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6" r:id="rId1"/>
  </p:sldMasterIdLst>
  <p:sldIdLst>
    <p:sldId id="256" r:id="rId2"/>
    <p:sldId id="257" r:id="rId3"/>
    <p:sldId id="258" r:id="rId4"/>
    <p:sldId id="259" r:id="rId5"/>
    <p:sldId id="265" r:id="rId6"/>
    <p:sldId id="269" r:id="rId7"/>
    <p:sldId id="268" r:id="rId8"/>
    <p:sldId id="262" r:id="rId9"/>
    <p:sldId id="264" r:id="rId10"/>
    <p:sldId id="263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77F9A7-C306-46E3-8E38-A6489B2B7E78}" v="14" dt="2025-09-25T14:08:31.2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66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12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762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ch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879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eskriv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98107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n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16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096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kolum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80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2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83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870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366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032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369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47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78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108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485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07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  <p:sldLayoutId id="2147484068" r:id="rId12"/>
    <p:sldLayoutId id="2147484069" r:id="rId13"/>
    <p:sldLayoutId id="2147484070" r:id="rId14"/>
    <p:sldLayoutId id="2147484071" r:id="rId15"/>
    <p:sldLayoutId id="2147484072" r:id="rId16"/>
    <p:sldLayoutId id="2147484073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pixabay.com/sv/hj%C3%A4rtan-k%C3%A4rlek-tv%C3%A5-valentine-37314/" TargetMode="Externa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appingignorance.org/2023/02/20/the-origin-of-multiple-sclerosis/multiple-sclerosis-nerve-i001-2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nc-nd/3.0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0A29CAD9-00D9-4D79-B982-85CD7FBD3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noProof="0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3F01E04B-E3A4-4B2D-92DF-752C4E7EF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1C60DD43-533F-68E6-D764-6DD6B14215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" y="1026711"/>
            <a:ext cx="6002432" cy="4801944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8" name="Picture 13">
            <a:extLst>
              <a:ext uri="{FF2B5EF4-FFF2-40B4-BE49-F238E27FC236}">
                <a16:creationId xmlns:a16="http://schemas.microsoft.com/office/drawing/2014/main" id="{765896F8-7BC7-4574-8E2B-4A1A603670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Underrubrik 2">
            <a:extLst>
              <a:ext uri="{FF2B5EF4-FFF2-40B4-BE49-F238E27FC236}">
                <a16:creationId xmlns:a16="http://schemas.microsoft.com/office/drawing/2014/main" id="{691554B2-E469-5EAB-3F28-CC41D98A9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70383" y="2786744"/>
            <a:ext cx="3707844" cy="281939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sv-SE" b="1" noProof="0" dirty="0">
                <a:solidFill>
                  <a:schemeClr val="tx1"/>
                </a:solidFill>
                <a:latin typeface="Lucida Handwriting" panose="03010101010101010101" pitchFamily="66" charset="0"/>
              </a:rPr>
              <a:t>När livet fick en ny mening</a:t>
            </a:r>
          </a:p>
          <a:p>
            <a:pPr>
              <a:lnSpc>
                <a:spcPct val="110000"/>
              </a:lnSpc>
            </a:pPr>
            <a:r>
              <a:rPr lang="sv-SE" b="1" noProof="0" dirty="0">
                <a:solidFill>
                  <a:schemeClr val="tx1"/>
                </a:solidFill>
                <a:latin typeface="Lucida Handwriting" panose="03010101010101010101" pitchFamily="66" charset="0"/>
              </a:rPr>
              <a:t>Med </a:t>
            </a:r>
          </a:p>
          <a:p>
            <a:pPr>
              <a:lnSpc>
                <a:spcPct val="110000"/>
              </a:lnSpc>
            </a:pPr>
            <a:r>
              <a:rPr lang="sv-SE" b="1" noProof="0" dirty="0">
                <a:solidFill>
                  <a:schemeClr val="tx1"/>
                </a:solidFill>
                <a:latin typeface="Lucida Handwriting" panose="03010101010101010101" pitchFamily="66" charset="0"/>
              </a:rPr>
              <a:t>Teresia Gustavsson</a:t>
            </a:r>
          </a:p>
          <a:p>
            <a:pPr>
              <a:lnSpc>
                <a:spcPct val="110000"/>
              </a:lnSpc>
            </a:pPr>
            <a:endParaRPr lang="sv-SE" noProof="0" dirty="0">
              <a:latin typeface="Baguet Script" panose="00000500000000000000" pitchFamily="2" charset="0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520618D-E7A8-6F00-8098-321298EBA7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0382" y="359230"/>
            <a:ext cx="3707844" cy="2177141"/>
          </a:xfrm>
        </p:spPr>
        <p:txBody>
          <a:bodyPr>
            <a:normAutofit/>
          </a:bodyPr>
          <a:lstStyle/>
          <a:p>
            <a:r>
              <a:rPr lang="sv-SE" sz="4000" b="1" noProof="0" dirty="0">
                <a:latin typeface="Lucida Handwriting" panose="03010101010101010101" pitchFamily="66" charset="0"/>
              </a:rPr>
              <a:t>Gullian Barre Syndrom</a:t>
            </a:r>
          </a:p>
        </p:txBody>
      </p:sp>
    </p:spTree>
    <p:extLst>
      <p:ext uri="{BB962C8B-B14F-4D97-AF65-F5344CB8AC3E}">
        <p14:creationId xmlns:p14="http://schemas.microsoft.com/office/powerpoint/2010/main" val="3546612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4679EF5-FF23-F630-2B7F-BA55EF5DE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noProof="0" dirty="0">
                <a:latin typeface="Lucida Handwriting" panose="03010101010101010101" pitchFamily="66" charset="0"/>
              </a:rPr>
              <a:t>Era tankar och frågor</a:t>
            </a:r>
          </a:p>
        </p:txBody>
      </p:sp>
      <p:pic>
        <p:nvPicPr>
          <p:cNvPr id="5" name="Platshållare för innehåll 4" descr="Molnig himmel i skymning">
            <a:extLst>
              <a:ext uri="{FF2B5EF4-FFF2-40B4-BE49-F238E27FC236}">
                <a16:creationId xmlns:a16="http://schemas.microsoft.com/office/drawing/2014/main" id="{BEE8E094-36C0-1AAC-E06C-62DFE2EB20B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568" y="2366963"/>
            <a:ext cx="5370863" cy="3424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68211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>
            <a:extLst>
              <a:ext uri="{FF2B5EF4-FFF2-40B4-BE49-F238E27FC236}">
                <a16:creationId xmlns:a16="http://schemas.microsoft.com/office/drawing/2014/main" id="{E77D5960-B3B3-4AE1-8BBD-3C55D906A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CB45896-DF82-4158-8135-BB4EF22198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ubrik 4">
            <a:extLst>
              <a:ext uri="{FF2B5EF4-FFF2-40B4-BE49-F238E27FC236}">
                <a16:creationId xmlns:a16="http://schemas.microsoft.com/office/drawing/2014/main" id="{4D11AD89-A40E-2CB4-D713-5132808F9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3909806"/>
            <a:ext cx="8689976" cy="13458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sz="4400" b="1" noProof="0" dirty="0">
                <a:latin typeface="Lucida Handwriting" panose="03010101010101010101" pitchFamily="66" charset="0"/>
              </a:rPr>
              <a:t>Tack för ni kom </a:t>
            </a:r>
            <a:br>
              <a:rPr lang="sv-SE" sz="4400" b="1" noProof="0" dirty="0">
                <a:latin typeface="Lucida Handwriting" panose="03010101010101010101" pitchFamily="66" charset="0"/>
              </a:rPr>
            </a:br>
            <a:r>
              <a:rPr lang="sv-SE" sz="4400" b="1" noProof="0" dirty="0">
                <a:latin typeface="Lucida Handwriting" panose="03010101010101010101" pitchFamily="66" charset="0"/>
              </a:rPr>
              <a:t>och lyssnade på mig!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E19394F7-ADEC-83E4-ECF5-0B500A878A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744232" y="550656"/>
            <a:ext cx="4703536" cy="3292475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38421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77D5960-B3B3-4AE1-8BBD-3C55D906A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9CB45896-DF82-4158-8135-BB4EF22198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0" name="Rectangle 12">
            <a:extLst>
              <a:ext uri="{FF2B5EF4-FFF2-40B4-BE49-F238E27FC236}">
                <a16:creationId xmlns:a16="http://schemas.microsoft.com/office/drawing/2014/main" id="{40EB365E-3181-4CB3-9344-A19E734A0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noProof="0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BC5DFD5B-FBF8-4DA4-8334-E301342BE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9B2245DD-E679-4B98-AC14-04FB0F31A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8B4D67A-CA25-1097-4A65-E4FC14ABF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890" y="370115"/>
            <a:ext cx="10263625" cy="61613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sv-SE" sz="2700" b="1" noProof="0" dirty="0">
                <a:latin typeface="Lucida Handwriting" panose="03010101010101010101" pitchFamily="66" charset="0"/>
              </a:rPr>
              <a:t>Vem är Teresia Gustavsson</a:t>
            </a:r>
            <a:br>
              <a:rPr lang="sv-SE" sz="2700" b="1" noProof="0" dirty="0">
                <a:latin typeface="Lucida Handwriting" panose="03010101010101010101" pitchFamily="66" charset="0"/>
              </a:rPr>
            </a:br>
            <a:br>
              <a:rPr lang="sv-SE" sz="2700" b="1" noProof="0" dirty="0">
                <a:latin typeface="Lucida Handwriting" panose="03010101010101010101" pitchFamily="66" charset="0"/>
              </a:rPr>
            </a:br>
            <a:r>
              <a:rPr lang="sv-SE" sz="2700" b="1" noProof="0" dirty="0">
                <a:latin typeface="Lucida Handwriting" panose="03010101010101010101" pitchFamily="66" charset="0"/>
              </a:rPr>
              <a:t>Vad innebär </a:t>
            </a:r>
            <a:r>
              <a:rPr lang="sv-SE" sz="2700" b="1" noProof="0" dirty="0" err="1">
                <a:latin typeface="Lucida Handwriting" panose="03010101010101010101" pitchFamily="66" charset="0"/>
              </a:rPr>
              <a:t>guillian</a:t>
            </a:r>
            <a:r>
              <a:rPr lang="sv-SE" sz="2700" b="1" noProof="0" dirty="0">
                <a:latin typeface="Lucida Handwriting" panose="03010101010101010101" pitchFamily="66" charset="0"/>
              </a:rPr>
              <a:t> Barre Syndrom</a:t>
            </a:r>
            <a:br>
              <a:rPr lang="sv-SE" sz="2700" b="1" noProof="0" dirty="0">
                <a:latin typeface="Lucida Handwriting" panose="03010101010101010101" pitchFamily="66" charset="0"/>
              </a:rPr>
            </a:br>
            <a:br>
              <a:rPr lang="sv-SE" sz="2700" b="1" noProof="0" dirty="0">
                <a:latin typeface="Lucida Handwriting" panose="03010101010101010101" pitchFamily="66" charset="0"/>
              </a:rPr>
            </a:br>
            <a:r>
              <a:rPr lang="sv-SE" sz="2700" b="1" noProof="0" dirty="0">
                <a:latin typeface="Lucida Handwriting" panose="03010101010101010101" pitchFamily="66" charset="0"/>
              </a:rPr>
              <a:t>hur ser Nervsystemet UT</a:t>
            </a:r>
            <a:br>
              <a:rPr lang="sv-SE" sz="2700" b="1" noProof="0" dirty="0">
                <a:latin typeface="Lucida Handwriting" panose="03010101010101010101" pitchFamily="66" charset="0"/>
              </a:rPr>
            </a:br>
            <a:br>
              <a:rPr lang="sv-SE" sz="2700" b="1" noProof="0" dirty="0">
                <a:latin typeface="Lucida Handwriting" panose="03010101010101010101" pitchFamily="66" charset="0"/>
              </a:rPr>
            </a:br>
            <a:r>
              <a:rPr lang="sv-SE" sz="2700" b="1" noProof="0" dirty="0">
                <a:latin typeface="Lucida Handwriting" panose="03010101010101010101" pitchFamily="66" charset="0"/>
              </a:rPr>
              <a:t>mitt Sjukdomsförlopp och min rehabilitering</a:t>
            </a:r>
            <a:br>
              <a:rPr lang="sv-SE" sz="2700" b="1" noProof="0" dirty="0">
                <a:latin typeface="Lucida Handwriting" panose="03010101010101010101" pitchFamily="66" charset="0"/>
              </a:rPr>
            </a:br>
            <a:br>
              <a:rPr lang="sv-SE" sz="2700" b="1" noProof="0" dirty="0">
                <a:latin typeface="Lucida Handwriting" panose="03010101010101010101" pitchFamily="66" charset="0"/>
              </a:rPr>
            </a:br>
            <a:r>
              <a:rPr lang="sv-SE" sz="2700" b="1" noProof="0" dirty="0">
                <a:latin typeface="Lucida Handwriting" panose="03010101010101010101" pitchFamily="66" charset="0"/>
              </a:rPr>
              <a:t>mina tankar</a:t>
            </a:r>
            <a:br>
              <a:rPr lang="sv-SE" sz="2700" b="1" noProof="0" dirty="0">
                <a:latin typeface="Lucida Handwriting" panose="03010101010101010101" pitchFamily="66" charset="0"/>
              </a:rPr>
            </a:br>
            <a:br>
              <a:rPr lang="sv-SE" sz="2700" b="1" noProof="0" dirty="0">
                <a:latin typeface="Lucida Handwriting" panose="03010101010101010101" pitchFamily="66" charset="0"/>
              </a:rPr>
            </a:br>
            <a:r>
              <a:rPr lang="sv-SE" sz="2700" b="1" noProof="0" dirty="0">
                <a:latin typeface="Lucida Handwriting" panose="03010101010101010101" pitchFamily="66" charset="0"/>
              </a:rPr>
              <a:t>Vad gör jag nu </a:t>
            </a:r>
            <a:br>
              <a:rPr lang="sv-SE" sz="2700" b="1" noProof="0" dirty="0">
                <a:latin typeface="Lucida Handwriting" panose="03010101010101010101" pitchFamily="66" charset="0"/>
              </a:rPr>
            </a:br>
            <a:br>
              <a:rPr lang="sv-SE" sz="2700" b="1" noProof="0" dirty="0">
                <a:latin typeface="Lucida Handwriting" panose="03010101010101010101" pitchFamily="66" charset="0"/>
              </a:rPr>
            </a:br>
            <a:r>
              <a:rPr lang="sv-SE" sz="2700" b="1" noProof="0" dirty="0">
                <a:latin typeface="Lucida Handwriting" panose="03010101010101010101" pitchFamily="66" charset="0"/>
              </a:rPr>
              <a:t>Min bok</a:t>
            </a:r>
            <a:br>
              <a:rPr lang="sv-SE" sz="2700" b="1" noProof="0" dirty="0">
                <a:latin typeface="Lucida Handwriting" panose="03010101010101010101" pitchFamily="66" charset="0"/>
              </a:rPr>
            </a:br>
            <a:br>
              <a:rPr lang="sv-SE" sz="2700" b="1" noProof="0" dirty="0">
                <a:latin typeface="Lucida Handwriting" panose="03010101010101010101" pitchFamily="66" charset="0"/>
              </a:rPr>
            </a:br>
            <a:r>
              <a:rPr lang="sv-SE" sz="2700" b="1" noProof="0" dirty="0">
                <a:latin typeface="Lucida Handwriting" panose="03010101010101010101" pitchFamily="66" charset="0"/>
              </a:rPr>
              <a:t>Era tankar och frågor</a:t>
            </a:r>
            <a:br>
              <a:rPr lang="sv-SE" sz="2700" b="1" noProof="0" dirty="0">
                <a:latin typeface="Lucida Handwriting" panose="03010101010101010101" pitchFamily="66" charset="0"/>
              </a:rPr>
            </a:br>
            <a:br>
              <a:rPr lang="sv-SE" sz="2700" b="1" noProof="0" dirty="0">
                <a:latin typeface="Lucida Handwriting" panose="03010101010101010101" pitchFamily="66" charset="0"/>
              </a:rPr>
            </a:br>
            <a:br>
              <a:rPr lang="sv-SE" sz="1200" noProof="0" dirty="0"/>
            </a:br>
            <a:endParaRPr lang="sv-SE" sz="1200" noProof="0" dirty="0"/>
          </a:p>
        </p:txBody>
      </p:sp>
    </p:spTree>
    <p:extLst>
      <p:ext uri="{BB962C8B-B14F-4D97-AF65-F5344CB8AC3E}">
        <p14:creationId xmlns:p14="http://schemas.microsoft.com/office/powerpoint/2010/main" val="3200746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A79787-14C7-06F5-55C7-4D4DB1E11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-1"/>
            <a:ext cx="7773021" cy="12300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z="3600" noProof="0" dirty="0">
                <a:latin typeface="Lucida Handwriting" panose="03010101010101010101" pitchFamily="66" charset="0"/>
              </a:rPr>
              <a:t>Vem är Teresia?</a:t>
            </a:r>
          </a:p>
        </p:txBody>
      </p:sp>
      <p:pic>
        <p:nvPicPr>
          <p:cNvPr id="6" name="Platshållare för bild 5" descr="En bild som visar utomhus, himmel, gräs, klädsel&#10;&#10;AI-genererat innehåll kan vara felaktigt.">
            <a:extLst>
              <a:ext uri="{FF2B5EF4-FFF2-40B4-BE49-F238E27FC236}">
                <a16:creationId xmlns:a16="http://schemas.microsoft.com/office/drawing/2014/main" id="{7BA21ECA-8D84-DFDD-2805-EC3E730570C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9" r="8109"/>
          <a:stretch/>
        </p:blipFill>
        <p:spPr>
          <a:prstGeom prst="rect">
            <a:avLst/>
          </a:prstGeom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ADB4486-36C2-0AEB-7F92-39F241D40F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774" y="1066800"/>
            <a:ext cx="6672887" cy="5172683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algn="l">
              <a:lnSpc>
                <a:spcPct val="100000"/>
              </a:lnSpc>
            </a:pPr>
            <a:r>
              <a:rPr lang="sv-SE" sz="2000" b="1" noProof="0" dirty="0">
                <a:latin typeface="Lucida Handwriting" panose="03010101010101010101" pitchFamily="66" charset="0"/>
              </a:rPr>
              <a:t>Jag är 55år och har vuxit upp strax utanför Tingsryd, men bor nu I ljungby med min man.  </a:t>
            </a:r>
          </a:p>
          <a:p>
            <a:pPr algn="l">
              <a:lnSpc>
                <a:spcPct val="100000"/>
              </a:lnSpc>
            </a:pPr>
            <a:endParaRPr lang="sv-SE" sz="2000" b="1" noProof="0" dirty="0">
              <a:latin typeface="Lucida Handwriting" panose="03010101010101010101" pitchFamily="66" charset="0"/>
            </a:endParaRPr>
          </a:p>
          <a:p>
            <a:pPr algn="l">
              <a:lnSpc>
                <a:spcPct val="100000"/>
              </a:lnSpc>
            </a:pPr>
            <a:r>
              <a:rPr lang="sv-SE" sz="2000" b="1" noProof="0" dirty="0">
                <a:latin typeface="Lucida Handwriting" panose="03010101010101010101" pitchFamily="66" charset="0"/>
              </a:rPr>
              <a:t>År gift  och Har två barn och tre barnbarn samt två bonusbarn och tre bonusbarnbarn</a:t>
            </a:r>
          </a:p>
          <a:p>
            <a:pPr algn="l">
              <a:lnSpc>
                <a:spcPct val="100000"/>
              </a:lnSpc>
            </a:pPr>
            <a:endParaRPr lang="sv-SE" sz="2000" b="1" noProof="0" dirty="0">
              <a:latin typeface="Lucida Handwriting" panose="03010101010101010101" pitchFamily="66" charset="0"/>
            </a:endParaRPr>
          </a:p>
          <a:p>
            <a:pPr algn="l">
              <a:lnSpc>
                <a:spcPct val="100000"/>
              </a:lnSpc>
            </a:pPr>
            <a:r>
              <a:rPr lang="sv-SE" sz="2100" b="1" noProof="0" dirty="0">
                <a:latin typeface="Lucida Handwriting" panose="03010101010101010101" pitchFamily="66" charset="0"/>
              </a:rPr>
              <a:t>Har jobbat inom äldreomsorgen hela mitt yrkesverksamma liv, men har sjukersättning nu.</a:t>
            </a:r>
          </a:p>
          <a:p>
            <a:pPr algn="l">
              <a:lnSpc>
                <a:spcPct val="100000"/>
              </a:lnSpc>
            </a:pPr>
            <a:endParaRPr lang="sv-SE" sz="2000" b="1" noProof="0" dirty="0">
              <a:latin typeface="Lucida Handwriting" panose="03010101010101010101" pitchFamily="66" charset="0"/>
            </a:endParaRPr>
          </a:p>
          <a:p>
            <a:pPr algn="l">
              <a:lnSpc>
                <a:spcPct val="100000"/>
              </a:lnSpc>
            </a:pPr>
            <a:r>
              <a:rPr lang="sv-SE" sz="2000" b="1" noProof="0" dirty="0">
                <a:latin typeface="Lucida Handwriting" panose="03010101010101010101" pitchFamily="66" charset="0"/>
              </a:rPr>
              <a:t>Jag älskar naturen framför allt havet och är idrottsintresserad</a:t>
            </a:r>
          </a:p>
          <a:p>
            <a:pPr algn="l">
              <a:lnSpc>
                <a:spcPct val="100000"/>
              </a:lnSpc>
            </a:pPr>
            <a:endParaRPr lang="sv-SE" sz="2000" b="1" noProof="0" dirty="0">
              <a:latin typeface="Lucida Handwriting" panose="03010101010101010101" pitchFamily="66" charset="0"/>
            </a:endParaRPr>
          </a:p>
          <a:p>
            <a:pPr algn="l">
              <a:lnSpc>
                <a:spcPct val="100000"/>
              </a:lnSpc>
            </a:pPr>
            <a:r>
              <a:rPr lang="sv-SE" sz="2000" b="1" noProof="0" dirty="0">
                <a:latin typeface="Lucida Handwriting" panose="03010101010101010101" pitchFamily="66" charset="0"/>
              </a:rPr>
              <a:t>Insjuknade I GBS maj 2020</a:t>
            </a:r>
          </a:p>
          <a:p>
            <a:pPr algn="l">
              <a:lnSpc>
                <a:spcPct val="100000"/>
              </a:lnSpc>
            </a:pPr>
            <a:endParaRPr lang="sv-SE" sz="2000" b="1" noProof="0" dirty="0">
              <a:latin typeface="Lucida Handwriting" panose="03010101010101010101" pitchFamily="66" charset="0"/>
            </a:endParaRPr>
          </a:p>
          <a:p>
            <a:pPr algn="l">
              <a:lnSpc>
                <a:spcPct val="100000"/>
              </a:lnSpc>
            </a:pPr>
            <a:r>
              <a:rPr lang="sv-SE" sz="2000" b="1" noProof="0" dirty="0">
                <a:latin typeface="Lucida Handwriting" panose="03010101010101010101" pitchFamily="66" charset="0"/>
              </a:rPr>
              <a:t>Diagnosstödjare för gbs på neuroförbundet</a:t>
            </a:r>
          </a:p>
          <a:p>
            <a:pPr algn="l">
              <a:lnSpc>
                <a:spcPct val="100000"/>
              </a:lnSpc>
            </a:pPr>
            <a:endParaRPr lang="sv-SE" sz="2000" b="1" noProof="0" dirty="0">
              <a:latin typeface="Lucida Handwriting" panose="03010101010101010101" pitchFamily="66" charset="0"/>
            </a:endParaRPr>
          </a:p>
          <a:p>
            <a:pPr algn="l"/>
            <a:endParaRPr lang="sv-SE" noProof="0" dirty="0"/>
          </a:p>
          <a:p>
            <a:pPr algn="l"/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498343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322248-FBEB-CFBD-E25B-29F3C5419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 dirty="0">
                <a:latin typeface="Lucida Handwriting" panose="03010101010101010101" pitchFamily="66" charset="0"/>
              </a:rPr>
              <a:t>Vad är </a:t>
            </a:r>
            <a:r>
              <a:rPr lang="sv-SE" noProof="0" dirty="0" err="1">
                <a:latin typeface="Lucida Handwriting" panose="03010101010101010101" pitchFamily="66" charset="0"/>
              </a:rPr>
              <a:t>gullian</a:t>
            </a:r>
            <a:r>
              <a:rPr lang="sv-SE" noProof="0" dirty="0">
                <a:latin typeface="Lucida Handwriting" panose="03010101010101010101" pitchFamily="66" charset="0"/>
              </a:rPr>
              <a:t> </a:t>
            </a:r>
            <a:r>
              <a:rPr lang="sv-SE" noProof="0" dirty="0" err="1">
                <a:latin typeface="Lucida Handwriting" panose="03010101010101010101" pitchFamily="66" charset="0"/>
              </a:rPr>
              <a:t>barre</a:t>
            </a:r>
            <a:r>
              <a:rPr lang="sv-SE" noProof="0" dirty="0">
                <a:latin typeface="Lucida Handwriting" panose="03010101010101010101" pitchFamily="66" charset="0"/>
              </a:rPr>
              <a:t> Syndrom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BD6E9A3-E8E8-2AA7-C46F-4599F531826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002972"/>
            <a:ext cx="6096626" cy="37882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sv-SE" sz="1800" b="1" noProof="0" dirty="0">
                <a:latin typeface="Lucida Handwriting" panose="03010101010101010101" pitchFamily="66" charset="0"/>
              </a:rPr>
              <a:t>En Autoimmunsjukdom</a:t>
            </a:r>
          </a:p>
          <a:p>
            <a:r>
              <a:rPr lang="sv-SE" sz="1800" b="1" noProof="0" dirty="0">
                <a:latin typeface="Lucida Handwriting" panose="03010101010101010101" pitchFamily="66" charset="0"/>
              </a:rPr>
              <a:t>Uppkomst av TEX Virus</a:t>
            </a:r>
          </a:p>
          <a:p>
            <a:r>
              <a:rPr lang="sv-SE" sz="1800" b="1" noProof="0" dirty="0">
                <a:latin typeface="Lucida Handwriting" panose="03010101010101010101" pitchFamily="66" charset="0"/>
              </a:rPr>
              <a:t>Immunförsvaret angriper sig självt</a:t>
            </a:r>
          </a:p>
          <a:p>
            <a:r>
              <a:rPr lang="sv-SE" sz="1800" b="1" noProof="0" dirty="0">
                <a:latin typeface="Lucida Handwriting" panose="03010101010101010101" pitchFamily="66" charset="0"/>
              </a:rPr>
              <a:t>Ca 1 på 100 000 per år i Sverige</a:t>
            </a:r>
          </a:p>
          <a:p>
            <a:endParaRPr lang="sv-SE" sz="1800" b="1" noProof="0" dirty="0">
              <a:latin typeface="Lucida Handwriting" panose="03010101010101010101" pitchFamily="66" charset="0"/>
            </a:endParaRPr>
          </a:p>
          <a:p>
            <a:r>
              <a:rPr lang="sv-SE" sz="1600" b="1" noProof="0" dirty="0" err="1">
                <a:solidFill>
                  <a:srgbClr val="111111"/>
                </a:solidFill>
                <a:effectLst/>
                <a:latin typeface="Lucida Handwriting" panose="03010101010101010101" pitchFamily="66" charset="0"/>
              </a:rPr>
              <a:t>Demyelinisering</a:t>
            </a:r>
            <a:r>
              <a:rPr lang="sv-SE" sz="1600" b="1" noProof="0" dirty="0">
                <a:solidFill>
                  <a:srgbClr val="111111"/>
                </a:solidFill>
                <a:effectLst/>
                <a:latin typeface="Lucida Handwriting" panose="03010101010101010101" pitchFamily="66" charset="0"/>
              </a:rPr>
              <a:t> innebär att det </a:t>
            </a:r>
            <a:r>
              <a:rPr lang="sv-SE" sz="1600" b="1" i="0" noProof="0" dirty="0">
                <a:solidFill>
                  <a:srgbClr val="111111"/>
                </a:solidFill>
                <a:effectLst/>
                <a:latin typeface="Lucida Handwriting" panose="03010101010101010101" pitchFamily="66" charset="0"/>
              </a:rPr>
              <a:t>fettrika isoleringsskiktet (</a:t>
            </a:r>
            <a:r>
              <a:rPr lang="sv-SE" sz="1600" b="1" i="0" noProof="0" dirty="0" err="1">
                <a:solidFill>
                  <a:srgbClr val="111111"/>
                </a:solidFill>
                <a:effectLst/>
                <a:latin typeface="Lucida Handwriting" panose="03010101010101010101" pitchFamily="66" charset="0"/>
              </a:rPr>
              <a:t>myelinet</a:t>
            </a:r>
            <a:r>
              <a:rPr lang="sv-SE" sz="1600" b="1" i="0" noProof="0" dirty="0">
                <a:solidFill>
                  <a:srgbClr val="111111"/>
                </a:solidFill>
                <a:effectLst/>
                <a:latin typeface="Lucida Handwriting" panose="03010101010101010101" pitchFamily="66" charset="0"/>
              </a:rPr>
              <a:t>) runt nervtrådarna bryts ner</a:t>
            </a:r>
            <a:r>
              <a:rPr lang="sv-SE" sz="1600" noProof="0" dirty="0">
                <a:solidFill>
                  <a:srgbClr val="111111"/>
                </a:solidFill>
                <a:latin typeface="Lucida Handwriting" panose="03010101010101010101" pitchFamily="66" charset="0"/>
              </a:rPr>
              <a:t>. (Se bilden)</a:t>
            </a:r>
            <a:endParaRPr lang="sv-SE" sz="1800" b="1" noProof="0" dirty="0">
              <a:latin typeface="Lucida Handwriting" panose="03010101010101010101" pitchFamily="66" charset="0"/>
            </a:endParaRPr>
          </a:p>
        </p:txBody>
      </p:sp>
      <p:pic>
        <p:nvPicPr>
          <p:cNvPr id="6" name="Platshållare för innehåll 5" descr="En bild som visar metall, guld&#10;&#10;AI-genererat innehåll kan vara felaktigt.">
            <a:extLst>
              <a:ext uri="{FF2B5EF4-FFF2-40B4-BE49-F238E27FC236}">
                <a16:creationId xmlns:a16="http://schemas.microsoft.com/office/drawing/2014/main" id="{DA2BCD6D-919F-3DC2-6238-A0B3A763CD9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/>
        </p:blipFill>
        <p:spPr>
          <a:xfrm>
            <a:off x="6823215" y="2366963"/>
            <a:ext cx="3803370" cy="3424237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7C22A207-9F79-CC94-47F3-EA946AF9B40E}"/>
              </a:ext>
            </a:extLst>
          </p:cNvPr>
          <p:cNvSpPr txBox="1"/>
          <p:nvPr/>
        </p:nvSpPr>
        <p:spPr>
          <a:xfrm>
            <a:off x="8301008" y="5240625"/>
            <a:ext cx="256352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sv-SE" sz="700" noProof="0" dirty="0">
                <a:solidFill>
                  <a:srgbClr val="FFFFFF"/>
                </a:solidFill>
                <a:hlinkClick r:id="rId3" tooltip="https://mappingignorance.org/2023/02/20/the-origin-of-multiple-sclerosis/multiple-sclerosis-nerve-i001-2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 här fotot</a:t>
            </a:r>
            <a:r>
              <a:rPr lang="sv-SE" sz="700" noProof="0" dirty="0">
                <a:solidFill>
                  <a:srgbClr val="FFFFFF"/>
                </a:solidFill>
              </a:rPr>
              <a:t> av Okänd författare licensieras enligt </a:t>
            </a:r>
            <a:r>
              <a:rPr lang="sv-SE" sz="700" noProof="0" dirty="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sv-SE" sz="700" noProof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916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3848CA-10C6-DE1D-91EB-B37CC02CA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18518"/>
            <a:ext cx="3893976" cy="7966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sz="3200" noProof="0" dirty="0">
                <a:latin typeface="Lucida Handwriting" panose="03010101010101010101" pitchFamily="66" charset="0"/>
              </a:rPr>
              <a:t>Nervsystemet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7DAE211-F16C-2E2F-A9CB-4EF4B945C4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9229" y="2133600"/>
            <a:ext cx="5279571" cy="3657600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lvl="0" algn="ctr">
              <a:lnSpc>
                <a:spcPct val="11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sv-SE" sz="1500" b="1" noProof="0" dirty="0">
                <a:latin typeface="Lucida Handwriting" panose="03010101010101010101" pitchFamily="66" charset="0"/>
              </a:rPr>
              <a:t>Centrala nervsystemet som består av hjärnan och ryggmärgen.</a:t>
            </a:r>
          </a:p>
          <a:p>
            <a:pPr marL="342900" lvl="0" algn="ctr">
              <a:lnSpc>
                <a:spcPct val="11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sv-SE" sz="1500" b="1" noProof="0" dirty="0">
                <a:latin typeface="Lucida Handwriting" panose="03010101010101010101" pitchFamily="66" charset="0"/>
              </a:rPr>
              <a:t>Perifera nervsystemet som består av nervtrådar  som når </a:t>
            </a:r>
            <a:r>
              <a:rPr lang="sv-SE" sz="1500" b="1" dirty="0">
                <a:latin typeface="Lucida Handwriting" panose="03010101010101010101" pitchFamily="66" charset="0"/>
              </a:rPr>
              <a:t>ända ut i </a:t>
            </a:r>
            <a:r>
              <a:rPr lang="sv-SE" sz="1500" b="1">
                <a:latin typeface="Lucida Handwriting" panose="03010101010101010101" pitchFamily="66" charset="0"/>
              </a:rPr>
              <a:t>fingrar och tår</a:t>
            </a:r>
            <a:endParaRPr lang="sv-SE" sz="1500" b="1" noProof="0" dirty="0">
              <a:latin typeface="Lucida Handwriting" panose="03010101010101010101" pitchFamily="66" charset="0"/>
            </a:endParaRPr>
          </a:p>
          <a:p>
            <a:pPr marL="342900" lvl="0" algn="ctr">
              <a:lnSpc>
                <a:spcPct val="11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sv-SE" sz="1500" b="1" noProof="0" dirty="0">
                <a:latin typeface="Lucida Handwriting" panose="03010101010101010101" pitchFamily="66" charset="0"/>
              </a:rPr>
              <a:t>Somatiska nervsystemet kan vi själva styra över.(muskler, rörelse osv)</a:t>
            </a:r>
          </a:p>
          <a:p>
            <a:pPr marL="342900" lvl="0" algn="ctr">
              <a:lnSpc>
                <a:spcPct val="11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sv-SE" sz="1500" b="1" noProof="0" dirty="0">
                <a:latin typeface="Lucida Handwriting" panose="03010101010101010101" pitchFamily="66" charset="0"/>
              </a:rPr>
              <a:t>Det autonoma nervsystemet kan vi inte kan påverka.(andning, hjärta, tarmar)</a:t>
            </a:r>
          </a:p>
          <a:p>
            <a:pPr algn="ctr">
              <a:lnSpc>
                <a:spcPct val="110000"/>
              </a:lnSpc>
            </a:pPr>
            <a:endParaRPr lang="sv-SE" sz="1500" noProof="0" dirty="0"/>
          </a:p>
        </p:txBody>
      </p:sp>
      <p:pic>
        <p:nvPicPr>
          <p:cNvPr id="1026" name="Picture 2" descr="Nervsystemet lärandemål Flashcards | Quizlet">
            <a:extLst>
              <a:ext uri="{FF2B5EF4-FFF2-40B4-BE49-F238E27FC236}">
                <a16:creationId xmlns:a16="http://schemas.microsoft.com/office/drawing/2014/main" id="{5E89E34C-F136-1CCE-E953-2AD3F4E888C4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60063" y="609600"/>
            <a:ext cx="4836159" cy="5181599"/>
          </a:xfrm>
          <a:prstGeom prst="roundRect">
            <a:avLst>
              <a:gd name="adj" fmla="val 2392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954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6619D4-CDA6-9C87-117E-4E284F6C5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800" b="1" noProof="0" dirty="0">
                <a:latin typeface="Lucida Handwriting" panose="03010101010101010101" pitchFamily="66" charset="0"/>
              </a:rPr>
              <a:t>Sjukdomsförlopp och rehabilitering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0776306-34E8-56A0-991C-CB1BA63B59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noProof="0" dirty="0"/>
          </a:p>
        </p:txBody>
      </p:sp>
      <p:pic>
        <p:nvPicPr>
          <p:cNvPr id="13" name="Platshållare för bild 12" descr="En bild som visar rum, scen, sjukhusrum, Medicinsk utrustning&#10;&#10;AI-genererat innehåll kan vara felaktigt.">
            <a:extLst>
              <a:ext uri="{FF2B5EF4-FFF2-40B4-BE49-F238E27FC236}">
                <a16:creationId xmlns:a16="http://schemas.microsoft.com/office/drawing/2014/main" id="{B171E97E-8063-09CC-FF47-F0A2B7689C66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4" r="32660"/>
          <a:stretch>
            <a:fillRect/>
          </a:stretch>
        </p:blipFill>
        <p:spPr>
          <a:xfrm rot="5400000">
            <a:off x="46638" y="2425299"/>
            <a:ext cx="3247369" cy="2745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F0F611AE-EF64-196A-0B40-387F66A402F7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301974" y="4781081"/>
            <a:ext cx="5716642" cy="1844307"/>
          </a:xfrm>
        </p:spPr>
        <p:txBody>
          <a:bodyPr>
            <a:normAutofit fontScale="25000" lnSpcReduction="20000"/>
          </a:bodyPr>
          <a:lstStyle/>
          <a:p>
            <a:pPr algn="l"/>
            <a:endParaRPr lang="sv-SE" noProof="0" dirty="0"/>
          </a:p>
          <a:p>
            <a:pPr algn="l"/>
            <a:r>
              <a:rPr lang="sv-SE" sz="3200" noProof="0" dirty="0">
                <a:latin typeface="Lucida Handwriting" panose="03010101010101010101" pitchFamily="66" charset="0"/>
              </a:rPr>
              <a:t>       </a:t>
            </a:r>
          </a:p>
          <a:p>
            <a:pPr algn="l"/>
            <a:endParaRPr lang="sv-SE" sz="3200" noProof="0" dirty="0">
              <a:latin typeface="Lucida Handwriting" panose="03010101010101010101" pitchFamily="66" charset="0"/>
            </a:endParaRPr>
          </a:p>
          <a:p>
            <a:pPr algn="l"/>
            <a:r>
              <a:rPr lang="sv-SE" sz="8000" noProof="0" dirty="0">
                <a:latin typeface="Lucida Handwriting" panose="03010101010101010101" pitchFamily="66" charset="0"/>
              </a:rPr>
              <a:t>                              </a:t>
            </a:r>
          </a:p>
          <a:p>
            <a:pPr algn="l"/>
            <a:r>
              <a:rPr lang="sv-SE" sz="8000" noProof="0" dirty="0">
                <a:latin typeface="Lucida Handwriting" panose="03010101010101010101" pitchFamily="66" charset="0"/>
              </a:rPr>
              <a:t>           </a:t>
            </a:r>
            <a:r>
              <a:rPr lang="sv-SE" sz="12800" b="1" noProof="0" dirty="0">
                <a:latin typeface="Lucida Handwriting" panose="03010101010101010101" pitchFamily="66" charset="0"/>
              </a:rPr>
              <a:t>1                      2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A85692B3-CB2E-AFAA-684F-4246AED01C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v-SE" noProof="0" dirty="0"/>
          </a:p>
        </p:txBody>
      </p:sp>
      <p:pic>
        <p:nvPicPr>
          <p:cNvPr id="15" name="Platshållare för bild 14">
            <a:extLst>
              <a:ext uri="{FF2B5EF4-FFF2-40B4-BE49-F238E27FC236}">
                <a16:creationId xmlns:a16="http://schemas.microsoft.com/office/drawing/2014/main" id="{CCBA9780-4078-4EF9-0C55-17097156BAEC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3" b="11763"/>
          <a:stretch/>
        </p:blipFill>
        <p:spPr>
          <a:xfrm>
            <a:off x="3195277" y="2189326"/>
            <a:ext cx="2639738" cy="32323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5B89BD2A-4FD8-1E3B-DA56-55C06E87A30C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147658" y="4781080"/>
            <a:ext cx="2739291" cy="1844307"/>
          </a:xfrm>
        </p:spPr>
        <p:txBody>
          <a:bodyPr>
            <a:normAutofit/>
          </a:bodyPr>
          <a:lstStyle/>
          <a:p>
            <a:r>
              <a:rPr lang="sv-SE" noProof="0" dirty="0"/>
              <a:t>3  </a:t>
            </a:r>
          </a:p>
          <a:p>
            <a:endParaRPr lang="sv-SE" sz="3200" noProof="0" dirty="0">
              <a:latin typeface="Lucida Handwriting" panose="03010101010101010101" pitchFamily="66" charset="0"/>
            </a:endParaRPr>
          </a:p>
          <a:p>
            <a:r>
              <a:rPr lang="sv-SE" sz="3200" b="1" noProof="0" dirty="0">
                <a:latin typeface="Lucida Handwriting" panose="03010101010101010101" pitchFamily="66" charset="0"/>
              </a:rPr>
              <a:t>3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B58D65A4-438E-7174-ABC0-78CB4EEA5F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 noProof="0" dirty="0"/>
          </a:p>
        </p:txBody>
      </p:sp>
      <p:pic>
        <p:nvPicPr>
          <p:cNvPr id="17" name="Platshållare för bild 16" descr="En bild som visar person, inomhus, klädsel, vägg&#10;&#10;AI-genererat innehåll kan vara felaktigt.">
            <a:extLst>
              <a:ext uri="{FF2B5EF4-FFF2-40B4-BE49-F238E27FC236}">
                <a16:creationId xmlns:a16="http://schemas.microsoft.com/office/drawing/2014/main" id="{813CA699-34BF-1822-3DC6-1A0D7A5AACD7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1" b="26969"/>
          <a:stretch>
            <a:fillRect/>
          </a:stretch>
        </p:blipFill>
        <p:spPr>
          <a:xfrm>
            <a:off x="5964057" y="2174332"/>
            <a:ext cx="2858321" cy="32323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2E60A318-AE42-DCD1-B81F-D2A69DB50BF9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8901087" y="4781078"/>
            <a:ext cx="2996008" cy="1603922"/>
          </a:xfrm>
        </p:spPr>
        <p:txBody>
          <a:bodyPr>
            <a:normAutofit fontScale="92500" lnSpcReduction="10000"/>
          </a:bodyPr>
          <a:lstStyle/>
          <a:p>
            <a:endParaRPr lang="sv-SE" noProof="0" dirty="0"/>
          </a:p>
          <a:p>
            <a:endParaRPr lang="sv-SE" sz="3200" noProof="0" dirty="0">
              <a:latin typeface="Lucida Handwriting" panose="03010101010101010101" pitchFamily="66" charset="0"/>
            </a:endParaRPr>
          </a:p>
          <a:p>
            <a:r>
              <a:rPr lang="sv-SE" sz="3200" b="1" noProof="0" dirty="0">
                <a:latin typeface="Lucida Handwriting" panose="03010101010101010101" pitchFamily="66" charset="0"/>
              </a:rPr>
              <a:t>4</a:t>
            </a:r>
          </a:p>
        </p:txBody>
      </p:sp>
      <p:pic>
        <p:nvPicPr>
          <p:cNvPr id="19" name="Bildobjekt 18" descr="En bild som visar hjul, vägg, Cykelhjul, inomhus&#10;&#10;AI-genererat innehåll kan vara felaktigt.">
            <a:extLst>
              <a:ext uri="{FF2B5EF4-FFF2-40B4-BE49-F238E27FC236}">
                <a16:creationId xmlns:a16="http://schemas.microsoft.com/office/drawing/2014/main" id="{5579F91B-7A97-5095-7D8B-DA92101746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02752" y="2243811"/>
            <a:ext cx="3232375" cy="29960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5683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1">
            <a:extLst>
              <a:ext uri="{FF2B5EF4-FFF2-40B4-BE49-F238E27FC236}">
                <a16:creationId xmlns:a16="http://schemas.microsoft.com/office/drawing/2014/main" id="{1C5015D8-2E51-0543-B7E1-AFFDF8A2B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11" y="4562855"/>
            <a:ext cx="10916365" cy="11375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sz="4800" noProof="0" dirty="0">
                <a:latin typeface="Lucida Handwriting" panose="03010101010101010101" pitchFamily="66" charset="0"/>
              </a:rPr>
              <a:t>Vad gör jag nu?</a:t>
            </a:r>
          </a:p>
        </p:txBody>
      </p:sp>
      <p:pic>
        <p:nvPicPr>
          <p:cNvPr id="20" name="Platshållare för innehåll 19" descr="En bild som visar klädsel, Människoansikte, kollage, småbarn&#10;&#10;AI-genererat innehåll kan vara felaktigt.">
            <a:extLst>
              <a:ext uri="{FF2B5EF4-FFF2-40B4-BE49-F238E27FC236}">
                <a16:creationId xmlns:a16="http://schemas.microsoft.com/office/drawing/2014/main" id="{82954542-7CB0-A77A-7E9A-B9F1E6420DE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211" y="1065162"/>
            <a:ext cx="2280529" cy="3285330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8" name="Platshållare för innehåll 17">
            <a:extLst>
              <a:ext uri="{FF2B5EF4-FFF2-40B4-BE49-F238E27FC236}">
                <a16:creationId xmlns:a16="http://schemas.microsoft.com/office/drawing/2014/main" id="{11067C07-BAEC-322C-8F8E-2EF501BF31A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4" b="20852"/>
          <a:stretch>
            <a:fillRect/>
          </a:stretch>
        </p:blipFill>
        <p:spPr>
          <a:xfrm>
            <a:off x="4857287" y="1065162"/>
            <a:ext cx="2472211" cy="3285330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Platshållare för innehåll 15">
            <a:extLst>
              <a:ext uri="{FF2B5EF4-FFF2-40B4-BE49-F238E27FC236}">
                <a16:creationId xmlns:a16="http://schemas.microsoft.com/office/drawing/2014/main" id="{1DE8E552-4B1D-D05F-5507-643B3F9D12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6" t="1103" r="25898" b="-1103"/>
          <a:stretch>
            <a:fillRect/>
          </a:stretch>
        </p:blipFill>
        <p:spPr>
          <a:xfrm>
            <a:off x="2328577" y="1065162"/>
            <a:ext cx="2463997" cy="3321572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50864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C1BB92F-58DE-1874-DF39-3DB809F32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noProof="0" dirty="0">
                <a:latin typeface="Lucida Handwriting" panose="03010101010101010101" pitchFamily="66" charset="0"/>
              </a:rPr>
              <a:t>Mina tankar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8D341C3-28F9-382B-1A5E-0B6786E8D60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519683" cy="2740187"/>
          </a:xfrm>
        </p:spPr>
        <p:txBody>
          <a:bodyPr/>
          <a:lstStyle/>
          <a:p>
            <a:r>
              <a:rPr lang="sv-SE" b="1" noProof="0" dirty="0">
                <a:latin typeface="Lucida Handwriting" panose="03010101010101010101" pitchFamily="66" charset="0"/>
              </a:rPr>
              <a:t>Kämpa eller ge upp</a:t>
            </a:r>
          </a:p>
          <a:p>
            <a:r>
              <a:rPr lang="sv-SE" b="1" noProof="0" dirty="0">
                <a:latin typeface="Lucida Handwriting" panose="03010101010101010101" pitchFamily="66" charset="0"/>
              </a:rPr>
              <a:t>Skriv dagbok och videofilma</a:t>
            </a:r>
          </a:p>
          <a:p>
            <a:r>
              <a:rPr lang="sv-SE" b="1" noProof="0" dirty="0">
                <a:latin typeface="Lucida Handwriting" panose="03010101010101010101" pitchFamily="66" charset="0"/>
              </a:rPr>
              <a:t>Vad kan jag bidra med</a:t>
            </a:r>
          </a:p>
        </p:txBody>
      </p:sp>
      <p:pic>
        <p:nvPicPr>
          <p:cNvPr id="8" name="Platshållare för innehåll 7" descr="En bild som visar utomhus, person, klädsel, hjul&#10;&#10;AI-genererat innehåll kan vara felaktigt.">
            <a:extLst>
              <a:ext uri="{FF2B5EF4-FFF2-40B4-BE49-F238E27FC236}">
                <a16:creationId xmlns:a16="http://schemas.microsoft.com/office/drawing/2014/main" id="{9FE9BAFE-EA72-F91B-F1B6-FB0B2B0DEBA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229" y="2362201"/>
            <a:ext cx="3241300" cy="3429000"/>
          </a:xfrm>
        </p:spPr>
      </p:pic>
    </p:spTree>
    <p:extLst>
      <p:ext uri="{BB962C8B-B14F-4D97-AF65-F5344CB8AC3E}">
        <p14:creationId xmlns:p14="http://schemas.microsoft.com/office/powerpoint/2010/main" val="1948736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text, utomhus, himmel, strand&#10;&#10;AI-genererat innehåll kan vara felaktigt.">
            <a:extLst>
              <a:ext uri="{FF2B5EF4-FFF2-40B4-BE49-F238E27FC236}">
                <a16:creationId xmlns:a16="http://schemas.microsoft.com/office/drawing/2014/main" id="{C5A29952-FACB-F0E9-CAED-637BF94EE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2" r="5739"/>
          <a:stretch/>
        </p:blipFill>
        <p:spPr>
          <a:xfrm>
            <a:off x="576963" y="511629"/>
            <a:ext cx="4070535" cy="56388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EAD163E-4101-E649-7C82-993A3EA9B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5657" y="618517"/>
            <a:ext cx="6292569" cy="1596177"/>
          </a:xfrm>
        </p:spPr>
        <p:txBody>
          <a:bodyPr>
            <a:normAutofit/>
          </a:bodyPr>
          <a:lstStyle/>
          <a:p>
            <a:r>
              <a:rPr lang="sv-SE" b="1" noProof="0" dirty="0">
                <a:latin typeface="Lucida Handwriting" panose="03010101010101010101" pitchFamily="66" charset="0"/>
              </a:rPr>
              <a:t>Min bok</a:t>
            </a:r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3C0AB811-E4F0-B659-CCD9-B3159C366DC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9941" y="2321582"/>
            <a:ext cx="5497287" cy="3424107"/>
          </a:xfrm>
        </p:spPr>
        <p:txBody>
          <a:bodyPr/>
          <a:lstStyle/>
          <a:p>
            <a:r>
              <a:rPr lang="sv-SE" b="1" noProof="0" dirty="0">
                <a:latin typeface="Lucida Handwriting" panose="03010101010101010101" pitchFamily="66" charset="0"/>
              </a:rPr>
              <a:t>Denna boken har jag skrivit.</a:t>
            </a:r>
          </a:p>
          <a:p>
            <a:r>
              <a:rPr lang="sv-SE" b="1" noProof="0" dirty="0">
                <a:latin typeface="Lucida Handwriting" panose="03010101010101010101" pitchFamily="66" charset="0"/>
              </a:rPr>
              <a:t>Den handlar om min och mina anhörigas upplevelse </a:t>
            </a:r>
          </a:p>
          <a:p>
            <a:r>
              <a:rPr lang="sv-SE" b="1" noProof="0" dirty="0">
                <a:latin typeface="Lucida Handwriting" panose="03010101010101010101" pitchFamily="66" charset="0"/>
              </a:rPr>
              <a:t>Ni kan köpa denna boken av mig idag för 180 kr</a:t>
            </a:r>
          </a:p>
          <a:p>
            <a:endParaRPr lang="sv-SE" b="1" noProof="0" dirty="0"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926724"/>
      </p:ext>
    </p:extLst>
  </p:cSld>
  <p:clrMapOvr>
    <a:masterClrMapping/>
  </p:clrMapOvr>
</p:sld>
</file>

<file path=ppt/theme/theme1.xml><?xml version="1.0" encoding="utf-8"?>
<a:theme xmlns:a="http://schemas.openxmlformats.org/drawingml/2006/main" name="Droppe">
  <a:themeElements>
    <a:clrScheme name="Blågrö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Droppe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pe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621</TotalTime>
  <Words>307</Words>
  <Application>Microsoft Office PowerPoint</Application>
  <PresentationFormat>Bredbild</PresentationFormat>
  <Paragraphs>54</Paragraphs>
  <Slides>11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11</vt:i4>
      </vt:variant>
    </vt:vector>
  </HeadingPairs>
  <TitlesOfParts>
    <vt:vector size="16" baseType="lpstr">
      <vt:lpstr>Arial</vt:lpstr>
      <vt:lpstr>Baguet Script</vt:lpstr>
      <vt:lpstr>Lucida Handwriting</vt:lpstr>
      <vt:lpstr>Tw Cen MT</vt:lpstr>
      <vt:lpstr>Droppe</vt:lpstr>
      <vt:lpstr>Gullian Barre Syndrom</vt:lpstr>
      <vt:lpstr>Vem är Teresia Gustavsson  Vad innebär guillian Barre Syndrom  hur ser Nervsystemet UT  mitt Sjukdomsförlopp och min rehabilitering  mina tankar  Vad gör jag nu   Min bok  Era tankar och frågor   </vt:lpstr>
      <vt:lpstr>Vem är Teresia?</vt:lpstr>
      <vt:lpstr>Vad är gullian barre Syndrom</vt:lpstr>
      <vt:lpstr>Nervsystemet</vt:lpstr>
      <vt:lpstr>Sjukdomsförlopp och rehabilitering</vt:lpstr>
      <vt:lpstr>Vad gör jag nu?</vt:lpstr>
      <vt:lpstr>Mina tankar</vt:lpstr>
      <vt:lpstr>Min bok</vt:lpstr>
      <vt:lpstr>Era tankar och frågor</vt:lpstr>
      <vt:lpstr>Tack för ni kom  och lyssnade på mig!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Teresia Gustavsson</dc:creator>
  <cp:lastModifiedBy>Teresia Gustavsson</cp:lastModifiedBy>
  <cp:revision>2</cp:revision>
  <dcterms:created xsi:type="dcterms:W3CDTF">2025-03-24T08:35:12Z</dcterms:created>
  <dcterms:modified xsi:type="dcterms:W3CDTF">2025-09-28T11:48:01Z</dcterms:modified>
</cp:coreProperties>
</file>