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6" r:id="rId2"/>
    <p:sldId id="373" r:id="rId3"/>
    <p:sldId id="367" r:id="rId4"/>
    <p:sldId id="375" r:id="rId5"/>
    <p:sldId id="378" r:id="rId6"/>
    <p:sldId id="376" r:id="rId7"/>
    <p:sldId id="379" r:id="rId8"/>
    <p:sldId id="377" r:id="rId9"/>
    <p:sldId id="370" r:id="rId10"/>
    <p:sldId id="381" r:id="rId11"/>
    <p:sldId id="38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80"/>
    <a:srgbClr val="D4021D"/>
    <a:srgbClr val="ECF4FB"/>
    <a:srgbClr val="0000C1"/>
    <a:srgbClr val="FBEAE7"/>
    <a:srgbClr val="FF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6"/>
  </p:normalViewPr>
  <p:slideViewPr>
    <p:cSldViewPr snapToGrid="0" snapToObjects="1" showGuides="1">
      <p:cViewPr varScale="1">
        <p:scale>
          <a:sx n="80" d="100"/>
          <a:sy n="80" d="100"/>
        </p:scale>
        <p:origin x="120" y="67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9C682B-DA63-9E46-92CD-E8FB0FCE0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sv-SE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1BB44-835E-FF44-91B5-0FC187745E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sv-SE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6385-7664-1B41-A3ED-9D60389CAF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420E1FD2-50A7-1048-8239-EE726EC12891}" type="slidenum">
              <a:rPr lang="sv-SE" smtClean="0">
                <a:latin typeface="Calibri Regular"/>
              </a:rPr>
              <a:t>‹#›</a:t>
            </a:fld>
            <a:endParaRPr lang="sv-SE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827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146D7014-665C-6643-9DA1-DCEED4D64D1F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EBBFF3BE-2E62-F847-A3A6-D6FCDAE7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Cover –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4386" y="2077679"/>
            <a:ext cx="5292724" cy="779290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itle 12"/>
          <p:cNvSpPr>
            <a:spLocks noGrp="1"/>
          </p:cNvSpPr>
          <p:nvPr>
            <p:ph type="title"/>
          </p:nvPr>
        </p:nvSpPr>
        <p:spPr>
          <a:xfrm>
            <a:off x="724386" y="1356465"/>
            <a:ext cx="6690213" cy="721213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. Title + Content - two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6"/>
            <a:ext cx="7524750" cy="539216"/>
          </a:xfrm>
        </p:spPr>
        <p:txBody>
          <a:bodyPr tIns="0" rIns="0" bIns="0" anchor="t" anchorCtr="0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5325" y="2649245"/>
            <a:ext cx="5292725" cy="333960"/>
          </a:xfrm>
        </p:spPr>
        <p:txBody>
          <a:bodyPr tIns="0" rIns="0" bIns="0" anchor="t" anchorCtr="0">
            <a:noAutofit/>
          </a:bodyPr>
          <a:lstStyle>
            <a:lvl1pPr marL="0" indent="0">
              <a:buNone/>
              <a:defRPr sz="2000" b="0" i="0" spc="4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5" y="3217025"/>
            <a:ext cx="5292725" cy="237256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49246"/>
            <a:ext cx="5324475" cy="333958"/>
          </a:xfrm>
        </p:spPr>
        <p:txBody>
          <a:bodyPr tIns="0" anchor="t" anchorCtr="0">
            <a:noAutofit/>
          </a:bodyPr>
          <a:lstStyle>
            <a:lvl1pPr marL="0" indent="0">
              <a:buNone/>
              <a:defRPr sz="2000" b="0" i="0" spc="4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439" y="3217025"/>
            <a:ext cx="5329236" cy="237256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79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.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Icon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1DD853-DCBF-5141-8C3F-A243CC5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20826"/>
            <a:ext cx="8573721" cy="4955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BE530D-1F22-AA4D-8966-854BF22D8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7568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AEDC50-4A8C-FD49-8CA1-F73E6A671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544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C4EBE68-4920-C84A-977B-F58BE5828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1730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5605FD0-DAC7-2346-A391-AD5750772E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7769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BB36048-C789-B149-AB94-E008130E62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1338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A06BB02-4C72-8340-BD81-34D6B6C761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8952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51952AE3-C556-3E47-99A3-0D27850505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9717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AC6BBF45-9C49-4143-95BE-07829874C2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5755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hoto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132C86C-205B-484E-8F9F-01C220420D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063869"/>
            <a:ext cx="10799999" cy="489731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4405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Quote + Photo –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51885EC2-9C1A-E043-BD60-9B9D65EE5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111320"/>
            <a:ext cx="4376405" cy="14762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</a:br>
            <a:br>
              <a:rPr lang="sv-SE" dirty="0"/>
            </a:br>
            <a:br>
              <a:rPr lang="en-US" dirty="0"/>
            </a:b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E04C66-B8E0-AD43-A81E-5286BE494F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773188"/>
            <a:ext cx="3515168" cy="41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Calibri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BA254BA-E3D4-3740-B5E4-E05552A0D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7475" y="1063869"/>
            <a:ext cx="5029200" cy="490610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01457"/>
            <a:ext cx="6858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Quote + Photo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13D57A-65D7-D745-820B-821130F99D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900" y="1055076"/>
            <a:ext cx="10789775" cy="49158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51885EC2-9C1A-E043-BD60-9B9D65EE5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3808" y="2408304"/>
            <a:ext cx="4376405" cy="14762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</a:br>
            <a:br>
              <a:rPr lang="sv-SE" dirty="0"/>
            </a:br>
            <a:br>
              <a:rPr lang="en-US" dirty="0"/>
            </a:b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E04C66-B8E0-AD43-A81E-5286BE494F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808" y="4070172"/>
            <a:ext cx="3515168" cy="41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Calibri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6" y="1630057"/>
            <a:ext cx="685800" cy="5242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.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CF06B97-C26A-43F8-A4A5-EDD46D69CD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4386" y="2077678"/>
            <a:ext cx="5292724" cy="1488481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contact</a:t>
            </a:r>
          </a:p>
        </p:txBody>
      </p:sp>
    </p:spTree>
    <p:extLst>
      <p:ext uri="{BB962C8B-B14F-4D97-AF65-F5344CB8AC3E}">
        <p14:creationId xmlns:p14="http://schemas.microsoft.com/office/powerpoint/2010/main" val="32666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Cover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6528" y="2820693"/>
            <a:ext cx="4495071" cy="805646"/>
          </a:xfrm>
        </p:spPr>
        <p:txBody>
          <a:bodyPr>
            <a:noAutofit/>
          </a:bodyPr>
          <a:lstStyle>
            <a:lvl1pPr marL="0" indent="0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530" y="1520825"/>
            <a:ext cx="4495070" cy="129986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8106598-41A0-8A4B-AC04-23ECDB5A1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3401" y="617154"/>
            <a:ext cx="5899690" cy="561320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3097213" cy="4068763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7937" y="1664043"/>
            <a:ext cx="5701983" cy="39255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itle + Content – small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097213" cy="4068764"/>
          </a:xfrm>
        </p:spPr>
        <p:txBody>
          <a:bodyPr tIns="0" rIns="0" bIns="0"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38" y="1639330"/>
            <a:ext cx="5329237" cy="313038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5087309" y="2133600"/>
            <a:ext cx="5701983" cy="346415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 marL="457200" indent="0">
              <a:buFont typeface="Arial" charset="0"/>
              <a:buNone/>
              <a:defRPr sz="2000"/>
            </a:lvl2pPr>
            <a:lvl3pPr marL="914400" indent="0">
              <a:buFont typeface="Arial" charset="0"/>
              <a:buNone/>
              <a:defRPr sz="2000"/>
            </a:lvl3pPr>
            <a:lvl4pPr marL="1371600" indent="0">
              <a:buFont typeface="Arial" charset="0"/>
              <a:buNone/>
              <a:defRPr sz="2000"/>
            </a:lvl4pPr>
            <a:lvl5pPr marL="1828800" indent="0">
              <a:buFont typeface="Arial" charset="0"/>
              <a:buNone/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itle + Content – bi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097213" cy="4068764"/>
          </a:xfrm>
        </p:spPr>
        <p:txBody>
          <a:bodyPr tIns="0" rIns="0" bIns="0"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38" y="1589902"/>
            <a:ext cx="5329237" cy="418511"/>
          </a:xfrm>
        </p:spPr>
        <p:txBody>
          <a:bodyPr>
            <a:noAutofit/>
          </a:bodyPr>
          <a:lstStyle>
            <a:lvl1pPr marL="0" indent="0" algn="l">
              <a:buNone/>
              <a:defRPr sz="2400" b="1" i="0" spc="-20" baseline="0">
                <a:solidFill>
                  <a:schemeClr val="tx1"/>
                </a:solidFill>
                <a:latin typeface="Palatino Bold" pitchFamily="2" charset="77"/>
                <a:ea typeface="Palatino Bold" pitchFamily="2" charset="77"/>
                <a:cs typeface="Palatino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5087938" y="2174788"/>
            <a:ext cx="5701982" cy="341479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itle + 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087389" y="1504199"/>
            <a:ext cx="5320146" cy="3358745"/>
          </a:xfrm>
          <a:prstGeom prst="wedgeRectCallout">
            <a:avLst>
              <a:gd name="adj1" fmla="val -33231"/>
              <a:gd name="adj2" fmla="val 71819"/>
            </a:avLst>
          </a:prstGeom>
          <a:solidFill>
            <a:srgbClr val="FBEAE7"/>
          </a:solidFill>
          <a:ln>
            <a:noFill/>
          </a:ln>
        </p:spPr>
        <p:txBody>
          <a:bodyPr lIns="576000" tIns="360000" rIns="576000" bIns="360000" anchor="ctr" anchorCtr="0"/>
          <a:lstStyle>
            <a:lvl1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1pPr>
            <a:lvl2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2pPr>
            <a:lvl3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 sz="1600">
                <a:ln>
                  <a:noFill/>
                </a:ln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itle +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330931" y="1520826"/>
            <a:ext cx="7165571" cy="4364585"/>
          </a:xfrm>
          <a:prstGeom prst="rect">
            <a:avLst/>
          </a:prstGeom>
          <a:solidFill>
            <a:srgbClr val="EC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725472" y="2500899"/>
            <a:ext cx="6346181" cy="29937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5472" y="1801607"/>
            <a:ext cx="5329237" cy="418511"/>
          </a:xfrm>
        </p:spPr>
        <p:txBody>
          <a:bodyPr>
            <a:noAutofit/>
          </a:bodyPr>
          <a:lstStyle>
            <a:lvl1pPr marL="0" indent="0" algn="l">
              <a:buNone/>
              <a:defRPr sz="2400" b="1" i="0" spc="-20" baseline="0">
                <a:solidFill>
                  <a:schemeClr val="tx1"/>
                </a:solidFill>
                <a:latin typeface="Palatino Bold" pitchFamily="2" charset="77"/>
                <a:ea typeface="Palatino Bold" pitchFamily="2" charset="77"/>
                <a:cs typeface="Palatino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Title + Content - numbe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3097213" cy="4068763"/>
          </a:xfrm>
          <a:effectLst/>
        </p:spPr>
        <p:txBody>
          <a:bodyPr tIns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87939" y="2183028"/>
            <a:ext cx="5023728" cy="336574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40" y="1655805"/>
            <a:ext cx="5770110" cy="345990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6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9. Title + 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9721850" cy="581513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2649414"/>
            <a:ext cx="4799388" cy="2940173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649414"/>
            <a:ext cx="4880178" cy="294017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5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9721850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2707623"/>
            <a:ext cx="9721850" cy="249647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5325" y="799622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596563" y="484650"/>
            <a:ext cx="900112" cy="267184"/>
          </a:xfrm>
          <a:prstGeom prst="rect">
            <a:avLst/>
          </a:prstGeom>
          <a:noFill/>
        </p:spPr>
        <p:txBody>
          <a:bodyPr wrap="square" lIns="72000" tIns="36000" rIns="0" bIns="36000" rtlCol="0">
            <a:spAutoFit/>
          </a:bodyPr>
          <a:lstStyle/>
          <a:p>
            <a:pPr algn="r"/>
            <a:fld id="{73A1F21B-4AE2-6642-A33F-47B28230E7D4}" type="slidenum">
              <a:rPr lang="en-US" sz="1200" b="0" i="0" smtClean="0">
                <a:latin typeface="Calibri Regular"/>
                <a:ea typeface="Trebuchet MS" charset="0"/>
                <a:cs typeface="Trebuchet MS" charset="0"/>
              </a:rPr>
              <a:pPr algn="r"/>
              <a:t>‹#›</a:t>
            </a:fld>
            <a:endParaRPr lang="en-US" sz="1200" b="0" i="0">
              <a:latin typeface="Calibri Regular"/>
              <a:ea typeface="Trebuchet MS" charset="0"/>
              <a:cs typeface="Trebuchet MS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448147"/>
            <a:ext cx="1024060" cy="2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7" r:id="rId3"/>
    <p:sldLayoutId id="2147483650" r:id="rId4"/>
    <p:sldLayoutId id="2147483654" r:id="rId5"/>
    <p:sldLayoutId id="2147483662" r:id="rId6"/>
    <p:sldLayoutId id="2147483679" r:id="rId7"/>
    <p:sldLayoutId id="2147483661" r:id="rId8"/>
    <p:sldLayoutId id="2147483652" r:id="rId9"/>
    <p:sldLayoutId id="2147483653" r:id="rId10"/>
    <p:sldLayoutId id="2147483655" r:id="rId11"/>
    <p:sldLayoutId id="2147483663" r:id="rId12"/>
    <p:sldLayoutId id="2147483674" r:id="rId13"/>
    <p:sldLayoutId id="2147483670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alatino Bold" pitchFamily="2" charset="77"/>
          <a:ea typeface="Palatino Bold" pitchFamily="2" charset="77"/>
          <a:cs typeface="Palatino 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/>
        <a:buNone/>
        <a:defRPr sz="2000" b="0" i="0" kern="1200" spc="30" baseline="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1708">
          <p15:clr>
            <a:srgbClr val="F26B43"/>
          </p15:clr>
        </p15:guide>
        <p15:guide id="5" pos="1822">
          <p15:clr>
            <a:srgbClr val="F26B43"/>
          </p15:clr>
        </p15:guide>
        <p15:guide id="6" pos="2389">
          <p15:clr>
            <a:srgbClr val="F26B43"/>
          </p15:clr>
        </p15:guide>
        <p15:guide id="7" pos="2502">
          <p15:clr>
            <a:srgbClr val="F26B43"/>
          </p15:clr>
        </p15:guide>
        <p15:guide id="8" pos="3092">
          <p15:clr>
            <a:srgbClr val="F26B43"/>
          </p15:clr>
        </p15:guide>
        <p15:guide id="9" pos="3205">
          <p15:clr>
            <a:srgbClr val="F26B43"/>
          </p15:clr>
        </p15:guide>
        <p15:guide id="10" pos="3772">
          <p15:clr>
            <a:srgbClr val="F26B43"/>
          </p15:clr>
        </p15:guide>
        <p15:guide id="11" pos="3885">
          <p15:clr>
            <a:srgbClr val="F26B43"/>
          </p15:clr>
        </p15:guide>
        <p15:guide id="12" pos="4475">
          <p15:clr>
            <a:srgbClr val="F26B43"/>
          </p15:clr>
        </p15:guide>
        <p15:guide id="13" pos="4588">
          <p15:clr>
            <a:srgbClr val="F26B43"/>
          </p15:clr>
        </p15:guide>
        <p15:guide id="14" pos="5178">
          <p15:clr>
            <a:srgbClr val="F26B43"/>
          </p15:clr>
        </p15:guide>
        <p15:guide id="15" pos="5292">
          <p15:clr>
            <a:srgbClr val="F26B43"/>
          </p15:clr>
        </p15:guide>
        <p15:guide id="16" pos="5858">
          <p15:clr>
            <a:srgbClr val="F26B43"/>
          </p15:clr>
        </p15:guide>
        <p15:guide id="17" pos="5972">
          <p15:clr>
            <a:srgbClr val="F26B43"/>
          </p15:clr>
        </p15:guide>
        <p15:guide id="18" pos="6562">
          <p15:clr>
            <a:srgbClr val="F26B43"/>
          </p15:clr>
        </p15:guide>
        <p15:guide id="19" pos="6675">
          <p15:clr>
            <a:srgbClr val="F26B43"/>
          </p15:clr>
        </p15:guide>
        <p15:guide id="20" pos="7242">
          <p15:clr>
            <a:srgbClr val="F26B43"/>
          </p15:clr>
        </p15:guide>
        <p15:guide id="21" pos="1141">
          <p15:clr>
            <a:srgbClr val="F26B43"/>
          </p15:clr>
        </p15:guide>
        <p15:guide id="22" pos="1028">
          <p15:clr>
            <a:srgbClr val="F26B43"/>
          </p15:clr>
        </p15:guide>
        <p15:guide id="23" pos="438">
          <p15:clr>
            <a:srgbClr val="F26B43"/>
          </p15:clr>
        </p15:guide>
        <p15:guide id="24" orient="horz" pos="436">
          <p15:clr>
            <a:srgbClr val="F26B43"/>
          </p15:clr>
        </p15:guide>
        <p15:guide id="25" orient="horz" pos="640">
          <p15:clr>
            <a:srgbClr val="F26B43"/>
          </p15:clr>
        </p15:guide>
        <p15:guide id="26" orient="horz" pos="958">
          <p15:clr>
            <a:srgbClr val="F26B43"/>
          </p15:clr>
        </p15:guide>
        <p15:guide id="27" orient="horz" pos="1457">
          <p15:clr>
            <a:srgbClr val="F26B43"/>
          </p15:clr>
        </p15:guide>
        <p15:guide id="28" orient="horz" pos="3521">
          <p15:clr>
            <a:srgbClr val="F26B43"/>
          </p15:clr>
        </p15:guide>
        <p15:guide id="29" orient="horz" pos="3702">
          <p15:clr>
            <a:srgbClr val="F26B43"/>
          </p15:clr>
        </p15:guide>
        <p15:guide id="30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C1PhyqDrv8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Neuro.se/diagnosstod" TargetMode="External"/><Relationship Id="rId2" Type="http://schemas.openxmlformats.org/officeDocument/2006/relationships/hyperlink" Target="https://www.youtube.com/watch?v=lUZD8wimJAw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qgRZb4vo-r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Z0febtvgKwY" TargetMode="External"/><Relationship Id="rId4" Type="http://schemas.openxmlformats.org/officeDocument/2006/relationships/hyperlink" Target="https://www.youtube.com/watch?v=dYOzEM-NSpk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iagnosstod@neuro.se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BBFB2F9-A7D7-45BC-A79D-D27868795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Kunskapsdagarna 13-14 september 2019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B21981B-CBE1-4055-B246-8A9CE4B9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Diagnosstöds</a:t>
            </a:r>
            <a:r>
              <a:rPr lang="sv-SE" dirty="0"/>
              <a:t>-verksamheten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FB193960-618A-47A7-BB1C-1E544C98F7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1" b="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515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606D95-B364-4CB0-A8E5-F651C7AFD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441246" cy="1135290"/>
          </a:xfrm>
        </p:spPr>
        <p:txBody>
          <a:bodyPr/>
          <a:lstStyle/>
          <a:p>
            <a:r>
              <a:rPr lang="sv-SE" dirty="0"/>
              <a:t>Kampanj </a:t>
            </a:r>
            <a:br>
              <a:rPr lang="sv-SE" dirty="0"/>
            </a:br>
            <a:r>
              <a:rPr lang="sv-SE" dirty="0"/>
              <a:t>om </a:t>
            </a:r>
            <a:r>
              <a:rPr lang="sv-SE" dirty="0" err="1"/>
              <a:t>diagnosstöd</a:t>
            </a:r>
            <a:endParaRPr lang="sv-SE" b="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C6C4E7-001F-4C09-B8B7-4EE5B341E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937" y="1589902"/>
            <a:ext cx="5423309" cy="1135290"/>
          </a:xfrm>
        </p:spPr>
        <p:txBody>
          <a:bodyPr/>
          <a:lstStyle/>
          <a:p>
            <a:r>
              <a:rPr lang="sv-SE" dirty="0"/>
              <a:t>1 min i Postkodmiljonären på tv4 -</a:t>
            </a:r>
          </a:p>
          <a:p>
            <a:pPr>
              <a:spcBef>
                <a:spcPts val="500"/>
              </a:spcBef>
            </a:pPr>
            <a:r>
              <a:rPr lang="sv-SE" dirty="0"/>
              <a:t>5 oktober 2019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7C905FC-B579-4AE6-ABAF-4B9089AC05F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087937" y="2774307"/>
            <a:ext cx="5331369" cy="2998895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C887A17-5D5A-4C7C-AF18-DC5137F2015D}"/>
              </a:ext>
            </a:extLst>
          </p:cNvPr>
          <p:cNvSpPr txBox="1"/>
          <p:nvPr/>
        </p:nvSpPr>
        <p:spPr>
          <a:xfrm>
            <a:off x="634362" y="2865120"/>
            <a:ext cx="3310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Adressbärare i Reflex nr 3</a:t>
            </a:r>
            <a:br>
              <a:rPr lang="sv-SE" dirty="0"/>
            </a:br>
            <a:r>
              <a:rPr lang="sv-SE" dirty="0"/>
              <a:t>”Reklamfilm” i tv4</a:t>
            </a:r>
            <a:br>
              <a:rPr lang="sv-SE" dirty="0"/>
            </a:br>
            <a:r>
              <a:rPr lang="sv-SE" dirty="0"/>
              <a:t>Julkampanj – insamlingsbrev – annonser i sociala medier</a:t>
            </a:r>
          </a:p>
        </p:txBody>
      </p:sp>
    </p:spTree>
    <p:extLst>
      <p:ext uri="{BB962C8B-B14F-4D97-AF65-F5344CB8AC3E}">
        <p14:creationId xmlns:p14="http://schemas.microsoft.com/office/powerpoint/2010/main" val="320826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FB3C3-E84B-4170-8D5E-6FC737B0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20826"/>
            <a:ext cx="9432744" cy="495544"/>
          </a:xfrm>
        </p:spPr>
        <p:txBody>
          <a:bodyPr/>
          <a:lstStyle/>
          <a:p>
            <a:r>
              <a:rPr lang="sv-SE" dirty="0"/>
              <a:t>Korta filmer om </a:t>
            </a:r>
            <a:r>
              <a:rPr lang="sv-SE" dirty="0" err="1"/>
              <a:t>diagnosstöd</a:t>
            </a:r>
            <a:r>
              <a:rPr lang="sv-SE" dirty="0"/>
              <a:t> från 2018</a:t>
            </a:r>
          </a:p>
        </p:txBody>
      </p:sp>
      <p:pic>
        <p:nvPicPr>
          <p:cNvPr id="11" name="Bildobjekt 10">
            <a:hlinkClick r:id="rId2"/>
            <a:extLst>
              <a:ext uri="{FF2B5EF4-FFF2-40B4-BE49-F238E27FC236}">
                <a16:creationId xmlns:a16="http://schemas.microsoft.com/office/drawing/2014/main" id="{79CF6442-7319-4AC8-88F5-6074616D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500312"/>
            <a:ext cx="2581275" cy="1857375"/>
          </a:xfrm>
          <a:prstGeom prst="rect">
            <a:avLst/>
          </a:prstGeom>
        </p:spPr>
      </p:pic>
      <p:pic>
        <p:nvPicPr>
          <p:cNvPr id="12" name="Bildobjekt 11">
            <a:hlinkClick r:id="rId4"/>
            <a:extLst>
              <a:ext uri="{FF2B5EF4-FFF2-40B4-BE49-F238E27FC236}">
                <a16:creationId xmlns:a16="http://schemas.microsoft.com/office/drawing/2014/main" id="{D3B84180-879D-4DFF-BA25-BE5BB2570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066" y="2524124"/>
            <a:ext cx="2533650" cy="1809750"/>
          </a:xfrm>
          <a:prstGeom prst="rect">
            <a:avLst/>
          </a:prstGeom>
        </p:spPr>
      </p:pic>
      <p:pic>
        <p:nvPicPr>
          <p:cNvPr id="13" name="Bildobjekt 12">
            <a:hlinkClick r:id="rId6"/>
            <a:extLst>
              <a:ext uri="{FF2B5EF4-FFF2-40B4-BE49-F238E27FC236}">
                <a16:creationId xmlns:a16="http://schemas.microsoft.com/office/drawing/2014/main" id="{B7456778-77B2-44AD-BCD2-072765C91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182" y="2524124"/>
            <a:ext cx="2543175" cy="1790700"/>
          </a:xfrm>
          <a:prstGeom prst="rect">
            <a:avLst/>
          </a:prstGeom>
        </p:spPr>
      </p:pic>
      <p:pic>
        <p:nvPicPr>
          <p:cNvPr id="14" name="Bildobjekt 13">
            <a:hlinkClick r:id="rId8"/>
            <a:extLst>
              <a:ext uri="{FF2B5EF4-FFF2-40B4-BE49-F238E27FC236}">
                <a16:creationId xmlns:a16="http://schemas.microsoft.com/office/drawing/2014/main" id="{4E9E9040-F9D2-41A5-A148-F607A4AAD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0823" y="2495549"/>
            <a:ext cx="2543175" cy="1819275"/>
          </a:xfrm>
          <a:prstGeom prst="rect">
            <a:avLst/>
          </a:prstGeom>
        </p:spPr>
      </p:pic>
      <p:pic>
        <p:nvPicPr>
          <p:cNvPr id="15" name="Bildobjekt 14">
            <a:hlinkClick r:id="rId10"/>
            <a:extLst>
              <a:ext uri="{FF2B5EF4-FFF2-40B4-BE49-F238E27FC236}">
                <a16:creationId xmlns:a16="http://schemas.microsoft.com/office/drawing/2014/main" id="{E0026795-9290-4F2D-9D64-40A08B130F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25" y="4333874"/>
            <a:ext cx="2543175" cy="1771650"/>
          </a:xfrm>
          <a:prstGeom prst="rect">
            <a:avLst/>
          </a:prstGeom>
        </p:spPr>
      </p:pic>
      <p:sp>
        <p:nvSpPr>
          <p:cNvPr id="17" name="Rektangel 16">
            <a:hlinkClick r:id="rId12" action="ppaction://hlinkfile"/>
            <a:extLst>
              <a:ext uri="{FF2B5EF4-FFF2-40B4-BE49-F238E27FC236}">
                <a16:creationId xmlns:a16="http://schemas.microsoft.com/office/drawing/2014/main" id="{05E495BB-89DD-4CA0-8462-C2A464F7E256}"/>
              </a:ext>
            </a:extLst>
          </p:cNvPr>
          <p:cNvSpPr/>
          <p:nvPr/>
        </p:nvSpPr>
        <p:spPr>
          <a:xfrm>
            <a:off x="3387146" y="4357687"/>
            <a:ext cx="2543175" cy="1415040"/>
          </a:xfrm>
          <a:prstGeom prst="rect">
            <a:avLst/>
          </a:prstGeom>
          <a:solidFill>
            <a:srgbClr val="FF9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20DB6B2-E838-43A5-A4C4-F2BD1306AF89}"/>
              </a:ext>
            </a:extLst>
          </p:cNvPr>
          <p:cNvSpPr txBox="1"/>
          <p:nvPr/>
        </p:nvSpPr>
        <p:spPr>
          <a:xfrm>
            <a:off x="3537527" y="4701307"/>
            <a:ext cx="237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Läs mer neuro.se/</a:t>
            </a:r>
            <a:r>
              <a:rPr lang="sv-SE" dirty="0" err="1"/>
              <a:t>diagnosstod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30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C827C8-B485-4387-BD9F-4F9322B1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ansvarig för området </a:t>
            </a:r>
            <a:r>
              <a:rPr lang="sv-SE" dirty="0" err="1"/>
              <a:t>diagnosstöd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F9F1F0-69AF-4AC9-B7A8-6491028DA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3714" y="1560538"/>
            <a:ext cx="2841394" cy="3925545"/>
          </a:xfrm>
        </p:spPr>
        <p:txBody>
          <a:bodyPr/>
          <a:lstStyle/>
          <a:p>
            <a:r>
              <a:rPr lang="sv-SE" b="1" dirty="0"/>
              <a:t>Helene Landersten </a:t>
            </a:r>
            <a:r>
              <a:rPr lang="sv-SE" dirty="0"/>
              <a:t>ersätter Anne Thelander.</a:t>
            </a:r>
          </a:p>
          <a:p>
            <a:r>
              <a:rPr lang="sv-SE" b="1" dirty="0"/>
              <a:t>Från och med 1 maj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E289E6-8AA4-4620-A298-1162A356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66344"/>
            <a:ext cx="3376527" cy="37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03D903-548D-441E-861F-A8207638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är diagnosstöd?</a:t>
            </a:r>
            <a:br>
              <a:rPr lang="sv-SE" b="1" dirty="0"/>
            </a:br>
            <a:r>
              <a:rPr lang="sv-SE" b="1" dirty="0"/>
              <a:t>Vad gör en diagnos-stödjare?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F0370E14-2C95-40D3-981A-7A77BEF021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97" r="4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7B9A73-5931-478F-82A6-262E7588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diagnosstödjare är någon att tala med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8C3283-0BC3-471A-AF1B-2F4B00CAC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381998"/>
            <a:ext cx="4880178" cy="32769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 lever med egen diagnos.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 har egna erfarenheter och kan ge råd.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 är medmänniskor att tala med, någon som tar sig tid och förstår.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 är ideellt engagerade medlemmar.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 har uppdraget under tystnadsplikt.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Årlig utbildning av Neuro.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D8BF933-ABA9-498E-B5BD-151EE877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08" y="2378609"/>
            <a:ext cx="2332267" cy="26866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3C74B70-F643-453B-B55D-2A2F92C05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568" y="2390449"/>
            <a:ext cx="3052762" cy="37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C5100-DD0B-495D-BD8A-79B9B540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/>
          <a:lstStyle/>
          <a:p>
            <a:r>
              <a:rPr lang="sv-SE" dirty="0"/>
              <a:t>Hur många samtal får vi?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BD3493-2561-481E-8C6A-053D38AE2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Under 2018 hade våra närmare 40 diagnosstödjare ca 300 kontakter.</a:t>
            </a:r>
          </a:p>
          <a:p>
            <a:r>
              <a:rPr lang="sv-SE" dirty="0"/>
              <a:t>Under 2019 har vi hittills fått </a:t>
            </a:r>
            <a:br>
              <a:rPr lang="sv-SE" dirty="0"/>
            </a:br>
            <a:r>
              <a:rPr lang="sv-SE" dirty="0"/>
              <a:t>ca 200 samtal.</a:t>
            </a:r>
          </a:p>
          <a:p>
            <a:r>
              <a:rPr lang="sv-SE" dirty="0"/>
              <a:t>En viktig insats som hjälper många människor och avlastar vården!</a:t>
            </a:r>
          </a:p>
        </p:txBody>
      </p:sp>
    </p:spTree>
    <p:extLst>
      <p:ext uri="{BB962C8B-B14F-4D97-AF65-F5344CB8AC3E}">
        <p14:creationId xmlns:p14="http://schemas.microsoft.com/office/powerpoint/2010/main" val="332516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1AA6A-D5A5-4083-8613-3FA3CEA6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typ av samtal kan det vara?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E6D3E3-96E0-4BA6-BAED-8929E7CA4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589032"/>
            <a:ext cx="4799388" cy="29401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Ofta svåra samtal med känsliga frågor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Oro och sorg över den situation man hamnat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Samtal och stöd om tankar och funderingar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Frågor om sin diagnos och nya symtom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0D8A653-4FEC-495F-8662-89D99CF76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5653"/>
          <a:stretch/>
        </p:blipFill>
        <p:spPr>
          <a:xfrm>
            <a:off x="6096000" y="2478376"/>
            <a:ext cx="4100945" cy="3490537"/>
          </a:xfrm>
        </p:spPr>
      </p:pic>
    </p:spTree>
    <p:extLst>
      <p:ext uri="{BB962C8B-B14F-4D97-AF65-F5344CB8AC3E}">
        <p14:creationId xmlns:p14="http://schemas.microsoft.com/office/powerpoint/2010/main" val="261336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1AA6A-D5A5-4083-8613-3FA3CEA6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typ av samtal kan det vara?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E6D3E3-96E0-4BA6-BAED-8929E7CA4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589032"/>
            <a:ext cx="4799388" cy="33890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Råd om vart man kan vända sig i olika frågor, som rehabilitering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Frågor om hur det fungerar i kontakter med sjukvården, när man inte är nöjd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 del samtal är komplexa och behöver även rättshjälp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Både anhöriga och de som lever med diagnos hör av sig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41A6764-1808-4A4B-8475-CC4888566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8574" y="2589032"/>
            <a:ext cx="5789250" cy="3257586"/>
          </a:xfrm>
        </p:spPr>
      </p:pic>
    </p:spTree>
    <p:extLst>
      <p:ext uri="{BB962C8B-B14F-4D97-AF65-F5344CB8AC3E}">
        <p14:creationId xmlns:p14="http://schemas.microsoft.com/office/powerpoint/2010/main" val="13423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66BF7-F28D-4A02-909E-835A84DE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Telefon eller mejl till </a:t>
            </a:r>
            <a:r>
              <a:rPr lang="sv-SE" dirty="0" err="1"/>
              <a:t>diagnosstöd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3655C5-92B3-4865-BED1-307573289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562324"/>
            <a:ext cx="5095876" cy="3324666"/>
          </a:xfrm>
        </p:spPr>
        <p:txBody>
          <a:bodyPr/>
          <a:lstStyle/>
          <a:p>
            <a:r>
              <a:rPr lang="sv-SE" dirty="0"/>
              <a:t>De flesta samtal förmedlas via en telefonväxel hos </a:t>
            </a:r>
            <a:r>
              <a:rPr lang="sv-SE" dirty="0" err="1"/>
              <a:t>Uniguide</a:t>
            </a:r>
            <a:r>
              <a:rPr lang="sv-SE" dirty="0"/>
              <a:t> som infördes under 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Diagonsstödjare får sms för uppringning med dolt nummer. Samtal kan även kopplas direkt.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err="1"/>
              <a:t>Neuro</a:t>
            </a:r>
            <a:r>
              <a:rPr lang="sv-SE" sz="1800" dirty="0"/>
              <a:t> tar kostnaden för samtalet. </a:t>
            </a:r>
          </a:p>
          <a:p>
            <a:r>
              <a:rPr lang="sv-SE" dirty="0"/>
              <a:t>Medlem ringer </a:t>
            </a:r>
            <a:r>
              <a:rPr lang="sv-SE" sz="4000" b="1" dirty="0">
                <a:solidFill>
                  <a:srgbClr val="D4021D"/>
                </a:solidFill>
              </a:rPr>
              <a:t>08-677 70 11 </a:t>
            </a:r>
            <a:br>
              <a:rPr lang="sv-SE" sz="4000" b="1" dirty="0">
                <a:solidFill>
                  <a:srgbClr val="D4021D"/>
                </a:solidFill>
              </a:rPr>
            </a:br>
            <a:r>
              <a:rPr lang="sv-SE" dirty="0"/>
              <a:t>för att få kontakt med diagnosstödjare.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BF6D38-3EF2-4C82-B2B1-3A17C176B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363" y="2562324"/>
            <a:ext cx="5329237" cy="2940174"/>
          </a:xfrm>
        </p:spPr>
        <p:txBody>
          <a:bodyPr/>
          <a:lstStyle/>
          <a:p>
            <a:r>
              <a:rPr lang="sv-SE" dirty="0"/>
              <a:t>Det finns fortfarande möjlighet att mejla oss </a:t>
            </a:r>
            <a:br>
              <a:rPr lang="sv-SE" dirty="0"/>
            </a:br>
            <a:r>
              <a:rPr lang="sv-SE" dirty="0"/>
              <a:t>för att få kontakt förmedlad.</a:t>
            </a:r>
          </a:p>
          <a:p>
            <a:r>
              <a:rPr lang="sv-SE" sz="4000" dirty="0">
                <a:hlinkClick r:id="rId2"/>
              </a:rPr>
              <a:t>diagnosstod@neuro.se</a:t>
            </a:r>
            <a:endParaRPr lang="sv-SE" sz="4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421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DF0FFB-55D8-42C2-A4D5-0DF0B45789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FORUM </a:t>
            </a:r>
            <a:br>
              <a:rPr lang="sv-SE" dirty="0"/>
            </a:br>
            <a:r>
              <a:rPr lang="sv-SE" b="0" dirty="0"/>
              <a:t>för dialog </a:t>
            </a:r>
            <a:br>
              <a:rPr lang="sv-SE" b="0" dirty="0"/>
            </a:br>
            <a:r>
              <a:rPr lang="sv-SE" b="0" dirty="0"/>
              <a:t>och frågor</a:t>
            </a:r>
            <a:br>
              <a:rPr lang="sv-SE" b="0" dirty="0"/>
            </a:br>
            <a:br>
              <a:rPr lang="sv-SE" b="0" dirty="0"/>
            </a:br>
            <a:r>
              <a:rPr lang="sv-SE" b="0" dirty="0"/>
              <a:t>Kommer på neuro.se </a:t>
            </a:r>
            <a:br>
              <a:rPr lang="sv-SE" b="0" dirty="0"/>
            </a:br>
            <a:endParaRPr lang="sv-SE" b="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4CF5D8-FD4F-4A67-BC79-C411333D3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Införs i slutet av 2019 / början av 2020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6E2EC9-ED63-40A4-9CE5-A01AA432E21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sv-SE" dirty="0"/>
              <a:t>Möjlighet att skapa trådar för olika intresseområden inte bara diagnoser utan även specifika symtom, rehab, kost och sjukersättning.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0996A18-16C1-4554-93A0-77973F5A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38" y="3658187"/>
            <a:ext cx="57023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388"/>
      </p:ext>
    </p:extLst>
  </p:cSld>
  <p:clrMapOvr>
    <a:masterClrMapping/>
  </p:clrMapOvr>
</p:sld>
</file>

<file path=ppt/theme/theme1.xml><?xml version="1.0" encoding="utf-8"?>
<a:theme xmlns:a="http://schemas.openxmlformats.org/drawingml/2006/main" name="Neuro Master Page 1">
  <a:themeElements>
    <a:clrScheme name="Neuro Colour Sc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5333"/>
      </a:accent1>
      <a:accent2>
        <a:srgbClr val="FF9980"/>
      </a:accent2>
      <a:accent3>
        <a:srgbClr val="0000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Neuro.potx" id="{3A981654-477C-4767-B4A5-6F4861420AFA}" vid="{01BC842F-E7AA-452F-BCAF-44838A032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Neuro</Template>
  <TotalTime>1138</TotalTime>
  <Words>307</Words>
  <Application>Microsoft Office PowerPoint</Application>
  <PresentationFormat>Bredbild</PresentationFormat>
  <Paragraphs>43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Regular</vt:lpstr>
      <vt:lpstr>Palatino</vt:lpstr>
      <vt:lpstr>Palatino Bold</vt:lpstr>
      <vt:lpstr>Neuro Master Page 1</vt:lpstr>
      <vt:lpstr>Diagnosstöds-verksamheten</vt:lpstr>
      <vt:lpstr>Ny ansvarig för området diagnosstöd</vt:lpstr>
      <vt:lpstr>Vad är diagnosstöd? Vad gör en diagnos-stödjare?</vt:lpstr>
      <vt:lpstr>En diagnosstödjare är någon att tala med</vt:lpstr>
      <vt:lpstr>Hur många samtal får vi?</vt:lpstr>
      <vt:lpstr>Vilken typ av samtal kan det vara?</vt:lpstr>
      <vt:lpstr>Vilken typ av samtal kan det vara?</vt:lpstr>
      <vt:lpstr>Telefon eller mejl till diagnosstöd</vt:lpstr>
      <vt:lpstr>FORUM  för dialog  och frågor  Kommer på neuro.se  </vt:lpstr>
      <vt:lpstr>Kampanj  om diagnosstöd</vt:lpstr>
      <vt:lpstr>Korta filmer om diagnosstöd från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Kommande satsningar</dc:title>
  <dc:creator>Helene Landersten</dc:creator>
  <cp:lastModifiedBy>Per-Jan Tjärnberg</cp:lastModifiedBy>
  <cp:revision>35</cp:revision>
  <cp:lastPrinted>2019-05-03T13:23:46Z</cp:lastPrinted>
  <dcterms:created xsi:type="dcterms:W3CDTF">2018-09-27T09:17:41Z</dcterms:created>
  <dcterms:modified xsi:type="dcterms:W3CDTF">2019-09-11T13:46:00Z</dcterms:modified>
</cp:coreProperties>
</file>