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2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2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5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5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3.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handoutMasterIdLst>
    <p:handoutMasterId r:id="rId62"/>
  </p:handoutMasterIdLst>
  <p:sldIdLst>
    <p:sldId id="347" r:id="rId2"/>
    <p:sldId id="422" r:id="rId3"/>
    <p:sldId id="379" r:id="rId4"/>
    <p:sldId id="361" r:id="rId5"/>
    <p:sldId id="424" r:id="rId6"/>
    <p:sldId id="369" r:id="rId7"/>
    <p:sldId id="380" r:id="rId8"/>
    <p:sldId id="378" r:id="rId9"/>
    <p:sldId id="373" r:id="rId10"/>
    <p:sldId id="372" r:id="rId11"/>
    <p:sldId id="412" r:id="rId12"/>
    <p:sldId id="427" r:id="rId13"/>
    <p:sldId id="406" r:id="rId14"/>
    <p:sldId id="381" r:id="rId15"/>
    <p:sldId id="407" r:id="rId16"/>
    <p:sldId id="426" r:id="rId17"/>
    <p:sldId id="382" r:id="rId18"/>
    <p:sldId id="384" r:id="rId19"/>
    <p:sldId id="385" r:id="rId20"/>
    <p:sldId id="444" r:id="rId21"/>
    <p:sldId id="383" r:id="rId22"/>
    <p:sldId id="431" r:id="rId23"/>
    <p:sldId id="432" r:id="rId24"/>
    <p:sldId id="445" r:id="rId25"/>
    <p:sldId id="433" r:id="rId26"/>
    <p:sldId id="437" r:id="rId27"/>
    <p:sldId id="391" r:id="rId28"/>
    <p:sldId id="430" r:id="rId29"/>
    <p:sldId id="390" r:id="rId30"/>
    <p:sldId id="409" r:id="rId31"/>
    <p:sldId id="446" r:id="rId32"/>
    <p:sldId id="394" r:id="rId33"/>
    <p:sldId id="435" r:id="rId34"/>
    <p:sldId id="399" r:id="rId35"/>
    <p:sldId id="402" r:id="rId36"/>
    <p:sldId id="331" r:id="rId37"/>
    <p:sldId id="401" r:id="rId38"/>
    <p:sldId id="403" r:id="rId39"/>
    <p:sldId id="359" r:id="rId40"/>
    <p:sldId id="438" r:id="rId41"/>
    <p:sldId id="447" r:id="rId42"/>
    <p:sldId id="448" r:id="rId43"/>
    <p:sldId id="404" r:id="rId44"/>
    <p:sldId id="400" r:id="rId45"/>
    <p:sldId id="364" r:id="rId46"/>
    <p:sldId id="439" r:id="rId47"/>
    <p:sldId id="415" r:id="rId48"/>
    <p:sldId id="395" r:id="rId49"/>
    <p:sldId id="440" r:id="rId50"/>
    <p:sldId id="449" r:id="rId51"/>
    <p:sldId id="450" r:id="rId52"/>
    <p:sldId id="441" r:id="rId53"/>
    <p:sldId id="396" r:id="rId54"/>
    <p:sldId id="397" r:id="rId55"/>
    <p:sldId id="416" r:id="rId56"/>
    <p:sldId id="398" r:id="rId57"/>
    <p:sldId id="419" r:id="rId58"/>
    <p:sldId id="443" r:id="rId59"/>
    <p:sldId id="327" r:id="rId6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E19"/>
    <a:srgbClr val="ECF4FB"/>
    <a:srgbClr val="0000C1"/>
    <a:srgbClr val="FBEAE7"/>
    <a:srgbClr val="D4021D"/>
    <a:srgbClr val="FF99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20"/>
    <p:restoredTop sz="94686"/>
  </p:normalViewPr>
  <p:slideViewPr>
    <p:cSldViewPr snapToGrid="0" snapToObjects="1" showGuides="1">
      <p:cViewPr varScale="1">
        <p:scale>
          <a:sx n="87" d="100"/>
          <a:sy n="87" d="100"/>
        </p:scale>
        <p:origin x="90" y="402"/>
      </p:cViewPr>
      <p:guideLst>
        <p:guide orient="horz" pos="2160"/>
        <p:guide pos="3863"/>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805"/>
    </p:cViewPr>
  </p:sorterViewPr>
  <p:notesViewPr>
    <p:cSldViewPr snapToGrid="0" snapToObjects="1">
      <p:cViewPr varScale="1">
        <p:scale>
          <a:sx n="99" d="100"/>
          <a:sy n="99" d="100"/>
        </p:scale>
        <p:origin x="3064"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https://neuroforbundet-my.sharepoint.com/personal/ida_brorsson-malm_neuro_se/Documents/Neurorapport/Neurorapport%202019/Diagram.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neuroforbundet-my.sharepoint.com/personal/ida_brorsson-malm_neuro_se/Documents/Neurorapport/Neurorapport%202019/Diagram.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neuroforbundet-my.sharepoint.com/personal/ida_brorsson-malm_neuro_se/Documents/Neurorapport/Neurorapport%202019/Diagram.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neuroforbundet-my.sharepoint.com/personal/ida_brorsson-malm_neuro_se/Documents/Neurorapport/Neurorapport%202019/Diagram.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neuroforbundet-my.sharepoint.com/personal/ida_brorsson-malm_neuro_se/Documents/Neurorapport/Neurorapport%202019/Diagram.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neuroforbundet-my.sharepoint.com/personal/ida_brorsson-malm_neuro_se/Documents/Neurorapport/Neurorapport%202019/Diagram.xlsx"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3.xml"/></Relationships>
</file>

<file path=ppt/charts/_rels/chart15.xml.rels><?xml version="1.0" encoding="UTF-8" standalone="yes"?>
<Relationships xmlns="http://schemas.openxmlformats.org/package/2006/relationships"><Relationship Id="rId3" Type="http://schemas.openxmlformats.org/officeDocument/2006/relationships/oleObject" Target="https://neuroforbundet-my.sharepoint.com/personal/ida_brorsson-malm_neuro_se/Documents/Neurorapport/Neurorapport%202019/Diagram.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https://neuroforbundet-my.sharepoint.com/personal/ida_brorsson-malm_neuro_se/Documents/Neurorapport/Neurorapport%202019/Diagram.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neuroforbundet-my.sharepoint.com/personal/ida_brorsson-malm_neuro_se/Documents/Neurorapport/Neurorapport%202019/Diagram.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https://neuroforbundet-my.sharepoint.com/personal/ida_brorsson-malm_neuro_se/Documents/Neurorapport/Neurorapport%202019/Diagram.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oleObject" Target="https://neuroforbundet-my.sharepoint.com/personal/ida_brorsson-malm_neuro_se/Documents/Neurorapport/Neurorapport%202019/Diagram.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neuroforbundet-my.sharepoint.com/personal/ida_brorsson-malm_neuro_se/Documents/Neurorapport/Neurorapport%202019/Diagram.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neuroforbundet-my.sharepoint.com/personal/ida_brorsson-malm_neuro_se/Documents/Neurorapport/Neurorapport%202019/Diagram.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neuroforbundet-my.sharepoint.com/personal/ida_brorsson-malm_neuro_se/Documents/Neurorapport/Neurorapport%202019/Diagram.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neuroforbundet-my.sharepoint.com/personal/ida_brorsson-malm_neuro_se/Documents/Neurorapport/Neurorapport%202019/Diagram.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3"/>
            </a:solidFill>
            <a:ln>
              <a:noFill/>
            </a:ln>
            <a:effectLst/>
          </c:spPr>
          <c:invertIfNegative val="0"/>
          <c:cat>
            <c:strRef>
              <c:f>'Diagnos symtom'!$Q$69:$Q$76</c:f>
              <c:strCache>
                <c:ptCount val="8"/>
                <c:pt idx="0">
                  <c:v>Har ännu inte sökt läkare</c:v>
                </c:pt>
                <c:pt idx="1">
                  <c:v>Kom in akut</c:v>
                </c:pt>
                <c:pt idx="2">
                  <c:v>Mindre än en vecka</c:v>
                </c:pt>
                <c:pt idx="3">
                  <c:v>Mellan en vecka och en månad</c:v>
                </c:pt>
                <c:pt idx="4">
                  <c:v>Mellan en och sex månader</c:v>
                </c:pt>
                <c:pt idx="5">
                  <c:v>Mellan sex månader och ett år</c:v>
                </c:pt>
                <c:pt idx="6">
                  <c:v>Mer än ett år</c:v>
                </c:pt>
                <c:pt idx="7">
                  <c:v>Minns inte</c:v>
                </c:pt>
              </c:strCache>
            </c:strRef>
          </c:cat>
          <c:val>
            <c:numRef>
              <c:f>'Diagnos symtom'!$R$69:$R$76</c:f>
              <c:numCache>
                <c:formatCode>0.0%</c:formatCode>
                <c:ptCount val="8"/>
                <c:pt idx="0">
                  <c:v>2E-3</c:v>
                </c:pt>
                <c:pt idx="1">
                  <c:v>0.16</c:v>
                </c:pt>
                <c:pt idx="2">
                  <c:v>5.5E-2</c:v>
                </c:pt>
                <c:pt idx="3">
                  <c:v>8.6999999999999994E-2</c:v>
                </c:pt>
                <c:pt idx="4">
                  <c:v>0.122</c:v>
                </c:pt>
                <c:pt idx="5">
                  <c:v>0.1</c:v>
                </c:pt>
                <c:pt idx="6">
                  <c:v>0.35899999999999999</c:v>
                </c:pt>
                <c:pt idx="7">
                  <c:v>0.11599999999999999</c:v>
                </c:pt>
              </c:numCache>
            </c:numRef>
          </c:val>
          <c:extLst>
            <c:ext xmlns:c16="http://schemas.microsoft.com/office/drawing/2014/chart" uri="{C3380CC4-5D6E-409C-BE32-E72D297353CC}">
              <c16:uniqueId val="{00000000-048E-410B-BE09-5AFE666F42B2}"/>
            </c:ext>
          </c:extLst>
        </c:ser>
        <c:dLbls>
          <c:showLegendKey val="0"/>
          <c:showVal val="0"/>
          <c:showCatName val="0"/>
          <c:showSerName val="0"/>
          <c:showPercent val="0"/>
          <c:showBubbleSize val="0"/>
        </c:dLbls>
        <c:gapWidth val="219"/>
        <c:overlap val="-27"/>
        <c:axId val="356284728"/>
        <c:axId val="622715416"/>
      </c:barChart>
      <c:catAx>
        <c:axId val="356284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22715416"/>
        <c:crosses val="autoZero"/>
        <c:auto val="1"/>
        <c:lblAlgn val="ctr"/>
        <c:lblOffset val="100"/>
        <c:noMultiLvlLbl val="0"/>
      </c:catAx>
      <c:valAx>
        <c:axId val="62271541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562847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team!$B$3</c:f>
              <c:strCache>
                <c:ptCount val="1"/>
                <c:pt idx="0">
                  <c:v>JA</c:v>
                </c:pt>
              </c:strCache>
            </c:strRef>
          </c:tx>
          <c:spPr>
            <a:solidFill>
              <a:srgbClr val="00B050"/>
            </a:solidFill>
            <a:ln>
              <a:noFill/>
            </a:ln>
            <a:effectLst/>
          </c:spPr>
          <c:invertIfNegative val="0"/>
          <c:cat>
            <c:strRef>
              <c:f>team!$A$4:$A$9</c:f>
              <c:strCache>
                <c:ptCount val="6"/>
                <c:pt idx="0">
                  <c:v>Aldrig, men skulle behöva det</c:v>
                </c:pt>
                <c:pt idx="1">
                  <c:v>Aldrig, har inget behov av det</c:v>
                </c:pt>
                <c:pt idx="2">
                  <c:v>Minst 1 gång per månad</c:v>
                </c:pt>
                <c:pt idx="3">
                  <c:v>Minst 1 gång per halvår</c:v>
                </c:pt>
                <c:pt idx="4">
                  <c:v>Minst 1 gång per år</c:v>
                </c:pt>
                <c:pt idx="5">
                  <c:v>Mer sällan än 1 gång per år</c:v>
                </c:pt>
              </c:strCache>
            </c:strRef>
          </c:cat>
          <c:val>
            <c:numRef>
              <c:f>team!$B$4:$B$9</c:f>
              <c:numCache>
                <c:formatCode>0.0%</c:formatCode>
                <c:ptCount val="6"/>
                <c:pt idx="0">
                  <c:v>1.4999999999999999E-2</c:v>
                </c:pt>
                <c:pt idx="1">
                  <c:v>0.01</c:v>
                </c:pt>
                <c:pt idx="2">
                  <c:v>3.4000000000000002E-2</c:v>
                </c:pt>
                <c:pt idx="3">
                  <c:v>0.223</c:v>
                </c:pt>
                <c:pt idx="4">
                  <c:v>0.51300000000000001</c:v>
                </c:pt>
                <c:pt idx="5">
                  <c:v>0.20499999999999999</c:v>
                </c:pt>
              </c:numCache>
            </c:numRef>
          </c:val>
          <c:extLst>
            <c:ext xmlns:c16="http://schemas.microsoft.com/office/drawing/2014/chart" uri="{C3380CC4-5D6E-409C-BE32-E72D297353CC}">
              <c16:uniqueId val="{00000000-C106-4CEA-B4E8-58046DCEB54B}"/>
            </c:ext>
          </c:extLst>
        </c:ser>
        <c:ser>
          <c:idx val="1"/>
          <c:order val="1"/>
          <c:tx>
            <c:strRef>
              <c:f>team!$C$3</c:f>
              <c:strCache>
                <c:ptCount val="1"/>
                <c:pt idx="0">
                  <c:v>NEJ</c:v>
                </c:pt>
              </c:strCache>
            </c:strRef>
          </c:tx>
          <c:spPr>
            <a:solidFill>
              <a:schemeClr val="accent2"/>
            </a:solidFill>
            <a:ln>
              <a:noFill/>
            </a:ln>
            <a:effectLst/>
          </c:spPr>
          <c:invertIfNegative val="0"/>
          <c:cat>
            <c:strRef>
              <c:f>team!$A$4:$A$9</c:f>
              <c:strCache>
                <c:ptCount val="6"/>
                <c:pt idx="0">
                  <c:v>Aldrig, men skulle behöva det</c:v>
                </c:pt>
                <c:pt idx="1">
                  <c:v>Aldrig, har inget behov av det</c:v>
                </c:pt>
                <c:pt idx="2">
                  <c:v>Minst 1 gång per månad</c:v>
                </c:pt>
                <c:pt idx="3">
                  <c:v>Minst 1 gång per halvår</c:v>
                </c:pt>
                <c:pt idx="4">
                  <c:v>Minst 1 gång per år</c:v>
                </c:pt>
                <c:pt idx="5">
                  <c:v>Mer sällan än 1 gång per år</c:v>
                </c:pt>
              </c:strCache>
            </c:strRef>
          </c:cat>
          <c:val>
            <c:numRef>
              <c:f>team!$C$4:$C$9</c:f>
              <c:numCache>
                <c:formatCode>0.0%</c:formatCode>
                <c:ptCount val="6"/>
                <c:pt idx="0">
                  <c:v>0.192</c:v>
                </c:pt>
                <c:pt idx="1">
                  <c:v>4.8000000000000001E-2</c:v>
                </c:pt>
                <c:pt idx="2">
                  <c:v>1.2999999999999999E-2</c:v>
                </c:pt>
                <c:pt idx="3">
                  <c:v>9.1999999999999998E-2</c:v>
                </c:pt>
                <c:pt idx="4">
                  <c:v>0.309</c:v>
                </c:pt>
                <c:pt idx="5">
                  <c:v>0.34599999999999997</c:v>
                </c:pt>
              </c:numCache>
            </c:numRef>
          </c:val>
          <c:extLst>
            <c:ext xmlns:c16="http://schemas.microsoft.com/office/drawing/2014/chart" uri="{C3380CC4-5D6E-409C-BE32-E72D297353CC}">
              <c16:uniqueId val="{00000001-C106-4CEA-B4E8-58046DCEB54B}"/>
            </c:ext>
          </c:extLst>
        </c:ser>
        <c:dLbls>
          <c:showLegendKey val="0"/>
          <c:showVal val="0"/>
          <c:showCatName val="0"/>
          <c:showSerName val="0"/>
          <c:showPercent val="0"/>
          <c:showBubbleSize val="0"/>
        </c:dLbls>
        <c:gapWidth val="219"/>
        <c:overlap val="-27"/>
        <c:axId val="456792568"/>
        <c:axId val="456795848"/>
      </c:barChart>
      <c:catAx>
        <c:axId val="456792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56795848"/>
        <c:crosses val="autoZero"/>
        <c:auto val="1"/>
        <c:lblAlgn val="ctr"/>
        <c:lblOffset val="100"/>
        <c:noMultiLvlLbl val="0"/>
      </c:catAx>
      <c:valAx>
        <c:axId val="45679584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456792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team!$X$22</c:f>
              <c:strCache>
                <c:ptCount val="1"/>
                <c:pt idx="0">
                  <c:v>JA</c:v>
                </c:pt>
              </c:strCache>
            </c:strRef>
          </c:tx>
          <c:spPr>
            <a:solidFill>
              <a:srgbClr val="00B050"/>
            </a:solidFill>
            <a:ln>
              <a:noFill/>
            </a:ln>
            <a:effectLst/>
          </c:spPr>
          <c:invertIfNegative val="0"/>
          <c:cat>
            <c:strRef>
              <c:f>team!$W$23:$W$24</c:f>
              <c:strCache>
                <c:ptCount val="2"/>
                <c:pt idx="0">
                  <c:v>Jag kommer i kontakt med neurolog när jag behöver det</c:v>
                </c:pt>
                <c:pt idx="1">
                  <c:v>Jag tycker att det är svårt att komma i kontakt med neurolog</c:v>
                </c:pt>
              </c:strCache>
            </c:strRef>
          </c:cat>
          <c:val>
            <c:numRef>
              <c:f>team!$X$23:$X$24</c:f>
              <c:numCache>
                <c:formatCode>0.0%</c:formatCode>
                <c:ptCount val="2"/>
                <c:pt idx="0">
                  <c:v>0.72599999999999998</c:v>
                </c:pt>
                <c:pt idx="1">
                  <c:v>0.19400000000000001</c:v>
                </c:pt>
              </c:numCache>
            </c:numRef>
          </c:val>
          <c:extLst>
            <c:ext xmlns:c16="http://schemas.microsoft.com/office/drawing/2014/chart" uri="{C3380CC4-5D6E-409C-BE32-E72D297353CC}">
              <c16:uniqueId val="{00000000-9E9C-4F63-BF35-E25CA522D585}"/>
            </c:ext>
          </c:extLst>
        </c:ser>
        <c:ser>
          <c:idx val="1"/>
          <c:order val="1"/>
          <c:tx>
            <c:strRef>
              <c:f>team!$Y$22</c:f>
              <c:strCache>
                <c:ptCount val="1"/>
                <c:pt idx="0">
                  <c:v>NEJ</c:v>
                </c:pt>
              </c:strCache>
            </c:strRef>
          </c:tx>
          <c:spPr>
            <a:solidFill>
              <a:schemeClr val="accent2"/>
            </a:solidFill>
            <a:ln>
              <a:noFill/>
            </a:ln>
            <a:effectLst/>
          </c:spPr>
          <c:invertIfNegative val="0"/>
          <c:cat>
            <c:strRef>
              <c:f>team!$W$23:$W$24</c:f>
              <c:strCache>
                <c:ptCount val="2"/>
                <c:pt idx="0">
                  <c:v>Jag kommer i kontakt med neurolog när jag behöver det</c:v>
                </c:pt>
                <c:pt idx="1">
                  <c:v>Jag tycker att det är svårt att komma i kontakt med neurolog</c:v>
                </c:pt>
              </c:strCache>
            </c:strRef>
          </c:cat>
          <c:val>
            <c:numRef>
              <c:f>team!$Y$23:$Y$24</c:f>
              <c:numCache>
                <c:formatCode>0.0%</c:formatCode>
                <c:ptCount val="2"/>
                <c:pt idx="0">
                  <c:v>0.373</c:v>
                </c:pt>
                <c:pt idx="1">
                  <c:v>0.31900000000000001</c:v>
                </c:pt>
              </c:numCache>
            </c:numRef>
          </c:val>
          <c:extLst>
            <c:ext xmlns:c16="http://schemas.microsoft.com/office/drawing/2014/chart" uri="{C3380CC4-5D6E-409C-BE32-E72D297353CC}">
              <c16:uniqueId val="{00000001-9E9C-4F63-BF35-E25CA522D585}"/>
            </c:ext>
          </c:extLst>
        </c:ser>
        <c:dLbls>
          <c:showLegendKey val="0"/>
          <c:showVal val="0"/>
          <c:showCatName val="0"/>
          <c:showSerName val="0"/>
          <c:showPercent val="0"/>
          <c:showBubbleSize val="0"/>
        </c:dLbls>
        <c:gapWidth val="182"/>
        <c:axId val="637619328"/>
        <c:axId val="637620312"/>
      </c:barChart>
      <c:catAx>
        <c:axId val="637619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37620312"/>
        <c:crosses val="autoZero"/>
        <c:auto val="1"/>
        <c:lblAlgn val="ctr"/>
        <c:lblOffset val="100"/>
        <c:noMultiLvlLbl val="0"/>
      </c:catAx>
      <c:valAx>
        <c:axId val="63762031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37619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team!$B$38</c:f>
              <c:strCache>
                <c:ptCount val="1"/>
                <c:pt idx="0">
                  <c:v>JA</c:v>
                </c:pt>
              </c:strCache>
            </c:strRef>
          </c:tx>
          <c:spPr>
            <a:solidFill>
              <a:srgbClr val="00B050"/>
            </a:solidFill>
            <a:ln>
              <a:noFill/>
            </a:ln>
            <a:effectLst/>
          </c:spPr>
          <c:invertIfNegative val="0"/>
          <c:cat>
            <c:strRef>
              <c:f>team!$A$39:$A$44</c:f>
              <c:strCache>
                <c:ptCount val="6"/>
                <c:pt idx="0">
                  <c:v>Mycket nöjd</c:v>
                </c:pt>
                <c:pt idx="1">
                  <c:v>Nöjd</c:v>
                </c:pt>
                <c:pt idx="2">
                  <c:v>Ganska nöjd</c:v>
                </c:pt>
                <c:pt idx="3">
                  <c:v>Ganska missnöjd</c:v>
                </c:pt>
                <c:pt idx="4">
                  <c:v>Missnöjd</c:v>
                </c:pt>
                <c:pt idx="5">
                  <c:v>Mycket missnöjd</c:v>
                </c:pt>
              </c:strCache>
            </c:strRef>
          </c:cat>
          <c:val>
            <c:numRef>
              <c:f>team!$B$39:$B$44</c:f>
              <c:numCache>
                <c:formatCode>0.0%</c:formatCode>
                <c:ptCount val="6"/>
                <c:pt idx="0">
                  <c:v>0.246</c:v>
                </c:pt>
                <c:pt idx="1">
                  <c:v>0.375</c:v>
                </c:pt>
                <c:pt idx="2">
                  <c:v>0.27500000000000002</c:v>
                </c:pt>
                <c:pt idx="3">
                  <c:v>6.5000000000000002E-2</c:v>
                </c:pt>
                <c:pt idx="4">
                  <c:v>2.7E-2</c:v>
                </c:pt>
                <c:pt idx="5">
                  <c:v>1.2E-2</c:v>
                </c:pt>
              </c:numCache>
            </c:numRef>
          </c:val>
          <c:extLst>
            <c:ext xmlns:c16="http://schemas.microsoft.com/office/drawing/2014/chart" uri="{C3380CC4-5D6E-409C-BE32-E72D297353CC}">
              <c16:uniqueId val="{00000000-165C-46E3-A4B7-6D2AE2154BC2}"/>
            </c:ext>
          </c:extLst>
        </c:ser>
        <c:ser>
          <c:idx val="1"/>
          <c:order val="1"/>
          <c:tx>
            <c:strRef>
              <c:f>team!$C$38</c:f>
              <c:strCache>
                <c:ptCount val="1"/>
                <c:pt idx="0">
                  <c:v>NEJ</c:v>
                </c:pt>
              </c:strCache>
            </c:strRef>
          </c:tx>
          <c:spPr>
            <a:solidFill>
              <a:schemeClr val="accent2"/>
            </a:solidFill>
            <a:ln>
              <a:noFill/>
            </a:ln>
            <a:effectLst/>
          </c:spPr>
          <c:invertIfNegative val="0"/>
          <c:cat>
            <c:strRef>
              <c:f>team!$A$39:$A$44</c:f>
              <c:strCache>
                <c:ptCount val="6"/>
                <c:pt idx="0">
                  <c:v>Mycket nöjd</c:v>
                </c:pt>
                <c:pt idx="1">
                  <c:v>Nöjd</c:v>
                </c:pt>
                <c:pt idx="2">
                  <c:v>Ganska nöjd</c:v>
                </c:pt>
                <c:pt idx="3">
                  <c:v>Ganska missnöjd</c:v>
                </c:pt>
                <c:pt idx="4">
                  <c:v>Missnöjd</c:v>
                </c:pt>
                <c:pt idx="5">
                  <c:v>Mycket missnöjd</c:v>
                </c:pt>
              </c:strCache>
            </c:strRef>
          </c:cat>
          <c:val>
            <c:numRef>
              <c:f>team!$C$39:$C$44</c:f>
              <c:numCache>
                <c:formatCode>0.0%</c:formatCode>
                <c:ptCount val="6"/>
                <c:pt idx="0">
                  <c:v>6.8000000000000005E-2</c:v>
                </c:pt>
                <c:pt idx="1">
                  <c:v>0.17799999999999999</c:v>
                </c:pt>
                <c:pt idx="2">
                  <c:v>0.33</c:v>
                </c:pt>
                <c:pt idx="3">
                  <c:v>0.217</c:v>
                </c:pt>
                <c:pt idx="4">
                  <c:v>0.106</c:v>
                </c:pt>
                <c:pt idx="5">
                  <c:v>0.10100000000000001</c:v>
                </c:pt>
              </c:numCache>
            </c:numRef>
          </c:val>
          <c:extLst>
            <c:ext xmlns:c16="http://schemas.microsoft.com/office/drawing/2014/chart" uri="{C3380CC4-5D6E-409C-BE32-E72D297353CC}">
              <c16:uniqueId val="{00000001-165C-46E3-A4B7-6D2AE2154BC2}"/>
            </c:ext>
          </c:extLst>
        </c:ser>
        <c:dLbls>
          <c:showLegendKey val="0"/>
          <c:showVal val="0"/>
          <c:showCatName val="0"/>
          <c:showSerName val="0"/>
          <c:showPercent val="0"/>
          <c:showBubbleSize val="0"/>
        </c:dLbls>
        <c:gapWidth val="219"/>
        <c:overlap val="-27"/>
        <c:axId val="294511976"/>
        <c:axId val="294506728"/>
      </c:barChart>
      <c:catAx>
        <c:axId val="294511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94506728"/>
        <c:crosses val="autoZero"/>
        <c:auto val="1"/>
        <c:lblAlgn val="ctr"/>
        <c:lblOffset val="100"/>
        <c:noMultiLvlLbl val="0"/>
      </c:catAx>
      <c:valAx>
        <c:axId val="2945067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94511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team!$B$54</c:f>
              <c:strCache>
                <c:ptCount val="1"/>
                <c:pt idx="0">
                  <c:v>JA</c:v>
                </c:pt>
              </c:strCache>
            </c:strRef>
          </c:tx>
          <c:spPr>
            <a:solidFill>
              <a:srgbClr val="00B050"/>
            </a:solidFill>
            <a:ln>
              <a:noFill/>
            </a:ln>
            <a:effectLst/>
          </c:spPr>
          <c:invertIfNegative val="0"/>
          <c:cat>
            <c:strRef>
              <c:f>team!$A$55:$A$60</c:f>
              <c:strCache>
                <c:ptCount val="6"/>
                <c:pt idx="0">
                  <c:v>Mycket nöjd</c:v>
                </c:pt>
                <c:pt idx="1">
                  <c:v>Nöjd</c:v>
                </c:pt>
                <c:pt idx="2">
                  <c:v>Ganska nöjd</c:v>
                </c:pt>
                <c:pt idx="3">
                  <c:v>Ganska missnöjd</c:v>
                </c:pt>
                <c:pt idx="4">
                  <c:v>Missnöjd</c:v>
                </c:pt>
                <c:pt idx="5">
                  <c:v>Mycket missnöjd</c:v>
                </c:pt>
              </c:strCache>
            </c:strRef>
          </c:cat>
          <c:val>
            <c:numRef>
              <c:f>team!$B$55:$B$60</c:f>
              <c:numCache>
                <c:formatCode>0.0%</c:formatCode>
                <c:ptCount val="6"/>
                <c:pt idx="0">
                  <c:v>0.28899999999999998</c:v>
                </c:pt>
                <c:pt idx="1">
                  <c:v>0.38100000000000001</c:v>
                </c:pt>
                <c:pt idx="2">
                  <c:v>0.252</c:v>
                </c:pt>
                <c:pt idx="3">
                  <c:v>5.5E-2</c:v>
                </c:pt>
                <c:pt idx="4">
                  <c:v>1.4E-2</c:v>
                </c:pt>
                <c:pt idx="5">
                  <c:v>0.01</c:v>
                </c:pt>
              </c:numCache>
            </c:numRef>
          </c:val>
          <c:extLst>
            <c:ext xmlns:c16="http://schemas.microsoft.com/office/drawing/2014/chart" uri="{C3380CC4-5D6E-409C-BE32-E72D297353CC}">
              <c16:uniqueId val="{00000000-0BA3-4662-BDE8-5645DA34011D}"/>
            </c:ext>
          </c:extLst>
        </c:ser>
        <c:ser>
          <c:idx val="1"/>
          <c:order val="1"/>
          <c:tx>
            <c:strRef>
              <c:f>team!$C$54</c:f>
              <c:strCache>
                <c:ptCount val="1"/>
                <c:pt idx="0">
                  <c:v>NEJ</c:v>
                </c:pt>
              </c:strCache>
            </c:strRef>
          </c:tx>
          <c:spPr>
            <a:solidFill>
              <a:schemeClr val="accent2"/>
            </a:solidFill>
            <a:ln>
              <a:noFill/>
            </a:ln>
            <a:effectLst/>
          </c:spPr>
          <c:invertIfNegative val="0"/>
          <c:cat>
            <c:strRef>
              <c:f>team!$A$55:$A$60</c:f>
              <c:strCache>
                <c:ptCount val="6"/>
                <c:pt idx="0">
                  <c:v>Mycket nöjd</c:v>
                </c:pt>
                <c:pt idx="1">
                  <c:v>Nöjd</c:v>
                </c:pt>
                <c:pt idx="2">
                  <c:v>Ganska nöjd</c:v>
                </c:pt>
                <c:pt idx="3">
                  <c:v>Ganska missnöjd</c:v>
                </c:pt>
                <c:pt idx="4">
                  <c:v>Missnöjd</c:v>
                </c:pt>
                <c:pt idx="5">
                  <c:v>Mycket missnöjd</c:v>
                </c:pt>
              </c:strCache>
            </c:strRef>
          </c:cat>
          <c:val>
            <c:numRef>
              <c:f>team!$C$55:$C$60</c:f>
              <c:numCache>
                <c:formatCode>0.0%</c:formatCode>
                <c:ptCount val="6"/>
                <c:pt idx="0">
                  <c:v>8.1000000000000003E-2</c:v>
                </c:pt>
                <c:pt idx="1">
                  <c:v>0.20200000000000001</c:v>
                </c:pt>
                <c:pt idx="2">
                  <c:v>0.32800000000000001</c:v>
                </c:pt>
                <c:pt idx="3">
                  <c:v>0.218</c:v>
                </c:pt>
                <c:pt idx="4">
                  <c:v>9.4E-2</c:v>
                </c:pt>
                <c:pt idx="5">
                  <c:v>7.5999999999999998E-2</c:v>
                </c:pt>
              </c:numCache>
            </c:numRef>
          </c:val>
          <c:extLst>
            <c:ext xmlns:c16="http://schemas.microsoft.com/office/drawing/2014/chart" uri="{C3380CC4-5D6E-409C-BE32-E72D297353CC}">
              <c16:uniqueId val="{00000001-0BA3-4662-BDE8-5645DA34011D}"/>
            </c:ext>
          </c:extLst>
        </c:ser>
        <c:dLbls>
          <c:showLegendKey val="0"/>
          <c:showVal val="0"/>
          <c:showCatName val="0"/>
          <c:showSerName val="0"/>
          <c:showPercent val="0"/>
          <c:showBubbleSize val="0"/>
        </c:dLbls>
        <c:gapWidth val="219"/>
        <c:overlap val="-27"/>
        <c:axId val="294493936"/>
        <c:axId val="294501480"/>
      </c:barChart>
      <c:catAx>
        <c:axId val="294493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94501480"/>
        <c:crosses val="autoZero"/>
        <c:auto val="1"/>
        <c:lblAlgn val="ctr"/>
        <c:lblOffset val="100"/>
        <c:noMultiLvlLbl val="0"/>
      </c:catAx>
      <c:valAx>
        <c:axId val="2945014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94493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team!$B$69</c:f>
              <c:strCache>
                <c:ptCount val="1"/>
                <c:pt idx="0">
                  <c:v>JA</c:v>
                </c:pt>
              </c:strCache>
            </c:strRef>
          </c:tx>
          <c:spPr>
            <a:solidFill>
              <a:srgbClr val="00B050"/>
            </a:solidFill>
            <a:ln>
              <a:noFill/>
            </a:ln>
            <a:effectLst/>
          </c:spPr>
          <c:invertIfNegative val="0"/>
          <c:cat>
            <c:strRef>
              <c:f>team!$A$70:$A$75</c:f>
              <c:strCache>
                <c:ptCount val="6"/>
                <c:pt idx="0">
                  <c:v>Mycket stor möjlighet till delaktighet</c:v>
                </c:pt>
                <c:pt idx="1">
                  <c:v>Stor möjlighet till delaktighet</c:v>
                </c:pt>
                <c:pt idx="2">
                  <c:v>Ganska stor möjlighet till delaktighet</c:v>
                </c:pt>
                <c:pt idx="3">
                  <c:v>Ganska liten möjlighet till delaktighet</c:v>
                </c:pt>
                <c:pt idx="4">
                  <c:v>Liten möjlighet till delaktighet</c:v>
                </c:pt>
                <c:pt idx="5">
                  <c:v>Mycket liten möjlighet till delaktighetissnöjd</c:v>
                </c:pt>
              </c:strCache>
            </c:strRef>
          </c:cat>
          <c:val>
            <c:numRef>
              <c:f>team!$B$70:$B$75</c:f>
              <c:numCache>
                <c:formatCode>0.0%</c:formatCode>
                <c:ptCount val="6"/>
                <c:pt idx="0">
                  <c:v>0.192</c:v>
                </c:pt>
                <c:pt idx="1">
                  <c:v>0.20799999999999999</c:v>
                </c:pt>
                <c:pt idx="2">
                  <c:v>0.34300000000000003</c:v>
                </c:pt>
                <c:pt idx="3">
                  <c:v>0.16800000000000001</c:v>
                </c:pt>
                <c:pt idx="4">
                  <c:v>6.2E-2</c:v>
                </c:pt>
                <c:pt idx="5">
                  <c:v>2.7E-2</c:v>
                </c:pt>
              </c:numCache>
            </c:numRef>
          </c:val>
          <c:extLst>
            <c:ext xmlns:c16="http://schemas.microsoft.com/office/drawing/2014/chart" uri="{C3380CC4-5D6E-409C-BE32-E72D297353CC}">
              <c16:uniqueId val="{00000000-20E5-4703-8768-2E185993ECCF}"/>
            </c:ext>
          </c:extLst>
        </c:ser>
        <c:ser>
          <c:idx val="1"/>
          <c:order val="1"/>
          <c:tx>
            <c:strRef>
              <c:f>team!$C$69</c:f>
              <c:strCache>
                <c:ptCount val="1"/>
                <c:pt idx="0">
                  <c:v>NEJ</c:v>
                </c:pt>
              </c:strCache>
            </c:strRef>
          </c:tx>
          <c:spPr>
            <a:solidFill>
              <a:schemeClr val="accent2"/>
            </a:solidFill>
            <a:ln>
              <a:noFill/>
            </a:ln>
            <a:effectLst/>
          </c:spPr>
          <c:invertIfNegative val="0"/>
          <c:cat>
            <c:strRef>
              <c:f>team!$A$70:$A$75</c:f>
              <c:strCache>
                <c:ptCount val="6"/>
                <c:pt idx="0">
                  <c:v>Mycket stor möjlighet till delaktighet</c:v>
                </c:pt>
                <c:pt idx="1">
                  <c:v>Stor möjlighet till delaktighet</c:v>
                </c:pt>
                <c:pt idx="2">
                  <c:v>Ganska stor möjlighet till delaktighet</c:v>
                </c:pt>
                <c:pt idx="3">
                  <c:v>Ganska liten möjlighet till delaktighet</c:v>
                </c:pt>
                <c:pt idx="4">
                  <c:v>Liten möjlighet till delaktighet</c:v>
                </c:pt>
                <c:pt idx="5">
                  <c:v>Mycket liten möjlighet till delaktighetissnöjd</c:v>
                </c:pt>
              </c:strCache>
            </c:strRef>
          </c:cat>
          <c:val>
            <c:numRef>
              <c:f>team!$C$70:$C$75</c:f>
              <c:numCache>
                <c:formatCode>0.0%</c:formatCode>
                <c:ptCount val="6"/>
                <c:pt idx="0">
                  <c:v>0.129</c:v>
                </c:pt>
                <c:pt idx="1">
                  <c:v>0.19800000000000001</c:v>
                </c:pt>
                <c:pt idx="2">
                  <c:v>0.32300000000000001</c:v>
                </c:pt>
                <c:pt idx="3">
                  <c:v>0.19900000000000001</c:v>
                </c:pt>
                <c:pt idx="4">
                  <c:v>7.9000000000000001E-2</c:v>
                </c:pt>
                <c:pt idx="5">
                  <c:v>7.1999999999999995E-2</c:v>
                </c:pt>
              </c:numCache>
            </c:numRef>
          </c:val>
          <c:extLst>
            <c:ext xmlns:c16="http://schemas.microsoft.com/office/drawing/2014/chart" uri="{C3380CC4-5D6E-409C-BE32-E72D297353CC}">
              <c16:uniqueId val="{00000001-20E5-4703-8768-2E185993ECCF}"/>
            </c:ext>
          </c:extLst>
        </c:ser>
        <c:dLbls>
          <c:showLegendKey val="0"/>
          <c:showVal val="0"/>
          <c:showCatName val="0"/>
          <c:showSerName val="0"/>
          <c:showPercent val="0"/>
          <c:showBubbleSize val="0"/>
        </c:dLbls>
        <c:gapWidth val="219"/>
        <c:overlap val="-27"/>
        <c:axId val="622816800"/>
        <c:axId val="622825328"/>
      </c:barChart>
      <c:catAx>
        <c:axId val="622816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22825328"/>
        <c:crosses val="autoZero"/>
        <c:auto val="1"/>
        <c:lblAlgn val="ctr"/>
        <c:lblOffset val="100"/>
        <c:noMultiLvlLbl val="0"/>
      </c:catAx>
      <c:valAx>
        <c:axId val="6228253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22816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team!$B$86</c:f>
              <c:strCache>
                <c:ptCount val="1"/>
                <c:pt idx="0">
                  <c:v>JA</c:v>
                </c:pt>
              </c:strCache>
            </c:strRef>
          </c:tx>
          <c:spPr>
            <a:solidFill>
              <a:srgbClr val="00B050"/>
            </a:solidFill>
            <a:ln>
              <a:noFill/>
            </a:ln>
            <a:effectLst/>
          </c:spPr>
          <c:invertIfNegative val="0"/>
          <c:cat>
            <c:strRef>
              <c:f>team!$A$87:$A$93</c:f>
              <c:strCache>
                <c:ptCount val="7"/>
                <c:pt idx="0">
                  <c:v>Utmärkt</c:v>
                </c:pt>
                <c:pt idx="1">
                  <c:v>Mycket bra</c:v>
                </c:pt>
                <c:pt idx="2">
                  <c:v>Bra</c:v>
                </c:pt>
                <c:pt idx="3">
                  <c:v>Ganska bra</c:v>
                </c:pt>
                <c:pt idx="4">
                  <c:v>Ganska dålig</c:v>
                </c:pt>
                <c:pt idx="5">
                  <c:v>Dålig</c:v>
                </c:pt>
                <c:pt idx="6">
                  <c:v>Mycket dålig</c:v>
                </c:pt>
              </c:strCache>
            </c:strRef>
          </c:cat>
          <c:val>
            <c:numRef>
              <c:f>team!$B$87:$B$93</c:f>
              <c:numCache>
                <c:formatCode>0.0%</c:formatCode>
                <c:ptCount val="7"/>
                <c:pt idx="0">
                  <c:v>3.5999999999999997E-2</c:v>
                </c:pt>
                <c:pt idx="1">
                  <c:v>0.112</c:v>
                </c:pt>
                <c:pt idx="2">
                  <c:v>0.251</c:v>
                </c:pt>
                <c:pt idx="3">
                  <c:v>0.36399999999999999</c:v>
                </c:pt>
                <c:pt idx="4">
                  <c:v>0.16300000000000001</c:v>
                </c:pt>
                <c:pt idx="5">
                  <c:v>5.1999999999999998E-2</c:v>
                </c:pt>
                <c:pt idx="6">
                  <c:v>2.1999999999999999E-2</c:v>
                </c:pt>
              </c:numCache>
            </c:numRef>
          </c:val>
          <c:extLst>
            <c:ext xmlns:c16="http://schemas.microsoft.com/office/drawing/2014/chart" uri="{C3380CC4-5D6E-409C-BE32-E72D297353CC}">
              <c16:uniqueId val="{00000000-04E1-49D4-9854-F61C224AEB61}"/>
            </c:ext>
          </c:extLst>
        </c:ser>
        <c:ser>
          <c:idx val="1"/>
          <c:order val="1"/>
          <c:tx>
            <c:strRef>
              <c:f>team!$C$86</c:f>
              <c:strCache>
                <c:ptCount val="1"/>
                <c:pt idx="0">
                  <c:v>NEJ</c:v>
                </c:pt>
              </c:strCache>
            </c:strRef>
          </c:tx>
          <c:spPr>
            <a:solidFill>
              <a:schemeClr val="accent2"/>
            </a:solidFill>
            <a:ln>
              <a:noFill/>
            </a:ln>
            <a:effectLst/>
          </c:spPr>
          <c:invertIfNegative val="0"/>
          <c:cat>
            <c:strRef>
              <c:f>team!$A$87:$A$93</c:f>
              <c:strCache>
                <c:ptCount val="7"/>
                <c:pt idx="0">
                  <c:v>Utmärkt</c:v>
                </c:pt>
                <c:pt idx="1">
                  <c:v>Mycket bra</c:v>
                </c:pt>
                <c:pt idx="2">
                  <c:v>Bra</c:v>
                </c:pt>
                <c:pt idx="3">
                  <c:v>Ganska bra</c:v>
                </c:pt>
                <c:pt idx="4">
                  <c:v>Ganska dålig</c:v>
                </c:pt>
                <c:pt idx="5">
                  <c:v>Dålig</c:v>
                </c:pt>
                <c:pt idx="6">
                  <c:v>Mycket dålig</c:v>
                </c:pt>
              </c:strCache>
            </c:strRef>
          </c:cat>
          <c:val>
            <c:numRef>
              <c:f>team!$C$87:$C$93</c:f>
              <c:numCache>
                <c:formatCode>0.0%</c:formatCode>
                <c:ptCount val="7"/>
                <c:pt idx="0">
                  <c:v>2.1999999999999999E-2</c:v>
                </c:pt>
                <c:pt idx="1">
                  <c:v>0.06</c:v>
                </c:pt>
                <c:pt idx="2">
                  <c:v>0.19900000000000001</c:v>
                </c:pt>
                <c:pt idx="3">
                  <c:v>0.375</c:v>
                </c:pt>
                <c:pt idx="4">
                  <c:v>0.21299999999999999</c:v>
                </c:pt>
                <c:pt idx="5">
                  <c:v>9.7000000000000003E-2</c:v>
                </c:pt>
                <c:pt idx="6">
                  <c:v>3.4000000000000002E-2</c:v>
                </c:pt>
              </c:numCache>
            </c:numRef>
          </c:val>
          <c:extLst>
            <c:ext xmlns:c16="http://schemas.microsoft.com/office/drawing/2014/chart" uri="{C3380CC4-5D6E-409C-BE32-E72D297353CC}">
              <c16:uniqueId val="{00000001-04E1-49D4-9854-F61C224AEB61}"/>
            </c:ext>
          </c:extLst>
        </c:ser>
        <c:dLbls>
          <c:showLegendKey val="0"/>
          <c:showVal val="0"/>
          <c:showCatName val="0"/>
          <c:showSerName val="0"/>
          <c:showPercent val="0"/>
          <c:showBubbleSize val="0"/>
        </c:dLbls>
        <c:gapWidth val="219"/>
        <c:overlap val="-27"/>
        <c:axId val="294522800"/>
        <c:axId val="294517880"/>
      </c:barChart>
      <c:catAx>
        <c:axId val="29452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94517880"/>
        <c:crosses val="autoZero"/>
        <c:auto val="1"/>
        <c:lblAlgn val="ctr"/>
        <c:lblOffset val="100"/>
        <c:noMultiLvlLbl val="0"/>
      </c:catAx>
      <c:valAx>
        <c:axId val="2945178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94522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'Diagnos symtom'!$B$85</c:f>
              <c:strCache>
                <c:ptCount val="1"/>
                <c:pt idx="0">
                  <c:v>2014</c:v>
                </c:pt>
              </c:strCache>
            </c:strRef>
          </c:tx>
          <c:spPr>
            <a:solidFill>
              <a:schemeClr val="accent1"/>
            </a:solidFill>
            <a:ln>
              <a:noFill/>
            </a:ln>
            <a:effectLst/>
          </c:spPr>
          <c:invertIfNegative val="0"/>
          <c:cat>
            <c:strRef>
              <c:f>'Diagnos symtom'!$A$86:$A$91</c:f>
              <c:strCache>
                <c:ptCount val="6"/>
                <c:pt idx="0">
                  <c:v>Ingen tid, fick diagnosen vid första läkarbesöket</c:v>
                </c:pt>
                <c:pt idx="1">
                  <c:v>Mindre än en vecka</c:v>
                </c:pt>
                <c:pt idx="2">
                  <c:v>Mellan en vecka och en månad</c:v>
                </c:pt>
                <c:pt idx="3">
                  <c:v>Mellan en och sex månader</c:v>
                </c:pt>
                <c:pt idx="4">
                  <c:v>Mellan sex månader och ett år</c:v>
                </c:pt>
                <c:pt idx="5">
                  <c:v>Mer än ett år</c:v>
                </c:pt>
              </c:strCache>
            </c:strRef>
          </c:cat>
          <c:val>
            <c:numRef>
              <c:f>'Diagnos symtom'!$B$86:$B$91</c:f>
              <c:numCache>
                <c:formatCode>0.0%</c:formatCode>
                <c:ptCount val="6"/>
                <c:pt idx="0">
                  <c:v>0.121</c:v>
                </c:pt>
                <c:pt idx="1">
                  <c:v>6.5000000000000002E-2</c:v>
                </c:pt>
                <c:pt idx="2">
                  <c:v>0.11899999999999999</c:v>
                </c:pt>
                <c:pt idx="3">
                  <c:v>0.26600000000000001</c:v>
                </c:pt>
                <c:pt idx="4">
                  <c:v>0.184</c:v>
                </c:pt>
                <c:pt idx="5">
                  <c:v>0.247</c:v>
                </c:pt>
              </c:numCache>
            </c:numRef>
          </c:val>
          <c:extLst>
            <c:ext xmlns:c16="http://schemas.microsoft.com/office/drawing/2014/chart" uri="{C3380CC4-5D6E-409C-BE32-E72D297353CC}">
              <c16:uniqueId val="{00000000-4C84-4015-B94C-9D1424E2889D}"/>
            </c:ext>
          </c:extLst>
        </c:ser>
        <c:ser>
          <c:idx val="1"/>
          <c:order val="1"/>
          <c:tx>
            <c:strRef>
              <c:f>'Diagnos symtom'!$C$85</c:f>
              <c:strCache>
                <c:ptCount val="1"/>
                <c:pt idx="0">
                  <c:v>2019</c:v>
                </c:pt>
              </c:strCache>
            </c:strRef>
          </c:tx>
          <c:spPr>
            <a:solidFill>
              <a:srgbClr val="0070C0"/>
            </a:solidFill>
            <a:ln>
              <a:noFill/>
            </a:ln>
            <a:effectLst/>
          </c:spPr>
          <c:invertIfNegative val="0"/>
          <c:cat>
            <c:strRef>
              <c:f>'Diagnos symtom'!$A$86:$A$91</c:f>
              <c:strCache>
                <c:ptCount val="6"/>
                <c:pt idx="0">
                  <c:v>Ingen tid, fick diagnosen vid första läkarbesöket</c:v>
                </c:pt>
                <c:pt idx="1">
                  <c:v>Mindre än en vecka</c:v>
                </c:pt>
                <c:pt idx="2">
                  <c:v>Mellan en vecka och en månad</c:v>
                </c:pt>
                <c:pt idx="3">
                  <c:v>Mellan en och sex månader</c:v>
                </c:pt>
                <c:pt idx="4">
                  <c:v>Mellan sex månader och ett år</c:v>
                </c:pt>
                <c:pt idx="5">
                  <c:v>Mer än ett år</c:v>
                </c:pt>
              </c:strCache>
            </c:strRef>
          </c:cat>
          <c:val>
            <c:numRef>
              <c:f>'Diagnos symtom'!$C$86:$C$91</c:f>
              <c:numCache>
                <c:formatCode>0.0%</c:formatCode>
                <c:ptCount val="6"/>
                <c:pt idx="0">
                  <c:v>7.3999999999999996E-2</c:v>
                </c:pt>
                <c:pt idx="1">
                  <c:v>6.0999999999999999E-2</c:v>
                </c:pt>
                <c:pt idx="2">
                  <c:v>0.111</c:v>
                </c:pt>
                <c:pt idx="3">
                  <c:v>0.22800000000000001</c:v>
                </c:pt>
                <c:pt idx="4">
                  <c:v>0.11799999999999999</c:v>
                </c:pt>
                <c:pt idx="5">
                  <c:v>0.3</c:v>
                </c:pt>
              </c:numCache>
            </c:numRef>
          </c:val>
          <c:extLst>
            <c:ext xmlns:c16="http://schemas.microsoft.com/office/drawing/2014/chart" uri="{C3380CC4-5D6E-409C-BE32-E72D297353CC}">
              <c16:uniqueId val="{00000001-4C84-4015-B94C-9D1424E2889D}"/>
            </c:ext>
          </c:extLst>
        </c:ser>
        <c:dLbls>
          <c:showLegendKey val="0"/>
          <c:showVal val="0"/>
          <c:showCatName val="0"/>
          <c:showSerName val="0"/>
          <c:showPercent val="0"/>
          <c:showBubbleSize val="0"/>
        </c:dLbls>
        <c:gapWidth val="219"/>
        <c:overlap val="-27"/>
        <c:axId val="630020328"/>
        <c:axId val="630018688"/>
      </c:barChart>
      <c:catAx>
        <c:axId val="630020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30018688"/>
        <c:crosses val="autoZero"/>
        <c:auto val="1"/>
        <c:lblAlgn val="ctr"/>
        <c:lblOffset val="100"/>
        <c:noMultiLvlLbl val="0"/>
      </c:catAx>
      <c:valAx>
        <c:axId val="63001868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30020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407619792905662E-2"/>
          <c:y val="0.12152187434723472"/>
          <c:w val="0.89611398638442796"/>
          <c:h val="0.75404793081694954"/>
        </c:manualLayout>
      </c:layout>
      <c:barChart>
        <c:barDir val="col"/>
        <c:grouping val="clustered"/>
        <c:varyColors val="0"/>
        <c:ser>
          <c:idx val="0"/>
          <c:order val="0"/>
          <c:tx>
            <c:strRef>
              <c:f>Rehab!$B$5</c:f>
              <c:strCache>
                <c:ptCount val="1"/>
                <c:pt idx="0">
                  <c:v>2007</c:v>
                </c:pt>
              </c:strCache>
            </c:strRef>
          </c:tx>
          <c:spPr>
            <a:solidFill>
              <a:schemeClr val="accent1"/>
            </a:solidFill>
            <a:ln>
              <a:noFill/>
            </a:ln>
            <a:effectLst/>
          </c:spPr>
          <c:invertIfNegative val="0"/>
          <c:val>
            <c:numRef>
              <c:f>Rehab!$C$5</c:f>
              <c:numCache>
                <c:formatCode>0.0%</c:formatCode>
                <c:ptCount val="1"/>
                <c:pt idx="0">
                  <c:v>0.38</c:v>
                </c:pt>
              </c:numCache>
            </c:numRef>
          </c:val>
          <c:extLst>
            <c:ext xmlns:c16="http://schemas.microsoft.com/office/drawing/2014/chart" uri="{C3380CC4-5D6E-409C-BE32-E72D297353CC}">
              <c16:uniqueId val="{00000000-45A1-4583-B278-1ABE214909A3}"/>
            </c:ext>
          </c:extLst>
        </c:ser>
        <c:ser>
          <c:idx val="1"/>
          <c:order val="1"/>
          <c:tx>
            <c:strRef>
              <c:f>Rehab!$B$6</c:f>
              <c:strCache>
                <c:ptCount val="1"/>
                <c:pt idx="0">
                  <c:v>2015</c:v>
                </c:pt>
              </c:strCache>
            </c:strRef>
          </c:tx>
          <c:spPr>
            <a:solidFill>
              <a:schemeClr val="accent2"/>
            </a:solidFill>
            <a:ln>
              <a:noFill/>
            </a:ln>
            <a:effectLst/>
          </c:spPr>
          <c:invertIfNegative val="0"/>
          <c:val>
            <c:numRef>
              <c:f>Rehab!$C$6</c:f>
              <c:numCache>
                <c:formatCode>0.0%</c:formatCode>
                <c:ptCount val="1"/>
                <c:pt idx="0">
                  <c:v>0.38</c:v>
                </c:pt>
              </c:numCache>
            </c:numRef>
          </c:val>
          <c:extLst>
            <c:ext xmlns:c16="http://schemas.microsoft.com/office/drawing/2014/chart" uri="{C3380CC4-5D6E-409C-BE32-E72D297353CC}">
              <c16:uniqueId val="{00000001-45A1-4583-B278-1ABE214909A3}"/>
            </c:ext>
          </c:extLst>
        </c:ser>
        <c:ser>
          <c:idx val="2"/>
          <c:order val="2"/>
          <c:tx>
            <c:strRef>
              <c:f>Rehab!$B$7</c:f>
              <c:strCache>
                <c:ptCount val="1"/>
                <c:pt idx="0">
                  <c:v>2018</c:v>
                </c:pt>
              </c:strCache>
            </c:strRef>
          </c:tx>
          <c:spPr>
            <a:solidFill>
              <a:schemeClr val="accent3"/>
            </a:solidFill>
            <a:ln>
              <a:noFill/>
            </a:ln>
            <a:effectLst/>
          </c:spPr>
          <c:invertIfNegative val="0"/>
          <c:val>
            <c:numRef>
              <c:f>Rehab!$C$7</c:f>
              <c:numCache>
                <c:formatCode>0.0%</c:formatCode>
                <c:ptCount val="1"/>
                <c:pt idx="0">
                  <c:v>0.4</c:v>
                </c:pt>
              </c:numCache>
            </c:numRef>
          </c:val>
          <c:extLst>
            <c:ext xmlns:c16="http://schemas.microsoft.com/office/drawing/2014/chart" uri="{C3380CC4-5D6E-409C-BE32-E72D297353CC}">
              <c16:uniqueId val="{00000002-45A1-4583-B278-1ABE214909A3}"/>
            </c:ext>
          </c:extLst>
        </c:ser>
        <c:ser>
          <c:idx val="3"/>
          <c:order val="3"/>
          <c:tx>
            <c:strRef>
              <c:f>Rehab!$B$8</c:f>
              <c:strCache>
                <c:ptCount val="1"/>
                <c:pt idx="0">
                  <c:v>2019</c:v>
                </c:pt>
              </c:strCache>
            </c:strRef>
          </c:tx>
          <c:spPr>
            <a:solidFill>
              <a:srgbClr val="FFC000"/>
            </a:solidFill>
            <a:ln>
              <a:noFill/>
            </a:ln>
            <a:effectLst/>
          </c:spPr>
          <c:invertIfNegative val="0"/>
          <c:val>
            <c:numRef>
              <c:f>Rehab!$C$8</c:f>
              <c:numCache>
                <c:formatCode>0.0%</c:formatCode>
                <c:ptCount val="1"/>
                <c:pt idx="0">
                  <c:v>0.434</c:v>
                </c:pt>
              </c:numCache>
            </c:numRef>
          </c:val>
          <c:extLst>
            <c:ext xmlns:c16="http://schemas.microsoft.com/office/drawing/2014/chart" uri="{C3380CC4-5D6E-409C-BE32-E72D297353CC}">
              <c16:uniqueId val="{00000003-45A1-4583-B278-1ABE214909A3}"/>
            </c:ext>
          </c:extLst>
        </c:ser>
        <c:dLbls>
          <c:showLegendKey val="0"/>
          <c:showVal val="0"/>
          <c:showCatName val="0"/>
          <c:showSerName val="0"/>
          <c:showPercent val="0"/>
          <c:showBubbleSize val="0"/>
        </c:dLbls>
        <c:gapWidth val="219"/>
        <c:overlap val="-27"/>
        <c:axId val="690058920"/>
        <c:axId val="690066464"/>
      </c:barChart>
      <c:catAx>
        <c:axId val="690058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90066464"/>
        <c:crosses val="autoZero"/>
        <c:auto val="1"/>
        <c:lblAlgn val="ctr"/>
        <c:lblOffset val="100"/>
        <c:noMultiLvlLbl val="0"/>
      </c:catAx>
      <c:valAx>
        <c:axId val="69006646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90058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407619792905662E-2"/>
          <c:y val="0.12152187434723472"/>
          <c:w val="0.89611398638442796"/>
          <c:h val="0.75404793081694954"/>
        </c:manualLayout>
      </c:layout>
      <c:barChart>
        <c:barDir val="col"/>
        <c:grouping val="clustered"/>
        <c:varyColors val="0"/>
        <c:ser>
          <c:idx val="0"/>
          <c:order val="0"/>
          <c:tx>
            <c:strRef>
              <c:f>Rehab!$B$5</c:f>
              <c:strCache>
                <c:ptCount val="1"/>
                <c:pt idx="0">
                  <c:v>2007</c:v>
                </c:pt>
              </c:strCache>
            </c:strRef>
          </c:tx>
          <c:spPr>
            <a:solidFill>
              <a:schemeClr val="accent1"/>
            </a:solidFill>
            <a:ln>
              <a:noFill/>
            </a:ln>
            <a:effectLst/>
          </c:spPr>
          <c:invertIfNegative val="0"/>
          <c:val>
            <c:numRef>
              <c:f>Rehab!$C$5</c:f>
              <c:numCache>
                <c:formatCode>0.0%</c:formatCode>
                <c:ptCount val="1"/>
                <c:pt idx="0">
                  <c:v>0.38</c:v>
                </c:pt>
              </c:numCache>
            </c:numRef>
          </c:val>
          <c:extLst>
            <c:ext xmlns:c16="http://schemas.microsoft.com/office/drawing/2014/chart" uri="{C3380CC4-5D6E-409C-BE32-E72D297353CC}">
              <c16:uniqueId val="{00000000-45A1-4583-B278-1ABE214909A3}"/>
            </c:ext>
          </c:extLst>
        </c:ser>
        <c:ser>
          <c:idx val="1"/>
          <c:order val="1"/>
          <c:tx>
            <c:strRef>
              <c:f>Rehab!$B$6</c:f>
              <c:strCache>
                <c:ptCount val="1"/>
                <c:pt idx="0">
                  <c:v>2015</c:v>
                </c:pt>
              </c:strCache>
            </c:strRef>
          </c:tx>
          <c:spPr>
            <a:solidFill>
              <a:schemeClr val="accent2"/>
            </a:solidFill>
            <a:ln>
              <a:noFill/>
            </a:ln>
            <a:effectLst/>
          </c:spPr>
          <c:invertIfNegative val="0"/>
          <c:val>
            <c:numRef>
              <c:f>Rehab!$C$6</c:f>
              <c:numCache>
                <c:formatCode>0.0%</c:formatCode>
                <c:ptCount val="1"/>
                <c:pt idx="0">
                  <c:v>0.38</c:v>
                </c:pt>
              </c:numCache>
            </c:numRef>
          </c:val>
          <c:extLst>
            <c:ext xmlns:c16="http://schemas.microsoft.com/office/drawing/2014/chart" uri="{C3380CC4-5D6E-409C-BE32-E72D297353CC}">
              <c16:uniqueId val="{00000001-45A1-4583-B278-1ABE214909A3}"/>
            </c:ext>
          </c:extLst>
        </c:ser>
        <c:ser>
          <c:idx val="2"/>
          <c:order val="2"/>
          <c:tx>
            <c:strRef>
              <c:f>Rehab!$B$7</c:f>
              <c:strCache>
                <c:ptCount val="1"/>
                <c:pt idx="0">
                  <c:v>2018</c:v>
                </c:pt>
              </c:strCache>
            </c:strRef>
          </c:tx>
          <c:spPr>
            <a:solidFill>
              <a:schemeClr val="accent3"/>
            </a:solidFill>
            <a:ln>
              <a:noFill/>
            </a:ln>
            <a:effectLst/>
          </c:spPr>
          <c:invertIfNegative val="0"/>
          <c:val>
            <c:numRef>
              <c:f>Rehab!$C$7</c:f>
              <c:numCache>
                <c:formatCode>0.0%</c:formatCode>
                <c:ptCount val="1"/>
                <c:pt idx="0">
                  <c:v>0.4</c:v>
                </c:pt>
              </c:numCache>
            </c:numRef>
          </c:val>
          <c:extLst>
            <c:ext xmlns:c16="http://schemas.microsoft.com/office/drawing/2014/chart" uri="{C3380CC4-5D6E-409C-BE32-E72D297353CC}">
              <c16:uniqueId val="{00000002-45A1-4583-B278-1ABE214909A3}"/>
            </c:ext>
          </c:extLst>
        </c:ser>
        <c:ser>
          <c:idx val="3"/>
          <c:order val="3"/>
          <c:tx>
            <c:strRef>
              <c:f>Rehab!$B$8</c:f>
              <c:strCache>
                <c:ptCount val="1"/>
                <c:pt idx="0">
                  <c:v>2019</c:v>
                </c:pt>
              </c:strCache>
            </c:strRef>
          </c:tx>
          <c:spPr>
            <a:solidFill>
              <a:srgbClr val="FFC000"/>
            </a:solidFill>
            <a:ln>
              <a:noFill/>
            </a:ln>
            <a:effectLst/>
          </c:spPr>
          <c:invertIfNegative val="0"/>
          <c:val>
            <c:numRef>
              <c:f>Rehab!$C$8</c:f>
              <c:numCache>
                <c:formatCode>0.0%</c:formatCode>
                <c:ptCount val="1"/>
                <c:pt idx="0">
                  <c:v>0.434</c:v>
                </c:pt>
              </c:numCache>
            </c:numRef>
          </c:val>
          <c:extLst>
            <c:ext xmlns:c16="http://schemas.microsoft.com/office/drawing/2014/chart" uri="{C3380CC4-5D6E-409C-BE32-E72D297353CC}">
              <c16:uniqueId val="{00000003-45A1-4583-B278-1ABE214909A3}"/>
            </c:ext>
          </c:extLst>
        </c:ser>
        <c:dLbls>
          <c:showLegendKey val="0"/>
          <c:showVal val="0"/>
          <c:showCatName val="0"/>
          <c:showSerName val="0"/>
          <c:showPercent val="0"/>
          <c:showBubbleSize val="0"/>
        </c:dLbls>
        <c:gapWidth val="219"/>
        <c:overlap val="-27"/>
        <c:axId val="690058920"/>
        <c:axId val="690066464"/>
      </c:barChart>
      <c:catAx>
        <c:axId val="690058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90066464"/>
        <c:crosses val="autoZero"/>
        <c:auto val="1"/>
        <c:lblAlgn val="ctr"/>
        <c:lblOffset val="100"/>
        <c:noMultiLvlLbl val="0"/>
      </c:catAx>
      <c:valAx>
        <c:axId val="69006646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90058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Rehab!$A$115:$A$123</c:f>
              <c:strCache>
                <c:ptCount val="9"/>
                <c:pt idx="0">
                  <c:v>Nej, är nöjd med det jag får</c:v>
                </c:pt>
                <c:pt idx="1">
                  <c:v>Ja, sjukgymnastik med fysioterapeut (sjukgymnast)</c:v>
                </c:pt>
                <c:pt idx="2">
                  <c:v>Ja, arbetsterapi med arbetsterapeut</c:v>
                </c:pt>
                <c:pt idx="3">
                  <c:v>Ja, kognitiv träning (minnesträning XXXX)</c:v>
                </c:pt>
                <c:pt idx="4">
                  <c:v>Ja, kurator/psykologsamtal</c:v>
                </c:pt>
                <c:pt idx="5">
                  <c:v>Ja, intensiv rehabilitering (bortavistelse XXXX)</c:v>
                </c:pt>
                <c:pt idx="6">
                  <c:v>Ja, logopedträning</c:v>
                </c:pt>
                <c:pt idx="7">
                  <c:v>Annat</c:v>
                </c:pt>
                <c:pt idx="8">
                  <c:v>Nej, behöver ingen rehabilitering</c:v>
                </c:pt>
              </c:strCache>
            </c:strRef>
          </c:cat>
          <c:val>
            <c:numRef>
              <c:f>Rehab!$B$115:$B$123</c:f>
              <c:numCache>
                <c:formatCode>0.0%</c:formatCode>
                <c:ptCount val="9"/>
                <c:pt idx="0">
                  <c:v>0.216</c:v>
                </c:pt>
                <c:pt idx="1">
                  <c:v>0.34399999999999997</c:v>
                </c:pt>
                <c:pt idx="2">
                  <c:v>8.7999999999999995E-2</c:v>
                </c:pt>
                <c:pt idx="3">
                  <c:v>0.16600000000000001</c:v>
                </c:pt>
                <c:pt idx="4">
                  <c:v>0.154</c:v>
                </c:pt>
                <c:pt idx="5">
                  <c:v>0.26200000000000001</c:v>
                </c:pt>
                <c:pt idx="6">
                  <c:v>3.1E-2</c:v>
                </c:pt>
                <c:pt idx="7">
                  <c:v>0.11799999999999999</c:v>
                </c:pt>
                <c:pt idx="8">
                  <c:v>0.11899999999999999</c:v>
                </c:pt>
              </c:numCache>
            </c:numRef>
          </c:val>
          <c:extLst>
            <c:ext xmlns:c16="http://schemas.microsoft.com/office/drawing/2014/chart" uri="{C3380CC4-5D6E-409C-BE32-E72D297353CC}">
              <c16:uniqueId val="{00000000-EDF2-4B33-860D-7F869CA31010}"/>
            </c:ext>
          </c:extLst>
        </c:ser>
        <c:dLbls>
          <c:showLegendKey val="0"/>
          <c:showVal val="0"/>
          <c:showCatName val="0"/>
          <c:showSerName val="0"/>
          <c:showPercent val="0"/>
          <c:showBubbleSize val="0"/>
        </c:dLbls>
        <c:gapWidth val="219"/>
        <c:overlap val="-27"/>
        <c:axId val="374369960"/>
        <c:axId val="374367008"/>
      </c:barChart>
      <c:catAx>
        <c:axId val="374369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74367008"/>
        <c:crosses val="autoZero"/>
        <c:auto val="1"/>
        <c:lblAlgn val="ctr"/>
        <c:lblOffset val="100"/>
        <c:noMultiLvlLbl val="0"/>
      </c:catAx>
      <c:valAx>
        <c:axId val="37436700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74369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Rehab!$B$81</c:f>
              <c:strCache>
                <c:ptCount val="1"/>
                <c:pt idx="0">
                  <c:v>2007</c:v>
                </c:pt>
              </c:strCache>
            </c:strRef>
          </c:tx>
          <c:spPr>
            <a:solidFill>
              <a:schemeClr val="accent1"/>
            </a:solidFill>
            <a:ln>
              <a:noFill/>
            </a:ln>
            <a:effectLst/>
          </c:spPr>
          <c:invertIfNegative val="0"/>
          <c:val>
            <c:numRef>
              <c:f>Rehab!$C$81</c:f>
              <c:numCache>
                <c:formatCode>0.0%</c:formatCode>
                <c:ptCount val="1"/>
                <c:pt idx="0">
                  <c:v>0.53</c:v>
                </c:pt>
              </c:numCache>
            </c:numRef>
          </c:val>
          <c:extLst>
            <c:ext xmlns:c16="http://schemas.microsoft.com/office/drawing/2014/chart" uri="{C3380CC4-5D6E-409C-BE32-E72D297353CC}">
              <c16:uniqueId val="{00000000-E268-4A3D-8A45-20020A5230CE}"/>
            </c:ext>
          </c:extLst>
        </c:ser>
        <c:ser>
          <c:idx val="1"/>
          <c:order val="1"/>
          <c:tx>
            <c:strRef>
              <c:f>Rehab!$B$82</c:f>
              <c:strCache>
                <c:ptCount val="1"/>
                <c:pt idx="0">
                  <c:v>2015</c:v>
                </c:pt>
              </c:strCache>
            </c:strRef>
          </c:tx>
          <c:spPr>
            <a:solidFill>
              <a:schemeClr val="accent2"/>
            </a:solidFill>
            <a:ln>
              <a:noFill/>
            </a:ln>
            <a:effectLst/>
          </c:spPr>
          <c:invertIfNegative val="0"/>
          <c:val>
            <c:numRef>
              <c:f>Rehab!$C$82</c:f>
              <c:numCache>
                <c:formatCode>0.0%</c:formatCode>
                <c:ptCount val="1"/>
                <c:pt idx="0">
                  <c:v>0.33</c:v>
                </c:pt>
              </c:numCache>
            </c:numRef>
          </c:val>
          <c:extLst>
            <c:ext xmlns:c16="http://schemas.microsoft.com/office/drawing/2014/chart" uri="{C3380CC4-5D6E-409C-BE32-E72D297353CC}">
              <c16:uniqueId val="{00000001-E268-4A3D-8A45-20020A5230CE}"/>
            </c:ext>
          </c:extLst>
        </c:ser>
        <c:ser>
          <c:idx val="2"/>
          <c:order val="2"/>
          <c:tx>
            <c:strRef>
              <c:f>Rehab!$B$83</c:f>
              <c:strCache>
                <c:ptCount val="1"/>
                <c:pt idx="0">
                  <c:v>2018</c:v>
                </c:pt>
              </c:strCache>
            </c:strRef>
          </c:tx>
          <c:spPr>
            <a:solidFill>
              <a:schemeClr val="accent3"/>
            </a:solidFill>
            <a:ln>
              <a:noFill/>
            </a:ln>
            <a:effectLst/>
          </c:spPr>
          <c:invertIfNegative val="0"/>
          <c:val>
            <c:numRef>
              <c:f>Rehab!$C$83</c:f>
              <c:numCache>
                <c:formatCode>0.0%</c:formatCode>
                <c:ptCount val="1"/>
                <c:pt idx="0">
                  <c:v>0.32</c:v>
                </c:pt>
              </c:numCache>
            </c:numRef>
          </c:val>
          <c:extLst>
            <c:ext xmlns:c16="http://schemas.microsoft.com/office/drawing/2014/chart" uri="{C3380CC4-5D6E-409C-BE32-E72D297353CC}">
              <c16:uniqueId val="{00000002-E268-4A3D-8A45-20020A5230CE}"/>
            </c:ext>
          </c:extLst>
        </c:ser>
        <c:ser>
          <c:idx val="3"/>
          <c:order val="3"/>
          <c:tx>
            <c:strRef>
              <c:f>Rehab!$B$84</c:f>
              <c:strCache>
                <c:ptCount val="1"/>
                <c:pt idx="0">
                  <c:v>2019</c:v>
                </c:pt>
              </c:strCache>
            </c:strRef>
          </c:tx>
          <c:spPr>
            <a:solidFill>
              <a:srgbClr val="FFC000"/>
            </a:solidFill>
            <a:ln>
              <a:noFill/>
            </a:ln>
            <a:effectLst/>
          </c:spPr>
          <c:invertIfNegative val="0"/>
          <c:val>
            <c:numRef>
              <c:f>Rehab!$C$84</c:f>
              <c:numCache>
                <c:formatCode>0.0%</c:formatCode>
                <c:ptCount val="1"/>
                <c:pt idx="0">
                  <c:v>0.28999999999999998</c:v>
                </c:pt>
              </c:numCache>
            </c:numRef>
          </c:val>
          <c:extLst>
            <c:ext xmlns:c16="http://schemas.microsoft.com/office/drawing/2014/chart" uri="{C3380CC4-5D6E-409C-BE32-E72D297353CC}">
              <c16:uniqueId val="{00000003-E268-4A3D-8A45-20020A5230CE}"/>
            </c:ext>
          </c:extLst>
        </c:ser>
        <c:dLbls>
          <c:showLegendKey val="0"/>
          <c:showVal val="0"/>
          <c:showCatName val="0"/>
          <c:showSerName val="0"/>
          <c:showPercent val="0"/>
          <c:showBubbleSize val="0"/>
        </c:dLbls>
        <c:gapWidth val="219"/>
        <c:overlap val="-27"/>
        <c:axId val="89718808"/>
        <c:axId val="89716840"/>
      </c:barChart>
      <c:catAx>
        <c:axId val="89718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9716840"/>
        <c:crosses val="autoZero"/>
        <c:auto val="1"/>
        <c:lblAlgn val="ctr"/>
        <c:lblOffset val="100"/>
        <c:noMultiLvlLbl val="0"/>
      </c:catAx>
      <c:valAx>
        <c:axId val="8971684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9718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Hjälpmedel!$A$37</c:f>
              <c:strCache>
                <c:ptCount val="1"/>
                <c:pt idx="0">
                  <c:v>Ja</c:v>
                </c:pt>
              </c:strCache>
            </c:strRef>
          </c:tx>
          <c:spPr>
            <a:solidFill>
              <a:schemeClr val="accent1"/>
            </a:solidFill>
            <a:ln>
              <a:noFill/>
            </a:ln>
            <a:effectLst/>
          </c:spPr>
          <c:invertIfNegative val="0"/>
          <c:val>
            <c:numRef>
              <c:f>Hjälpmedel!$B$37</c:f>
              <c:numCache>
                <c:formatCode>0.00%</c:formatCode>
                <c:ptCount val="1"/>
                <c:pt idx="0">
                  <c:v>0.442</c:v>
                </c:pt>
              </c:numCache>
            </c:numRef>
          </c:val>
          <c:extLst>
            <c:ext xmlns:c16="http://schemas.microsoft.com/office/drawing/2014/chart" uri="{C3380CC4-5D6E-409C-BE32-E72D297353CC}">
              <c16:uniqueId val="{00000000-1664-4EA3-B8E7-771A9DB7BD57}"/>
            </c:ext>
          </c:extLst>
        </c:ser>
        <c:ser>
          <c:idx val="1"/>
          <c:order val="1"/>
          <c:tx>
            <c:strRef>
              <c:f>Hjälpmedel!$A$38</c:f>
              <c:strCache>
                <c:ptCount val="1"/>
                <c:pt idx="0">
                  <c:v>Nej</c:v>
                </c:pt>
              </c:strCache>
            </c:strRef>
          </c:tx>
          <c:spPr>
            <a:solidFill>
              <a:schemeClr val="accent2"/>
            </a:solidFill>
            <a:ln>
              <a:noFill/>
            </a:ln>
            <a:effectLst/>
          </c:spPr>
          <c:invertIfNegative val="0"/>
          <c:val>
            <c:numRef>
              <c:f>Hjälpmedel!$B$38</c:f>
              <c:numCache>
                <c:formatCode>0.00%</c:formatCode>
                <c:ptCount val="1"/>
                <c:pt idx="0">
                  <c:v>0.13200000000000001</c:v>
                </c:pt>
              </c:numCache>
            </c:numRef>
          </c:val>
          <c:extLst>
            <c:ext xmlns:c16="http://schemas.microsoft.com/office/drawing/2014/chart" uri="{C3380CC4-5D6E-409C-BE32-E72D297353CC}">
              <c16:uniqueId val="{00000001-1664-4EA3-B8E7-771A9DB7BD57}"/>
            </c:ext>
          </c:extLst>
        </c:ser>
        <c:ser>
          <c:idx val="2"/>
          <c:order val="2"/>
          <c:tx>
            <c:strRef>
              <c:f>Hjälpmedel!$A$39</c:f>
              <c:strCache>
                <c:ptCount val="1"/>
                <c:pt idx="0">
                  <c:v>Vet inte</c:v>
                </c:pt>
              </c:strCache>
            </c:strRef>
          </c:tx>
          <c:spPr>
            <a:solidFill>
              <a:schemeClr val="accent3"/>
            </a:solidFill>
            <a:ln>
              <a:noFill/>
            </a:ln>
            <a:effectLst/>
          </c:spPr>
          <c:invertIfNegative val="0"/>
          <c:val>
            <c:numRef>
              <c:f>Hjälpmedel!$B$39</c:f>
              <c:numCache>
                <c:formatCode>0.00%</c:formatCode>
                <c:ptCount val="1"/>
                <c:pt idx="0">
                  <c:v>0.248</c:v>
                </c:pt>
              </c:numCache>
            </c:numRef>
          </c:val>
          <c:extLst>
            <c:ext xmlns:c16="http://schemas.microsoft.com/office/drawing/2014/chart" uri="{C3380CC4-5D6E-409C-BE32-E72D297353CC}">
              <c16:uniqueId val="{00000002-1664-4EA3-B8E7-771A9DB7BD57}"/>
            </c:ext>
          </c:extLst>
        </c:ser>
        <c:ser>
          <c:idx val="3"/>
          <c:order val="3"/>
          <c:tx>
            <c:strRef>
              <c:f>Hjälpmedel!$A$40</c:f>
              <c:strCache>
                <c:ptCount val="1"/>
                <c:pt idx="0">
                  <c:v>Behöver inga hjälpmedel</c:v>
                </c:pt>
              </c:strCache>
            </c:strRef>
          </c:tx>
          <c:spPr>
            <a:solidFill>
              <a:srgbClr val="FFC000"/>
            </a:solidFill>
            <a:ln>
              <a:noFill/>
            </a:ln>
            <a:effectLst/>
          </c:spPr>
          <c:invertIfNegative val="0"/>
          <c:val>
            <c:numRef>
              <c:f>Hjälpmedel!$B$40</c:f>
              <c:numCache>
                <c:formatCode>0.00%</c:formatCode>
                <c:ptCount val="1"/>
                <c:pt idx="0">
                  <c:v>0.17799999999999999</c:v>
                </c:pt>
              </c:numCache>
            </c:numRef>
          </c:val>
          <c:extLst>
            <c:ext xmlns:c16="http://schemas.microsoft.com/office/drawing/2014/chart" uri="{C3380CC4-5D6E-409C-BE32-E72D297353CC}">
              <c16:uniqueId val="{00000003-1664-4EA3-B8E7-771A9DB7BD57}"/>
            </c:ext>
          </c:extLst>
        </c:ser>
        <c:dLbls>
          <c:showLegendKey val="0"/>
          <c:showVal val="0"/>
          <c:showCatName val="0"/>
          <c:showSerName val="0"/>
          <c:showPercent val="0"/>
          <c:showBubbleSize val="0"/>
        </c:dLbls>
        <c:gapWidth val="219"/>
        <c:overlap val="-27"/>
        <c:axId val="597387168"/>
        <c:axId val="597387496"/>
      </c:barChart>
      <c:catAx>
        <c:axId val="597387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97387496"/>
        <c:crosses val="autoZero"/>
        <c:auto val="1"/>
        <c:lblAlgn val="ctr"/>
        <c:lblOffset val="100"/>
        <c:noMultiLvlLbl val="0"/>
      </c:catAx>
      <c:valAx>
        <c:axId val="5973874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97387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Hjälpmedel!$A$37</c:f>
              <c:strCache>
                <c:ptCount val="1"/>
                <c:pt idx="0">
                  <c:v>Ja</c:v>
                </c:pt>
              </c:strCache>
            </c:strRef>
          </c:tx>
          <c:spPr>
            <a:solidFill>
              <a:schemeClr val="accent1"/>
            </a:solidFill>
            <a:ln>
              <a:noFill/>
            </a:ln>
            <a:effectLst/>
          </c:spPr>
          <c:invertIfNegative val="0"/>
          <c:val>
            <c:numRef>
              <c:f>Hjälpmedel!$B$37</c:f>
              <c:numCache>
                <c:formatCode>0.00%</c:formatCode>
                <c:ptCount val="1"/>
                <c:pt idx="0">
                  <c:v>0.442</c:v>
                </c:pt>
              </c:numCache>
            </c:numRef>
          </c:val>
          <c:extLst>
            <c:ext xmlns:c16="http://schemas.microsoft.com/office/drawing/2014/chart" uri="{C3380CC4-5D6E-409C-BE32-E72D297353CC}">
              <c16:uniqueId val="{00000000-1664-4EA3-B8E7-771A9DB7BD57}"/>
            </c:ext>
          </c:extLst>
        </c:ser>
        <c:ser>
          <c:idx val="1"/>
          <c:order val="1"/>
          <c:tx>
            <c:strRef>
              <c:f>Hjälpmedel!$A$38</c:f>
              <c:strCache>
                <c:ptCount val="1"/>
                <c:pt idx="0">
                  <c:v>Nej</c:v>
                </c:pt>
              </c:strCache>
            </c:strRef>
          </c:tx>
          <c:spPr>
            <a:solidFill>
              <a:schemeClr val="accent2"/>
            </a:solidFill>
            <a:ln>
              <a:noFill/>
            </a:ln>
            <a:effectLst/>
          </c:spPr>
          <c:invertIfNegative val="0"/>
          <c:val>
            <c:numRef>
              <c:f>Hjälpmedel!$B$38</c:f>
              <c:numCache>
                <c:formatCode>0.00%</c:formatCode>
                <c:ptCount val="1"/>
                <c:pt idx="0">
                  <c:v>0.13200000000000001</c:v>
                </c:pt>
              </c:numCache>
            </c:numRef>
          </c:val>
          <c:extLst>
            <c:ext xmlns:c16="http://schemas.microsoft.com/office/drawing/2014/chart" uri="{C3380CC4-5D6E-409C-BE32-E72D297353CC}">
              <c16:uniqueId val="{00000001-1664-4EA3-B8E7-771A9DB7BD57}"/>
            </c:ext>
          </c:extLst>
        </c:ser>
        <c:ser>
          <c:idx val="2"/>
          <c:order val="2"/>
          <c:tx>
            <c:strRef>
              <c:f>Hjälpmedel!$A$39</c:f>
              <c:strCache>
                <c:ptCount val="1"/>
                <c:pt idx="0">
                  <c:v>Vet inte</c:v>
                </c:pt>
              </c:strCache>
            </c:strRef>
          </c:tx>
          <c:spPr>
            <a:solidFill>
              <a:schemeClr val="accent3"/>
            </a:solidFill>
            <a:ln>
              <a:noFill/>
            </a:ln>
            <a:effectLst/>
          </c:spPr>
          <c:invertIfNegative val="0"/>
          <c:val>
            <c:numRef>
              <c:f>Hjälpmedel!$B$39</c:f>
              <c:numCache>
                <c:formatCode>0.00%</c:formatCode>
                <c:ptCount val="1"/>
                <c:pt idx="0">
                  <c:v>0.248</c:v>
                </c:pt>
              </c:numCache>
            </c:numRef>
          </c:val>
          <c:extLst>
            <c:ext xmlns:c16="http://schemas.microsoft.com/office/drawing/2014/chart" uri="{C3380CC4-5D6E-409C-BE32-E72D297353CC}">
              <c16:uniqueId val="{00000002-1664-4EA3-B8E7-771A9DB7BD57}"/>
            </c:ext>
          </c:extLst>
        </c:ser>
        <c:ser>
          <c:idx val="3"/>
          <c:order val="3"/>
          <c:tx>
            <c:strRef>
              <c:f>Hjälpmedel!$A$40</c:f>
              <c:strCache>
                <c:ptCount val="1"/>
                <c:pt idx="0">
                  <c:v>Behöver inga hjälpmedel</c:v>
                </c:pt>
              </c:strCache>
            </c:strRef>
          </c:tx>
          <c:spPr>
            <a:solidFill>
              <a:srgbClr val="FFC000"/>
            </a:solidFill>
            <a:ln>
              <a:noFill/>
            </a:ln>
            <a:effectLst/>
          </c:spPr>
          <c:invertIfNegative val="0"/>
          <c:val>
            <c:numRef>
              <c:f>Hjälpmedel!$B$40</c:f>
              <c:numCache>
                <c:formatCode>0.00%</c:formatCode>
                <c:ptCount val="1"/>
                <c:pt idx="0">
                  <c:v>0.17799999999999999</c:v>
                </c:pt>
              </c:numCache>
            </c:numRef>
          </c:val>
          <c:extLst>
            <c:ext xmlns:c16="http://schemas.microsoft.com/office/drawing/2014/chart" uri="{C3380CC4-5D6E-409C-BE32-E72D297353CC}">
              <c16:uniqueId val="{00000003-1664-4EA3-B8E7-771A9DB7BD57}"/>
            </c:ext>
          </c:extLst>
        </c:ser>
        <c:dLbls>
          <c:showLegendKey val="0"/>
          <c:showVal val="0"/>
          <c:showCatName val="0"/>
          <c:showSerName val="0"/>
          <c:showPercent val="0"/>
          <c:showBubbleSize val="0"/>
        </c:dLbls>
        <c:gapWidth val="219"/>
        <c:overlap val="-27"/>
        <c:axId val="597387168"/>
        <c:axId val="597387496"/>
      </c:barChart>
      <c:catAx>
        <c:axId val="597387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97387496"/>
        <c:crosses val="autoZero"/>
        <c:auto val="1"/>
        <c:lblAlgn val="ctr"/>
        <c:lblOffset val="100"/>
        <c:noMultiLvlLbl val="0"/>
      </c:catAx>
      <c:valAx>
        <c:axId val="5973874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97387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58420822397201"/>
          <c:y val="4.1666666666666664E-2"/>
          <c:w val="0.82590288713910764"/>
          <c:h val="0.41474044911052788"/>
        </c:manualLayout>
      </c:layout>
      <c:barChart>
        <c:barDir val="col"/>
        <c:grouping val="clustered"/>
        <c:varyColors val="0"/>
        <c:ser>
          <c:idx val="0"/>
          <c:order val="0"/>
          <c:tx>
            <c:strRef>
              <c:f>Hjälpmedel!$P$6</c:f>
              <c:strCache>
                <c:ptCount val="1"/>
                <c:pt idx="0">
                  <c:v>använder</c:v>
                </c:pt>
              </c:strCache>
            </c:strRef>
          </c:tx>
          <c:spPr>
            <a:solidFill>
              <a:srgbClr val="0070C0"/>
            </a:solidFill>
            <a:ln>
              <a:noFill/>
            </a:ln>
            <a:effectLst/>
          </c:spPr>
          <c:invertIfNegative val="0"/>
          <c:cat>
            <c:strRef>
              <c:f>Hjälpmedel!$O$7:$O$19</c:f>
              <c:strCache>
                <c:ptCount val="13"/>
                <c:pt idx="0">
                  <c:v>Förflyttning, eldrivna hjälpmedel för inomhusbruk</c:v>
                </c:pt>
                <c:pt idx="1">
                  <c:v>Förflyttning, eldrivna hjälpmedel för utomhusbruk</c:v>
                </c:pt>
                <c:pt idx="2">
                  <c:v>Förflyttning, manuella hjälpmedel för inomhusbruk</c:v>
                </c:pt>
                <c:pt idx="3">
                  <c:v>Förflyttning, manuella hjälpmedel för utomhusbruk</c:v>
                </c:pt>
                <c:pt idx="4">
                  <c:v>Fritidshjälpmedel</c:v>
                </c:pt>
                <c:pt idx="5">
                  <c:v>Greppa, öppna, nå</c:v>
                </c:pt>
                <c:pt idx="6">
                  <c:v>Inkontinenshjälpmedel</c:v>
                </c:pt>
                <c:pt idx="7">
                  <c:v>Kognition (till exempel minneshjälpmedel)</c:v>
                </c:pt>
                <c:pt idx="8">
                  <c:v>Möbler, anpassade (till exempel vinkelbara stolar och ställbar säng)</c:v>
                </c:pt>
                <c:pt idx="9">
                  <c:v>Ramper och hissar</c:v>
                </c:pt>
                <c:pt idx="10">
                  <c:v>Rörelse styrka och baland (till exempel träningscykel)</c:v>
                </c:pt>
                <c:pt idx="11">
                  <c:v>Sömn (till exempel tyngdtäcke)</c:v>
                </c:pt>
                <c:pt idx="12">
                  <c:v>Toalett, bad och kroppsvård (till exempel duschstol och XXX)</c:v>
                </c:pt>
              </c:strCache>
            </c:strRef>
          </c:cat>
          <c:val>
            <c:numRef>
              <c:f>Hjälpmedel!$P$7:$P$19</c:f>
              <c:numCache>
                <c:formatCode>0.00%</c:formatCode>
                <c:ptCount val="13"/>
                <c:pt idx="0">
                  <c:v>0.16700000000000001</c:v>
                </c:pt>
                <c:pt idx="1">
                  <c:v>0.46100000000000002</c:v>
                </c:pt>
                <c:pt idx="2">
                  <c:v>0.504</c:v>
                </c:pt>
                <c:pt idx="3">
                  <c:v>0.52400000000000002</c:v>
                </c:pt>
                <c:pt idx="4">
                  <c:v>7.0999999999999994E-2</c:v>
                </c:pt>
                <c:pt idx="5">
                  <c:v>0.26700000000000002</c:v>
                </c:pt>
                <c:pt idx="6">
                  <c:v>0.379</c:v>
                </c:pt>
                <c:pt idx="7">
                  <c:v>4.5999999999999999E-2</c:v>
                </c:pt>
                <c:pt idx="8">
                  <c:v>0.251</c:v>
                </c:pt>
                <c:pt idx="9">
                  <c:v>0.29299999999999998</c:v>
                </c:pt>
                <c:pt idx="10">
                  <c:v>0.22500000000000001</c:v>
                </c:pt>
                <c:pt idx="11">
                  <c:v>5.3999999999999999E-2</c:v>
                </c:pt>
                <c:pt idx="12">
                  <c:v>0.54400000000000004</c:v>
                </c:pt>
              </c:numCache>
            </c:numRef>
          </c:val>
          <c:extLst>
            <c:ext xmlns:c16="http://schemas.microsoft.com/office/drawing/2014/chart" uri="{C3380CC4-5D6E-409C-BE32-E72D297353CC}">
              <c16:uniqueId val="{00000000-A672-4BED-8DB7-C7D899BD6149}"/>
            </c:ext>
          </c:extLst>
        </c:ser>
        <c:ser>
          <c:idx val="1"/>
          <c:order val="1"/>
          <c:tx>
            <c:strRef>
              <c:f>Hjälpmedel!$Q$6</c:f>
              <c:strCache>
                <c:ptCount val="1"/>
                <c:pt idx="0">
                  <c:v>skulle behöva</c:v>
                </c:pt>
              </c:strCache>
            </c:strRef>
          </c:tx>
          <c:spPr>
            <a:solidFill>
              <a:schemeClr val="accent1"/>
            </a:solidFill>
            <a:ln>
              <a:noFill/>
            </a:ln>
            <a:effectLst/>
          </c:spPr>
          <c:invertIfNegative val="0"/>
          <c:cat>
            <c:strRef>
              <c:f>Hjälpmedel!$O$7:$O$19</c:f>
              <c:strCache>
                <c:ptCount val="13"/>
                <c:pt idx="0">
                  <c:v>Förflyttning, eldrivna hjälpmedel för inomhusbruk</c:v>
                </c:pt>
                <c:pt idx="1">
                  <c:v>Förflyttning, eldrivna hjälpmedel för utomhusbruk</c:v>
                </c:pt>
                <c:pt idx="2">
                  <c:v>Förflyttning, manuella hjälpmedel för inomhusbruk</c:v>
                </c:pt>
                <c:pt idx="3">
                  <c:v>Förflyttning, manuella hjälpmedel för utomhusbruk</c:v>
                </c:pt>
                <c:pt idx="4">
                  <c:v>Fritidshjälpmedel</c:v>
                </c:pt>
                <c:pt idx="5">
                  <c:v>Greppa, öppna, nå</c:v>
                </c:pt>
                <c:pt idx="6">
                  <c:v>Inkontinenshjälpmedel</c:v>
                </c:pt>
                <c:pt idx="7">
                  <c:v>Kognition (till exempel minneshjälpmedel)</c:v>
                </c:pt>
                <c:pt idx="8">
                  <c:v>Möbler, anpassade (till exempel vinkelbara stolar och ställbar säng)</c:v>
                </c:pt>
                <c:pt idx="9">
                  <c:v>Ramper och hissar</c:v>
                </c:pt>
                <c:pt idx="10">
                  <c:v>Rörelse styrka och baland (till exempel träningscykel)</c:v>
                </c:pt>
                <c:pt idx="11">
                  <c:v>Sömn (till exempel tyngdtäcke)</c:v>
                </c:pt>
                <c:pt idx="12">
                  <c:v>Toalett, bad och kroppsvård (till exempel duschstol och XXX)</c:v>
                </c:pt>
              </c:strCache>
            </c:strRef>
          </c:cat>
          <c:val>
            <c:numRef>
              <c:f>Hjälpmedel!$Q$7:$Q$19</c:f>
              <c:numCache>
                <c:formatCode>0.00%</c:formatCode>
                <c:ptCount val="13"/>
                <c:pt idx="0">
                  <c:v>6.7000000000000004E-2</c:v>
                </c:pt>
                <c:pt idx="1">
                  <c:v>0.24399999999999999</c:v>
                </c:pt>
                <c:pt idx="2">
                  <c:v>0.05</c:v>
                </c:pt>
                <c:pt idx="3">
                  <c:v>0.08</c:v>
                </c:pt>
                <c:pt idx="4">
                  <c:v>0.214</c:v>
                </c:pt>
                <c:pt idx="5">
                  <c:v>0.20599999999999999</c:v>
                </c:pt>
                <c:pt idx="6">
                  <c:v>6.3E-2</c:v>
                </c:pt>
                <c:pt idx="7">
                  <c:v>0.189</c:v>
                </c:pt>
                <c:pt idx="8">
                  <c:v>0.23899999999999999</c:v>
                </c:pt>
                <c:pt idx="9">
                  <c:v>0.11799999999999999</c:v>
                </c:pt>
                <c:pt idx="10">
                  <c:v>0.27700000000000002</c:v>
                </c:pt>
                <c:pt idx="11">
                  <c:v>0.16400000000000001</c:v>
                </c:pt>
                <c:pt idx="12">
                  <c:v>0.54400000000000004</c:v>
                </c:pt>
              </c:numCache>
            </c:numRef>
          </c:val>
          <c:extLst>
            <c:ext xmlns:c16="http://schemas.microsoft.com/office/drawing/2014/chart" uri="{C3380CC4-5D6E-409C-BE32-E72D297353CC}">
              <c16:uniqueId val="{00000001-A672-4BED-8DB7-C7D899BD6149}"/>
            </c:ext>
          </c:extLst>
        </c:ser>
        <c:dLbls>
          <c:showLegendKey val="0"/>
          <c:showVal val="0"/>
          <c:showCatName val="0"/>
          <c:showSerName val="0"/>
          <c:showPercent val="0"/>
          <c:showBubbleSize val="0"/>
        </c:dLbls>
        <c:gapWidth val="219"/>
        <c:overlap val="-27"/>
        <c:axId val="556583648"/>
        <c:axId val="556583976"/>
      </c:barChart>
      <c:catAx>
        <c:axId val="556583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56583976"/>
        <c:crosses val="autoZero"/>
        <c:auto val="1"/>
        <c:lblAlgn val="ctr"/>
        <c:lblOffset val="100"/>
        <c:noMultiLvlLbl val="0"/>
      </c:catAx>
      <c:valAx>
        <c:axId val="5565839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56583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0.03318</cdr:x>
      <cdr:y>0</cdr:y>
    </cdr:from>
    <cdr:to>
      <cdr:x>1</cdr:x>
      <cdr:y>0.34114</cdr:y>
    </cdr:to>
    <cdr:sp macro="" textlink="">
      <cdr:nvSpPr>
        <cdr:cNvPr id="2" name="Platshållare för text 2">
          <a:extLst xmlns:a="http://schemas.openxmlformats.org/drawingml/2006/main">
            <a:ext uri="{FF2B5EF4-FFF2-40B4-BE49-F238E27FC236}">
              <a16:creationId xmlns:a16="http://schemas.microsoft.com/office/drawing/2014/main" id="{AA71E286-C299-4B4C-AACC-629B908FDDC9}"/>
            </a:ext>
          </a:extLst>
        </cdr:cNvPr>
        <cdr:cNvSpPr>
          <a:spLocks xmlns:a="http://schemas.openxmlformats.org/drawingml/2006/main" noGrp="1"/>
        </cdr:cNvSpPr>
      </cdr:nvSpPr>
      <cdr:spPr>
        <a:xfrm xmlns:a="http://schemas.openxmlformats.org/drawingml/2006/main">
          <a:off x="189172" y="-1838739"/>
          <a:ext cx="5511796" cy="1274965"/>
        </a:xfrm>
        <a:prstGeom xmlns:a="http://schemas.openxmlformats.org/drawingml/2006/main" prst="rect">
          <a:avLst/>
        </a:prstGeom>
      </cdr:spPr>
      <cdr:txBody>
        <a:bodyPr xmlns:a="http://schemas.openxmlformats.org/drawingml/2006/main" vert="horz" lIns="0" tIns="0" rIns="91440" bIns="45720" rtlCol="0">
          <a:noAutofit/>
        </a:bodyPr>
        <a:lstStyle xmlns:a="http://schemas.openxmlformats.org/drawingml/2006/main">
          <a:lvl1pPr marL="0" indent="0" algn="l" defTabSz="914400" rtl="0" eaLnBrk="1" latinLnBrk="0" hangingPunct="1">
            <a:lnSpc>
              <a:spcPct val="120000"/>
            </a:lnSpc>
            <a:spcBef>
              <a:spcPts val="1000"/>
            </a:spcBef>
            <a:buFont typeface="Arial"/>
            <a:buNone/>
            <a:defRPr sz="2000" b="0" i="0" kern="1200" spc="30" baseline="0">
              <a:solidFill>
                <a:schemeClr val="tx1"/>
              </a:solidFill>
              <a:latin typeface="Calibri Regular"/>
              <a:ea typeface="Calibri Regular"/>
              <a:cs typeface="Calibri Regular"/>
            </a:defRPr>
          </a:lvl1pPr>
          <a:lvl2pPr marL="457200" indent="0" algn="l" defTabSz="914400" rtl="0" eaLnBrk="1" latinLnBrk="0" hangingPunct="1">
            <a:lnSpc>
              <a:spcPct val="120000"/>
            </a:lnSpc>
            <a:spcBef>
              <a:spcPts val="500"/>
            </a:spcBef>
            <a:buFont typeface="Arial"/>
            <a:buNone/>
            <a:defRPr sz="2000" b="0" i="0" kern="1200" spc="30">
              <a:solidFill>
                <a:schemeClr val="tx1"/>
              </a:solidFill>
              <a:latin typeface="Calibri Regular"/>
              <a:ea typeface="Calibri Regular"/>
              <a:cs typeface="Calibri Regular"/>
            </a:defRPr>
          </a:lvl2pPr>
          <a:lvl3pPr marL="914400" indent="0" algn="l" defTabSz="914400" rtl="0" eaLnBrk="1" latinLnBrk="0" hangingPunct="1">
            <a:lnSpc>
              <a:spcPct val="120000"/>
            </a:lnSpc>
            <a:spcBef>
              <a:spcPts val="500"/>
            </a:spcBef>
            <a:buFont typeface="Arial"/>
            <a:buNone/>
            <a:defRPr sz="2000" b="0" i="0" kern="1200" spc="30">
              <a:solidFill>
                <a:schemeClr val="tx1"/>
              </a:solidFill>
              <a:latin typeface="Calibri Regular"/>
              <a:ea typeface="Calibri Regular"/>
              <a:cs typeface="Calibri Regular"/>
            </a:defRPr>
          </a:lvl3pPr>
          <a:lvl4pPr marL="1371600" indent="0" algn="l" defTabSz="914400" rtl="0" eaLnBrk="1" latinLnBrk="0" hangingPunct="1">
            <a:lnSpc>
              <a:spcPct val="120000"/>
            </a:lnSpc>
            <a:spcBef>
              <a:spcPts val="500"/>
            </a:spcBef>
            <a:buFont typeface="Arial"/>
            <a:buNone/>
            <a:defRPr sz="2000" b="0" i="0" kern="1200" spc="30">
              <a:solidFill>
                <a:schemeClr val="tx1"/>
              </a:solidFill>
              <a:latin typeface="Calibri Regular"/>
              <a:ea typeface="Calibri Regular"/>
              <a:cs typeface="Calibri Regular"/>
            </a:defRPr>
          </a:lvl4pPr>
          <a:lvl5pPr marL="1828800" indent="0" algn="l" defTabSz="914400" rtl="0" eaLnBrk="1" latinLnBrk="0" hangingPunct="1">
            <a:lnSpc>
              <a:spcPct val="120000"/>
            </a:lnSpc>
            <a:spcBef>
              <a:spcPts val="500"/>
            </a:spcBef>
            <a:buFont typeface="Arial"/>
            <a:buNone/>
            <a:defRPr sz="2000" b="0" i="0" kern="1200" spc="30">
              <a:solidFill>
                <a:schemeClr val="tx1"/>
              </a:solidFill>
              <a:latin typeface="Calibri Regular"/>
              <a:ea typeface="Calibri Regular"/>
              <a:cs typeface="Calibri Regular"/>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xmlns:a="http://schemas.openxmlformats.org/drawingml/2006/main">
          <a:endParaRPr lang="sv-SE" b="1" dirty="0"/>
        </a:p>
      </cdr:txBody>
    </cdr:sp>
  </cdr:relSizeAnchor>
</c:userShapes>
</file>

<file path=ppt/drawings/drawing2.xml><?xml version="1.0" encoding="utf-8"?>
<c:userShapes xmlns:c="http://schemas.openxmlformats.org/drawingml/2006/chart">
  <cdr:relSizeAnchor xmlns:cdr="http://schemas.openxmlformats.org/drawingml/2006/chartDrawing">
    <cdr:from>
      <cdr:x>0.03318</cdr:x>
      <cdr:y>0</cdr:y>
    </cdr:from>
    <cdr:to>
      <cdr:x>1</cdr:x>
      <cdr:y>0.34114</cdr:y>
    </cdr:to>
    <cdr:sp macro="" textlink="">
      <cdr:nvSpPr>
        <cdr:cNvPr id="2" name="Platshållare för text 2">
          <a:extLst xmlns:a="http://schemas.openxmlformats.org/drawingml/2006/main">
            <a:ext uri="{FF2B5EF4-FFF2-40B4-BE49-F238E27FC236}">
              <a16:creationId xmlns:a16="http://schemas.microsoft.com/office/drawing/2014/main" id="{AA71E286-C299-4B4C-AACC-629B908FDDC9}"/>
            </a:ext>
          </a:extLst>
        </cdr:cNvPr>
        <cdr:cNvSpPr>
          <a:spLocks xmlns:a="http://schemas.openxmlformats.org/drawingml/2006/main" noGrp="1"/>
        </cdr:cNvSpPr>
      </cdr:nvSpPr>
      <cdr:spPr>
        <a:xfrm xmlns:a="http://schemas.openxmlformats.org/drawingml/2006/main">
          <a:off x="189172" y="-1838739"/>
          <a:ext cx="5511796" cy="1274965"/>
        </a:xfrm>
        <a:prstGeom xmlns:a="http://schemas.openxmlformats.org/drawingml/2006/main" prst="rect">
          <a:avLst/>
        </a:prstGeom>
      </cdr:spPr>
      <cdr:txBody>
        <a:bodyPr xmlns:a="http://schemas.openxmlformats.org/drawingml/2006/main" vert="horz" lIns="0" tIns="0" rIns="91440" bIns="45720" rtlCol="0">
          <a:noAutofit/>
        </a:bodyPr>
        <a:lstStyle xmlns:a="http://schemas.openxmlformats.org/drawingml/2006/main">
          <a:lvl1pPr marL="0" indent="0" algn="l" defTabSz="914400" rtl="0" eaLnBrk="1" latinLnBrk="0" hangingPunct="1">
            <a:lnSpc>
              <a:spcPct val="120000"/>
            </a:lnSpc>
            <a:spcBef>
              <a:spcPts val="1000"/>
            </a:spcBef>
            <a:buFont typeface="Arial"/>
            <a:buNone/>
            <a:defRPr sz="2000" b="0" i="0" kern="1200" spc="30" baseline="0">
              <a:solidFill>
                <a:schemeClr val="tx1"/>
              </a:solidFill>
              <a:latin typeface="Calibri Regular"/>
              <a:ea typeface="Calibri Regular"/>
              <a:cs typeface="Calibri Regular"/>
            </a:defRPr>
          </a:lvl1pPr>
          <a:lvl2pPr marL="457200" indent="0" algn="l" defTabSz="914400" rtl="0" eaLnBrk="1" latinLnBrk="0" hangingPunct="1">
            <a:lnSpc>
              <a:spcPct val="120000"/>
            </a:lnSpc>
            <a:spcBef>
              <a:spcPts val="500"/>
            </a:spcBef>
            <a:buFont typeface="Arial"/>
            <a:buNone/>
            <a:defRPr sz="2000" b="0" i="0" kern="1200" spc="30">
              <a:solidFill>
                <a:schemeClr val="tx1"/>
              </a:solidFill>
              <a:latin typeface="Calibri Regular"/>
              <a:ea typeface="Calibri Regular"/>
              <a:cs typeface="Calibri Regular"/>
            </a:defRPr>
          </a:lvl2pPr>
          <a:lvl3pPr marL="914400" indent="0" algn="l" defTabSz="914400" rtl="0" eaLnBrk="1" latinLnBrk="0" hangingPunct="1">
            <a:lnSpc>
              <a:spcPct val="120000"/>
            </a:lnSpc>
            <a:spcBef>
              <a:spcPts val="500"/>
            </a:spcBef>
            <a:buFont typeface="Arial"/>
            <a:buNone/>
            <a:defRPr sz="2000" b="0" i="0" kern="1200" spc="30">
              <a:solidFill>
                <a:schemeClr val="tx1"/>
              </a:solidFill>
              <a:latin typeface="Calibri Regular"/>
              <a:ea typeface="Calibri Regular"/>
              <a:cs typeface="Calibri Regular"/>
            </a:defRPr>
          </a:lvl3pPr>
          <a:lvl4pPr marL="1371600" indent="0" algn="l" defTabSz="914400" rtl="0" eaLnBrk="1" latinLnBrk="0" hangingPunct="1">
            <a:lnSpc>
              <a:spcPct val="120000"/>
            </a:lnSpc>
            <a:spcBef>
              <a:spcPts val="500"/>
            </a:spcBef>
            <a:buFont typeface="Arial"/>
            <a:buNone/>
            <a:defRPr sz="2000" b="0" i="0" kern="1200" spc="30">
              <a:solidFill>
                <a:schemeClr val="tx1"/>
              </a:solidFill>
              <a:latin typeface="Calibri Regular"/>
              <a:ea typeface="Calibri Regular"/>
              <a:cs typeface="Calibri Regular"/>
            </a:defRPr>
          </a:lvl4pPr>
          <a:lvl5pPr marL="1828800" indent="0" algn="l" defTabSz="914400" rtl="0" eaLnBrk="1" latinLnBrk="0" hangingPunct="1">
            <a:lnSpc>
              <a:spcPct val="120000"/>
            </a:lnSpc>
            <a:spcBef>
              <a:spcPts val="500"/>
            </a:spcBef>
            <a:buFont typeface="Arial"/>
            <a:buNone/>
            <a:defRPr sz="2000" b="0" i="0" kern="1200" spc="30">
              <a:solidFill>
                <a:schemeClr val="tx1"/>
              </a:solidFill>
              <a:latin typeface="Calibri Regular"/>
              <a:ea typeface="Calibri Regular"/>
              <a:cs typeface="Calibri Regular"/>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xmlns:a="http://schemas.openxmlformats.org/drawingml/2006/main">
          <a:endParaRPr lang="sv-SE" b="1" dirty="0"/>
        </a:p>
      </cdr:txBody>
    </cdr:sp>
  </cdr:relSizeAnchor>
</c:userShapes>
</file>

<file path=ppt/drawings/drawing3.xml><?xml version="1.0" encoding="utf-8"?>
<c:userShapes xmlns:c="http://schemas.openxmlformats.org/drawingml/2006/chart">
  <cdr:relSizeAnchor xmlns:cdr="http://schemas.openxmlformats.org/drawingml/2006/chartDrawing">
    <cdr:from>
      <cdr:x>0.08465</cdr:x>
      <cdr:y>0</cdr:y>
    </cdr:from>
    <cdr:to>
      <cdr:x>0.97862</cdr:x>
      <cdr:y>0.09794</cdr:y>
    </cdr:to>
    <cdr:sp macro="" textlink="">
      <cdr:nvSpPr>
        <cdr:cNvPr id="2" name="textruta 9">
          <a:extLst xmlns:a="http://schemas.openxmlformats.org/drawingml/2006/main">
            <a:ext uri="{FF2B5EF4-FFF2-40B4-BE49-F238E27FC236}">
              <a16:creationId xmlns:a16="http://schemas.microsoft.com/office/drawing/2014/main" id="{5FF2E1FF-E07D-4F69-83C2-A2E12845DDC4}"/>
            </a:ext>
          </a:extLst>
        </cdr:cNvPr>
        <cdr:cNvSpPr txBox="1"/>
      </cdr:nvSpPr>
      <cdr:spPr>
        <a:xfrm xmlns:a="http://schemas.openxmlformats.org/drawingml/2006/main">
          <a:off x="439114" y="0"/>
          <a:ext cx="4637103"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sv-SE"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9C682B-DA63-9E46-92CD-E8FB0FCE0C6B}"/>
              </a:ext>
            </a:extLst>
          </p:cNvPr>
          <p:cNvSpPr>
            <a:spLocks noGrp="1"/>
          </p:cNvSpPr>
          <p:nvPr>
            <p:ph type="hdr" sz="quarter"/>
          </p:nvPr>
        </p:nvSpPr>
        <p:spPr>
          <a:xfrm>
            <a:off x="1" y="1"/>
            <a:ext cx="2945659" cy="498056"/>
          </a:xfrm>
          <a:prstGeom prst="rect">
            <a:avLst/>
          </a:prstGeom>
        </p:spPr>
        <p:txBody>
          <a:bodyPr vert="horz" lIns="91411" tIns="45705" rIns="91411" bIns="45705" rtlCol="0"/>
          <a:lstStyle>
            <a:lvl1pPr algn="l">
              <a:defRPr sz="1200"/>
            </a:lvl1pPr>
          </a:lstStyle>
          <a:p>
            <a:endParaRPr lang="sv-SE">
              <a:latin typeface="Calibri Regular"/>
            </a:endParaRPr>
          </a:p>
        </p:txBody>
      </p:sp>
      <p:sp>
        <p:nvSpPr>
          <p:cNvPr id="4" name="Footer Placeholder 3">
            <a:extLst>
              <a:ext uri="{FF2B5EF4-FFF2-40B4-BE49-F238E27FC236}">
                <a16:creationId xmlns:a16="http://schemas.microsoft.com/office/drawing/2014/main" id="{C5E1BB44-835E-FF44-91B5-0FC187745E7C}"/>
              </a:ext>
            </a:extLst>
          </p:cNvPr>
          <p:cNvSpPr>
            <a:spLocks noGrp="1"/>
          </p:cNvSpPr>
          <p:nvPr>
            <p:ph type="ftr" sz="quarter" idx="2"/>
          </p:nvPr>
        </p:nvSpPr>
        <p:spPr>
          <a:xfrm>
            <a:off x="1" y="9428585"/>
            <a:ext cx="2945659" cy="498054"/>
          </a:xfrm>
          <a:prstGeom prst="rect">
            <a:avLst/>
          </a:prstGeom>
        </p:spPr>
        <p:txBody>
          <a:bodyPr vert="horz" lIns="91411" tIns="45705" rIns="91411" bIns="45705" rtlCol="0" anchor="b"/>
          <a:lstStyle>
            <a:lvl1pPr algn="l">
              <a:defRPr sz="1200"/>
            </a:lvl1pPr>
          </a:lstStyle>
          <a:p>
            <a:endParaRPr lang="sv-SE">
              <a:latin typeface="Calibri Regular"/>
            </a:endParaRPr>
          </a:p>
        </p:txBody>
      </p:sp>
      <p:sp>
        <p:nvSpPr>
          <p:cNvPr id="5" name="Slide Number Placeholder 4">
            <a:extLst>
              <a:ext uri="{FF2B5EF4-FFF2-40B4-BE49-F238E27FC236}">
                <a16:creationId xmlns:a16="http://schemas.microsoft.com/office/drawing/2014/main" id="{9A5A6385-7664-1B41-A3ED-9D60389CAF37}"/>
              </a:ext>
            </a:extLst>
          </p:cNvPr>
          <p:cNvSpPr>
            <a:spLocks noGrp="1"/>
          </p:cNvSpPr>
          <p:nvPr>
            <p:ph type="sldNum" sz="quarter" idx="3"/>
          </p:nvPr>
        </p:nvSpPr>
        <p:spPr>
          <a:xfrm>
            <a:off x="3850443" y="9428585"/>
            <a:ext cx="2945659" cy="498054"/>
          </a:xfrm>
          <a:prstGeom prst="rect">
            <a:avLst/>
          </a:prstGeom>
        </p:spPr>
        <p:txBody>
          <a:bodyPr vert="horz" lIns="91411" tIns="45705" rIns="91411" bIns="45705" rtlCol="0" anchor="b"/>
          <a:lstStyle>
            <a:lvl1pPr algn="r">
              <a:defRPr sz="1200"/>
            </a:lvl1pPr>
          </a:lstStyle>
          <a:p>
            <a:fld id="{420E1FD2-50A7-1048-8239-EE726EC12891}" type="slidenum">
              <a:rPr lang="sv-SE" smtClean="0">
                <a:latin typeface="Calibri Regular"/>
              </a:rPr>
              <a:t>‹#›</a:t>
            </a:fld>
            <a:endParaRPr lang="sv-SE">
              <a:latin typeface="Calibri Regular"/>
            </a:endParaRPr>
          </a:p>
        </p:txBody>
      </p:sp>
    </p:spTree>
    <p:extLst>
      <p:ext uri="{BB962C8B-B14F-4D97-AF65-F5344CB8AC3E}">
        <p14:creationId xmlns:p14="http://schemas.microsoft.com/office/powerpoint/2010/main" val="1058275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056"/>
          </a:xfrm>
          <a:prstGeom prst="rect">
            <a:avLst/>
          </a:prstGeom>
        </p:spPr>
        <p:txBody>
          <a:bodyPr vert="horz" lIns="91411" tIns="45705" rIns="91411" bIns="45705" rtlCol="0"/>
          <a:lstStyle>
            <a:lvl1pPr algn="l">
              <a:defRPr sz="1200" b="0" i="0">
                <a:latin typeface="Calibri Regular"/>
              </a:defRPr>
            </a:lvl1pPr>
          </a:lstStyle>
          <a:p>
            <a:endParaRPr lang="en-US"/>
          </a:p>
        </p:txBody>
      </p:sp>
      <p:sp>
        <p:nvSpPr>
          <p:cNvPr id="3" name="Date Placeholder 2"/>
          <p:cNvSpPr>
            <a:spLocks noGrp="1"/>
          </p:cNvSpPr>
          <p:nvPr>
            <p:ph type="dt" idx="1"/>
          </p:nvPr>
        </p:nvSpPr>
        <p:spPr>
          <a:xfrm>
            <a:off x="3850443" y="1"/>
            <a:ext cx="2945659" cy="498056"/>
          </a:xfrm>
          <a:prstGeom prst="rect">
            <a:avLst/>
          </a:prstGeom>
        </p:spPr>
        <p:txBody>
          <a:bodyPr vert="horz" lIns="91411" tIns="45705" rIns="91411" bIns="45705" rtlCol="0"/>
          <a:lstStyle>
            <a:lvl1pPr algn="r">
              <a:defRPr sz="1200" b="0" i="0">
                <a:latin typeface="Calibri Regular"/>
              </a:defRPr>
            </a:lvl1pPr>
          </a:lstStyle>
          <a:p>
            <a:fld id="{146D7014-665C-6643-9DA1-DCEED4D64D1F}" type="datetimeFigureOut">
              <a:rPr lang="en-US" smtClean="0"/>
              <a:pPr/>
              <a:t>5/20/2019</a:t>
            </a:fld>
            <a:endParaRPr lang="en-US"/>
          </a:p>
        </p:txBody>
      </p:sp>
      <p:sp>
        <p:nvSpPr>
          <p:cNvPr id="4" name="Slide Image Placeholder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11" tIns="45705" rIns="91411" bIns="45705"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11" tIns="45705" rIns="91411" bIns="45705"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9428585"/>
            <a:ext cx="2945659" cy="498054"/>
          </a:xfrm>
          <a:prstGeom prst="rect">
            <a:avLst/>
          </a:prstGeom>
        </p:spPr>
        <p:txBody>
          <a:bodyPr vert="horz" lIns="91411" tIns="45705" rIns="91411" bIns="45705" rtlCol="0" anchor="b"/>
          <a:lstStyle>
            <a:lvl1pPr algn="l">
              <a:defRPr sz="1200" b="0" i="0">
                <a:latin typeface="Calibri Regular"/>
              </a:defRPr>
            </a:lvl1pPr>
          </a:lstStyle>
          <a:p>
            <a:endParaRPr lang="en-US"/>
          </a:p>
        </p:txBody>
      </p:sp>
      <p:sp>
        <p:nvSpPr>
          <p:cNvPr id="7" name="Slide Number Placeholder 6"/>
          <p:cNvSpPr>
            <a:spLocks noGrp="1"/>
          </p:cNvSpPr>
          <p:nvPr>
            <p:ph type="sldNum" sz="quarter" idx="5"/>
          </p:nvPr>
        </p:nvSpPr>
        <p:spPr>
          <a:xfrm>
            <a:off x="3850443" y="9428585"/>
            <a:ext cx="2945659" cy="498054"/>
          </a:xfrm>
          <a:prstGeom prst="rect">
            <a:avLst/>
          </a:prstGeom>
        </p:spPr>
        <p:txBody>
          <a:bodyPr vert="horz" lIns="91411" tIns="45705" rIns="91411" bIns="45705" rtlCol="0" anchor="b"/>
          <a:lstStyle>
            <a:lvl1pPr algn="r">
              <a:defRPr sz="1200" b="0" i="0">
                <a:latin typeface="Calibri Regular"/>
              </a:defRPr>
            </a:lvl1pPr>
          </a:lstStyle>
          <a:p>
            <a:fld id="{EBBFF3BE-2E62-F847-A3A6-D6FCDAE78A2E}" type="slidenum">
              <a:rPr lang="en-US" smtClean="0"/>
              <a:pPr/>
              <a:t>‹#›</a:t>
            </a:fld>
            <a:endParaRPr lang="en-US"/>
          </a:p>
        </p:txBody>
      </p:sp>
    </p:spTree>
    <p:extLst>
      <p:ext uri="{BB962C8B-B14F-4D97-AF65-F5344CB8AC3E}">
        <p14:creationId xmlns:p14="http://schemas.microsoft.com/office/powerpoint/2010/main" val="580328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Regular"/>
        <a:ea typeface="+mn-ea"/>
        <a:cs typeface="+mn-cs"/>
      </a:defRPr>
    </a:lvl1pPr>
    <a:lvl2pPr marL="457200" algn="l" defTabSz="914400" rtl="0" eaLnBrk="1" latinLnBrk="0" hangingPunct="1">
      <a:defRPr sz="1200" b="0" i="0" kern="1200">
        <a:solidFill>
          <a:schemeClr val="tx1"/>
        </a:solidFill>
        <a:latin typeface="Calibri Regular"/>
        <a:ea typeface="+mn-ea"/>
        <a:cs typeface="+mn-cs"/>
      </a:defRPr>
    </a:lvl2pPr>
    <a:lvl3pPr marL="914400" algn="l" defTabSz="914400" rtl="0" eaLnBrk="1" latinLnBrk="0" hangingPunct="1">
      <a:defRPr sz="1200" b="0" i="0" kern="1200">
        <a:solidFill>
          <a:schemeClr val="tx1"/>
        </a:solidFill>
        <a:latin typeface="Calibri Regular"/>
        <a:ea typeface="+mn-ea"/>
        <a:cs typeface="+mn-cs"/>
      </a:defRPr>
    </a:lvl3pPr>
    <a:lvl4pPr marL="1371600" algn="l" defTabSz="914400" rtl="0" eaLnBrk="1" latinLnBrk="0" hangingPunct="1">
      <a:defRPr sz="1200" b="0" i="0" kern="1200">
        <a:solidFill>
          <a:schemeClr val="tx1"/>
        </a:solidFill>
        <a:latin typeface="Calibri Regular"/>
        <a:ea typeface="+mn-ea"/>
        <a:cs typeface="+mn-cs"/>
      </a:defRPr>
    </a:lvl4pPr>
    <a:lvl5pPr marL="1828800" algn="l" defTabSz="914400" rtl="0" eaLnBrk="1" latinLnBrk="0" hangingPunct="1">
      <a:defRPr sz="1200" b="0" i="0" kern="1200">
        <a:solidFill>
          <a:schemeClr val="tx1"/>
        </a:solidFill>
        <a:latin typeface="Calibri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BFF3BE-2E62-F847-A3A6-D6FCDAE78A2E}" type="slidenum">
              <a:rPr lang="en-US" smtClean="0"/>
              <a:pPr/>
              <a:t>1</a:t>
            </a:fld>
            <a:endParaRPr lang="en-US"/>
          </a:p>
        </p:txBody>
      </p:sp>
    </p:spTree>
    <p:extLst>
      <p:ext uri="{BB962C8B-B14F-4D97-AF65-F5344CB8AC3E}">
        <p14:creationId xmlns:p14="http://schemas.microsoft.com/office/powerpoint/2010/main" val="3490810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10</a:t>
            </a:fld>
            <a:endParaRPr lang="en-US"/>
          </a:p>
        </p:txBody>
      </p:sp>
    </p:spTree>
    <p:extLst>
      <p:ext uri="{BB962C8B-B14F-4D97-AF65-F5344CB8AC3E}">
        <p14:creationId xmlns:p14="http://schemas.microsoft.com/office/powerpoint/2010/main" val="3707327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11</a:t>
            </a:fld>
            <a:endParaRPr lang="en-US"/>
          </a:p>
        </p:txBody>
      </p:sp>
    </p:spTree>
    <p:extLst>
      <p:ext uri="{BB962C8B-B14F-4D97-AF65-F5344CB8AC3E}">
        <p14:creationId xmlns:p14="http://schemas.microsoft.com/office/powerpoint/2010/main" val="377472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12</a:t>
            </a:fld>
            <a:endParaRPr lang="en-US"/>
          </a:p>
        </p:txBody>
      </p:sp>
    </p:spTree>
    <p:extLst>
      <p:ext uri="{BB962C8B-B14F-4D97-AF65-F5344CB8AC3E}">
        <p14:creationId xmlns:p14="http://schemas.microsoft.com/office/powerpoint/2010/main" val="1187554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13</a:t>
            </a:fld>
            <a:endParaRPr lang="en-US"/>
          </a:p>
        </p:txBody>
      </p:sp>
    </p:spTree>
    <p:extLst>
      <p:ext uri="{BB962C8B-B14F-4D97-AF65-F5344CB8AC3E}">
        <p14:creationId xmlns:p14="http://schemas.microsoft.com/office/powerpoint/2010/main" val="3642481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14</a:t>
            </a:fld>
            <a:endParaRPr lang="en-US"/>
          </a:p>
        </p:txBody>
      </p:sp>
    </p:spTree>
    <p:extLst>
      <p:ext uri="{BB962C8B-B14F-4D97-AF65-F5344CB8AC3E}">
        <p14:creationId xmlns:p14="http://schemas.microsoft.com/office/powerpoint/2010/main" val="4188500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15</a:t>
            </a:fld>
            <a:endParaRPr lang="en-US"/>
          </a:p>
        </p:txBody>
      </p:sp>
    </p:spTree>
    <p:extLst>
      <p:ext uri="{BB962C8B-B14F-4D97-AF65-F5344CB8AC3E}">
        <p14:creationId xmlns:p14="http://schemas.microsoft.com/office/powerpoint/2010/main" val="2227648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Vikten av att snabbt få diagnos för att snabbt få rätt behandling och därmed minska funktionsnedsättning. Det finns alltså även en samhällsekonomisk vinning i det.</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16</a:t>
            </a:fld>
            <a:endParaRPr lang="en-US"/>
          </a:p>
        </p:txBody>
      </p:sp>
    </p:spTree>
    <p:extLst>
      <p:ext uri="{BB962C8B-B14F-4D97-AF65-F5344CB8AC3E}">
        <p14:creationId xmlns:p14="http://schemas.microsoft.com/office/powerpoint/2010/main" val="38969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17</a:t>
            </a:fld>
            <a:endParaRPr lang="en-US"/>
          </a:p>
        </p:txBody>
      </p:sp>
    </p:spTree>
    <p:extLst>
      <p:ext uri="{BB962C8B-B14F-4D97-AF65-F5344CB8AC3E}">
        <p14:creationId xmlns:p14="http://schemas.microsoft.com/office/powerpoint/2010/main" val="142542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snabb diagnostisering är viktig för att kunna sätta in rätt behandling och vård och därmed eliminera lidande och funktionsnedsättningar. Det är också viktigt för många patienter att få en diagnos dels som bekräftelse på de besvär man upplever och dels för att mentalt och praktiskt ha något att förhålla sig till och bearbeta. </a:t>
            </a:r>
          </a:p>
          <a:p>
            <a:r>
              <a:rPr lang="sv-SE" dirty="0"/>
              <a:t>Många vittnar om att de har fått olika, felaktiga diagnoser innan korrekt diagnos ställts. Många vittnar dessutom om att de har många olika sjukdomar som samverkar. </a:t>
            </a:r>
          </a:p>
          <a:p>
            <a:r>
              <a:rPr lang="sv-SE" dirty="0"/>
              <a:t>MS och Stroke är de diagnoser som upptäcks tidigast. </a:t>
            </a:r>
          </a:p>
          <a:p>
            <a:endParaRPr lang="sv-SE" dirty="0"/>
          </a:p>
          <a:p>
            <a:r>
              <a:rPr lang="sv-SE" dirty="0"/>
              <a:t>Vid sidan långa och snåriga diagnosresor berättar många av våra medlemmar om upplevelser av bristfällig information i kontakt med vården. Upplevelser av att inte ha blivit tagen på allvar är också vanligt förekommande. </a:t>
            </a:r>
          </a:p>
          <a:p>
            <a:endParaRPr lang="sv-SE" dirty="0"/>
          </a:p>
          <a:p>
            <a:r>
              <a:rPr lang="sv-SE" dirty="0"/>
              <a:t>Det behövs bättre kännedom om de neurologiska symtomen ute i primärvården. </a:t>
            </a:r>
          </a:p>
          <a:p>
            <a:endParaRPr lang="sv-SE" dirty="0"/>
          </a:p>
          <a:p>
            <a:r>
              <a:rPr lang="sv-SE" dirty="0"/>
              <a:t>Vi ser också att det inte är ovanligt med en lång tid mellan första symtom och läkarkontakt. Majoriteten (35 %) av svarande i vår enkätundersökning har haft besvär i mer än ett år innan man har sökt läkare (15 % kom in akut). </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18</a:t>
            </a:fld>
            <a:endParaRPr lang="en-US"/>
          </a:p>
        </p:txBody>
      </p:sp>
    </p:spTree>
    <p:extLst>
      <p:ext uri="{BB962C8B-B14F-4D97-AF65-F5344CB8AC3E}">
        <p14:creationId xmlns:p14="http://schemas.microsoft.com/office/powerpoint/2010/main" val="1885012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Många har fått vänta länge på diagnos. Många har fått fel diagnos.</a:t>
            </a:r>
          </a:p>
          <a:p>
            <a:r>
              <a:rPr lang="sv-SE" dirty="0"/>
              <a:t>Utbredd upplevelse av att inte ha fått ett gott bemötande och att inte ha blivit trodd.</a:t>
            </a:r>
          </a:p>
          <a:p>
            <a:endParaRPr lang="sv-SE" dirty="0"/>
          </a:p>
          <a:p>
            <a:r>
              <a:rPr lang="sv-SE" dirty="0"/>
              <a:t>Inspel Lise.</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19</a:t>
            </a:fld>
            <a:endParaRPr lang="en-US"/>
          </a:p>
        </p:txBody>
      </p:sp>
    </p:spTree>
    <p:extLst>
      <p:ext uri="{BB962C8B-B14F-4D97-AF65-F5344CB8AC3E}">
        <p14:creationId xmlns:p14="http://schemas.microsoft.com/office/powerpoint/2010/main" val="1881062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2</a:t>
            </a:fld>
            <a:endParaRPr lang="en-US"/>
          </a:p>
        </p:txBody>
      </p:sp>
    </p:spTree>
    <p:extLst>
      <p:ext uri="{BB962C8B-B14F-4D97-AF65-F5344CB8AC3E}">
        <p14:creationId xmlns:p14="http://schemas.microsoft.com/office/powerpoint/2010/main" val="3073144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Många har fått vänta länge på diagnos. Många har fått fel diagnos.</a:t>
            </a:r>
          </a:p>
          <a:p>
            <a:r>
              <a:rPr lang="sv-SE" dirty="0"/>
              <a:t>Utbredd upplevelse av att inte ha fått ett gott bemötande och att inte ha blivit trodd.</a:t>
            </a:r>
          </a:p>
          <a:p>
            <a:endParaRPr lang="sv-SE" dirty="0"/>
          </a:p>
          <a:p>
            <a:r>
              <a:rPr lang="sv-SE" dirty="0"/>
              <a:t>Inspel Lise.</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20</a:t>
            </a:fld>
            <a:endParaRPr lang="en-US"/>
          </a:p>
        </p:txBody>
      </p:sp>
    </p:spTree>
    <p:extLst>
      <p:ext uri="{BB962C8B-B14F-4D97-AF65-F5344CB8AC3E}">
        <p14:creationId xmlns:p14="http://schemas.microsoft.com/office/powerpoint/2010/main" val="29289366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21</a:t>
            </a:fld>
            <a:endParaRPr lang="en-US"/>
          </a:p>
        </p:txBody>
      </p:sp>
    </p:spTree>
    <p:extLst>
      <p:ext uri="{BB962C8B-B14F-4D97-AF65-F5344CB8AC3E}">
        <p14:creationId xmlns:p14="http://schemas.microsoft.com/office/powerpoint/2010/main" val="3204664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många neurologiska diagnoser finns medicinsk behandling, men inte för alla. Däremot kan rehabilitering vara bra för alla.</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22</a:t>
            </a:fld>
            <a:endParaRPr lang="en-US"/>
          </a:p>
        </p:txBody>
      </p:sp>
    </p:spTree>
    <p:extLst>
      <p:ext uri="{BB962C8B-B14F-4D97-AF65-F5344CB8AC3E}">
        <p14:creationId xmlns:p14="http://schemas.microsoft.com/office/powerpoint/2010/main" val="4121533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Andelen av våra medlemmar som inte får någon neurologisk rehabilitering är ökande. Vi ser dessutom en ökande trend mot att allt fler hänvisas till rehabilitering i egen regi.</a:t>
            </a:r>
          </a:p>
          <a:p>
            <a:endParaRPr lang="sv-SE" dirty="0"/>
          </a:p>
          <a:p>
            <a:r>
              <a:rPr lang="sv-SE" dirty="0"/>
              <a:t>Inspel Lise.</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23</a:t>
            </a:fld>
            <a:endParaRPr lang="en-US"/>
          </a:p>
        </p:txBody>
      </p:sp>
    </p:spTree>
    <p:extLst>
      <p:ext uri="{BB962C8B-B14F-4D97-AF65-F5344CB8AC3E}">
        <p14:creationId xmlns:p14="http://schemas.microsoft.com/office/powerpoint/2010/main" val="1263445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Andelen av våra medlemmar som inte får någon neurologisk rehabilitering är ökande. Vi ser dessutom en ökande trend mot att allt fler hänvisas till rehabilitering i egen regi.</a:t>
            </a:r>
          </a:p>
          <a:p>
            <a:endParaRPr lang="sv-SE" dirty="0"/>
          </a:p>
          <a:p>
            <a:r>
              <a:rPr lang="sv-SE" dirty="0"/>
              <a:t>Inspel Lise.</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24</a:t>
            </a:fld>
            <a:endParaRPr lang="en-US"/>
          </a:p>
        </p:txBody>
      </p:sp>
    </p:spTree>
    <p:extLst>
      <p:ext uri="{BB962C8B-B14F-4D97-AF65-F5344CB8AC3E}">
        <p14:creationId xmlns:p14="http://schemas.microsoft.com/office/powerpoint/2010/main" val="1268542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Andelen av våra medlemmar som inte får någon neurologisk rehabilitering är ökande. Vi ser dessutom en ökande trend mot att allt fler hänvisas till rehabilitering i egen regi.</a:t>
            </a:r>
          </a:p>
          <a:p>
            <a:endParaRPr lang="sv-SE" dirty="0"/>
          </a:p>
          <a:p>
            <a:r>
              <a:rPr lang="sv-SE" dirty="0"/>
              <a:t>Inspel Lise.</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25</a:t>
            </a:fld>
            <a:endParaRPr lang="en-US"/>
          </a:p>
        </p:txBody>
      </p:sp>
    </p:spTree>
    <p:extLst>
      <p:ext uri="{BB962C8B-B14F-4D97-AF65-F5344CB8AC3E}">
        <p14:creationId xmlns:p14="http://schemas.microsoft.com/office/powerpoint/2010/main" val="1238517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Bristfällig information är någonting som tycks gälla även för flera andra av våra undersökta områden.</a:t>
            </a:r>
          </a:p>
          <a:p>
            <a:endParaRPr lang="sv-SE" dirty="0"/>
          </a:p>
          <a:p>
            <a:r>
              <a:rPr lang="sv-SE" dirty="0"/>
              <a:t>Våra sjunkande siffror sammanfaller anmärkningsvärt nog med att </a:t>
            </a:r>
            <a:r>
              <a:rPr lang="sv-SE" dirty="0" err="1"/>
              <a:t>patientlagen</a:t>
            </a:r>
            <a:r>
              <a:rPr lang="sv-SE" dirty="0"/>
              <a:t> trädde i kraft 2015 – och i och med den utvidgades informationsplikten!</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26</a:t>
            </a:fld>
            <a:endParaRPr lang="en-US"/>
          </a:p>
        </p:txBody>
      </p:sp>
    </p:spTree>
    <p:extLst>
      <p:ext uri="{BB962C8B-B14F-4D97-AF65-F5344CB8AC3E}">
        <p14:creationId xmlns:p14="http://schemas.microsoft.com/office/powerpoint/2010/main" val="3147879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27</a:t>
            </a:fld>
            <a:endParaRPr lang="en-US"/>
          </a:p>
        </p:txBody>
      </p:sp>
    </p:spTree>
    <p:extLst>
      <p:ext uri="{BB962C8B-B14F-4D97-AF65-F5344CB8AC3E}">
        <p14:creationId xmlns:p14="http://schemas.microsoft.com/office/powerpoint/2010/main" val="4186267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Hjälpmedel är för många en förutsättning för både självständighet och delaktighet i samhället.</a:t>
            </a:r>
          </a:p>
          <a:p>
            <a:r>
              <a:rPr lang="sv-SE" dirty="0"/>
              <a:t>2/3 av våra medlemmar använder hjälpmedel.</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28</a:t>
            </a:fld>
            <a:endParaRPr lang="en-US"/>
          </a:p>
        </p:txBody>
      </p:sp>
    </p:spTree>
    <p:extLst>
      <p:ext uri="{BB962C8B-B14F-4D97-AF65-F5344CB8AC3E}">
        <p14:creationId xmlns:p14="http://schemas.microsoft.com/office/powerpoint/2010/main" val="3434479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2/3 använder hjälpmedel, men knappt hälften har de hjälpmedel de behöver.</a:t>
            </a:r>
          </a:p>
          <a:p>
            <a:r>
              <a:rPr lang="sv-SE" dirty="0"/>
              <a:t>OBS! nästan ¼ VET INTE om de har de hjälpmedel som de behöver</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29</a:t>
            </a:fld>
            <a:endParaRPr lang="en-US"/>
          </a:p>
        </p:txBody>
      </p:sp>
    </p:spTree>
    <p:extLst>
      <p:ext uri="{BB962C8B-B14F-4D97-AF65-F5344CB8AC3E}">
        <p14:creationId xmlns:p14="http://schemas.microsoft.com/office/powerpoint/2010/main" val="3839515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3</a:t>
            </a:fld>
            <a:endParaRPr lang="en-US"/>
          </a:p>
        </p:txBody>
      </p:sp>
    </p:spTree>
    <p:extLst>
      <p:ext uri="{BB962C8B-B14F-4D97-AF65-F5344CB8AC3E}">
        <p14:creationId xmlns:p14="http://schemas.microsoft.com/office/powerpoint/2010/main" val="1187554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2/3 använder hjälpmedel, men knappt hälften har de hjälpmedel de behöver.</a:t>
            </a:r>
          </a:p>
          <a:p>
            <a:r>
              <a:rPr lang="sv-SE" dirty="0"/>
              <a:t>OBS! nästan ¼ VET INTE om de har de hjälpmedel som de behöver</a:t>
            </a:r>
          </a:p>
          <a:p>
            <a:endParaRPr lang="sv-SE" dirty="0"/>
          </a:p>
          <a:p>
            <a:r>
              <a:rPr lang="sv-SE" dirty="0"/>
              <a:t>Av de som anger att de inte har de hjälpmedel som de behöver är det nästan 30% som anger att de skulle behöva hjälpmedel inom området Rörelse, styrka och balans. Vi tycker att det är anmärkningsvärt i och med att andelen som hänvisas till rehabilitering i egen regi är ökande.</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30</a:t>
            </a:fld>
            <a:endParaRPr lang="en-US"/>
          </a:p>
        </p:txBody>
      </p:sp>
    </p:spTree>
    <p:extLst>
      <p:ext uri="{BB962C8B-B14F-4D97-AF65-F5344CB8AC3E}">
        <p14:creationId xmlns:p14="http://schemas.microsoft.com/office/powerpoint/2010/main" val="3839515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2/3 använder hjälpmedel, men knappt hälften har de hjälpmedel de behöver.</a:t>
            </a:r>
          </a:p>
          <a:p>
            <a:r>
              <a:rPr lang="sv-SE" dirty="0"/>
              <a:t>OBS! nästan ¼ VET INTE om de har de hjälpmedel som de behöver</a:t>
            </a:r>
          </a:p>
          <a:p>
            <a:endParaRPr lang="sv-SE" dirty="0"/>
          </a:p>
          <a:p>
            <a:r>
              <a:rPr lang="sv-SE" dirty="0"/>
              <a:t>Av de som anger att de inte har de hjälpmedel som de behöver är det nästan 30% som anger att de skulle behöva hjälpmedel inom området Rörelse, styrka och balans. Vi tycker att det är anmärkningsvärt i och med att andelen som hänvisas till rehabilitering i egen regi är ökande.</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31</a:t>
            </a:fld>
            <a:endParaRPr lang="en-US"/>
          </a:p>
        </p:txBody>
      </p:sp>
    </p:spTree>
    <p:extLst>
      <p:ext uri="{BB962C8B-B14F-4D97-AF65-F5344CB8AC3E}">
        <p14:creationId xmlns:p14="http://schemas.microsoft.com/office/powerpoint/2010/main" val="585608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32</a:t>
            </a:fld>
            <a:endParaRPr lang="en-US"/>
          </a:p>
        </p:txBody>
      </p:sp>
    </p:spTree>
    <p:extLst>
      <p:ext uri="{BB962C8B-B14F-4D97-AF65-F5344CB8AC3E}">
        <p14:creationId xmlns:p14="http://schemas.microsoft.com/office/powerpoint/2010/main" val="21180052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Hos våra medlemmar finns ett stort intresse för e-hälsa och digitala lösningar, men tillgången till e-hälsan är inte en självklarhet för alla.</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33</a:t>
            </a:fld>
            <a:endParaRPr lang="en-US"/>
          </a:p>
        </p:txBody>
      </p:sp>
    </p:spTree>
    <p:extLst>
      <p:ext uri="{BB962C8B-B14F-4D97-AF65-F5344CB8AC3E}">
        <p14:creationId xmlns:p14="http://schemas.microsoft.com/office/powerpoint/2010/main" val="1532115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34</a:t>
            </a:fld>
            <a:endParaRPr lang="en-US"/>
          </a:p>
        </p:txBody>
      </p:sp>
    </p:spTree>
    <p:extLst>
      <p:ext uri="{BB962C8B-B14F-4D97-AF65-F5344CB8AC3E}">
        <p14:creationId xmlns:p14="http://schemas.microsoft.com/office/powerpoint/2010/main" val="3685048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Medicinskteknisk utr. Ex. för att övervaka hjärtrytm i </a:t>
            </a:r>
            <a:r>
              <a:rPr lang="sv-SE" dirty="0" err="1"/>
              <a:t>op.sal</a:t>
            </a:r>
            <a:r>
              <a:rPr lang="sv-SE" dirty="0"/>
              <a:t>, även aktivitetsarmband stegräknare och </a:t>
            </a:r>
            <a:r>
              <a:rPr lang="sv-SE" dirty="0" err="1"/>
              <a:t>hälsoappar</a:t>
            </a:r>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35</a:t>
            </a:fld>
            <a:endParaRPr lang="en-US"/>
          </a:p>
        </p:txBody>
      </p:sp>
    </p:spTree>
    <p:extLst>
      <p:ext uri="{BB962C8B-B14F-4D97-AF65-F5344CB8AC3E}">
        <p14:creationId xmlns:p14="http://schemas.microsoft.com/office/powerpoint/2010/main" val="38369050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3 tillvägagångssätt för att samla underlag och synpunkter</a:t>
            </a:r>
          </a:p>
          <a:p>
            <a:pPr marL="171450" indent="-171450">
              <a:buFontTx/>
              <a:buChar char="-"/>
            </a:pPr>
            <a:r>
              <a:rPr lang="sv-SE" dirty="0"/>
              <a:t>Fokusgrupp – Eva beskriver</a:t>
            </a:r>
          </a:p>
          <a:p>
            <a:pPr marL="171450" indent="-171450">
              <a:buFontTx/>
              <a:buChar char="-"/>
            </a:pPr>
            <a:r>
              <a:rPr lang="sv-SE" dirty="0"/>
              <a:t>Specialrapport från Begripsam – Karin beskriver</a:t>
            </a:r>
          </a:p>
          <a:p>
            <a:pPr marL="171450" indent="-171450">
              <a:buFontTx/>
              <a:buChar char="-"/>
            </a:pPr>
            <a:r>
              <a:rPr lang="sv-SE" dirty="0"/>
              <a:t>Egen medlemsenkät – Karin beskriver</a:t>
            </a:r>
          </a:p>
          <a:p>
            <a:pPr marL="171450" indent="-171450">
              <a:buFontTx/>
              <a:buChar char="-"/>
            </a:pPr>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36</a:t>
            </a:fld>
            <a:endParaRPr lang="en-US" dirty="0"/>
          </a:p>
        </p:txBody>
      </p:sp>
    </p:spTree>
    <p:extLst>
      <p:ext uri="{BB962C8B-B14F-4D97-AF65-F5344CB8AC3E}">
        <p14:creationId xmlns:p14="http://schemas.microsoft.com/office/powerpoint/2010/main" val="1428877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20 % tycker att det är svårt att använda e-leg</a:t>
            </a:r>
          </a:p>
          <a:p>
            <a:r>
              <a:rPr lang="sv-SE" dirty="0"/>
              <a:t>58 % har aldrig använt internet för att boka tider inom vården</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37</a:t>
            </a:fld>
            <a:endParaRPr lang="en-US"/>
          </a:p>
        </p:txBody>
      </p:sp>
    </p:spTree>
    <p:extLst>
      <p:ext uri="{BB962C8B-B14F-4D97-AF65-F5344CB8AC3E}">
        <p14:creationId xmlns:p14="http://schemas.microsoft.com/office/powerpoint/2010/main" val="353955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38</a:t>
            </a:fld>
            <a:endParaRPr lang="en-US"/>
          </a:p>
        </p:txBody>
      </p:sp>
    </p:spTree>
    <p:extLst>
      <p:ext uri="{BB962C8B-B14F-4D97-AF65-F5344CB8AC3E}">
        <p14:creationId xmlns:p14="http://schemas.microsoft.com/office/powerpoint/2010/main" val="2147724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den nationella visionen e-hälsa 2025 ska kunna förverkligas krävs att patienter rustas för e-hälsa. Våra undersökningar visar till exempel att många av våra medlemmar tycker att internet är svårt. Inte alla har tillgång till e-legitimation via mobilt bank-id. Den tekniska utrustningen som behövs är dyr för många.</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39</a:t>
            </a:fld>
            <a:endParaRPr lang="en-US"/>
          </a:p>
        </p:txBody>
      </p:sp>
    </p:spTree>
    <p:extLst>
      <p:ext uri="{BB962C8B-B14F-4D97-AF65-F5344CB8AC3E}">
        <p14:creationId xmlns:p14="http://schemas.microsoft.com/office/powerpoint/2010/main" val="1636668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4</a:t>
            </a:fld>
            <a:endParaRPr lang="en-US"/>
          </a:p>
        </p:txBody>
      </p:sp>
    </p:spTree>
    <p:extLst>
      <p:ext uri="{BB962C8B-B14F-4D97-AF65-F5344CB8AC3E}">
        <p14:creationId xmlns:p14="http://schemas.microsoft.com/office/powerpoint/2010/main" val="1263445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Många av våra medlemmar uppskattar digitala lösningar. Det kan spara tid och kraft för den som har begränsade resurser. Och för den som har talsvårigheter är det positivt med möjlighet att kommunicera via digitala kanaler.</a:t>
            </a:r>
          </a:p>
          <a:p>
            <a:endParaRPr lang="sv-SE" dirty="0"/>
          </a:p>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40</a:t>
            </a:fld>
            <a:endParaRPr lang="en-US"/>
          </a:p>
        </p:txBody>
      </p:sp>
    </p:spTree>
    <p:extLst>
      <p:ext uri="{BB962C8B-B14F-4D97-AF65-F5344CB8AC3E}">
        <p14:creationId xmlns:p14="http://schemas.microsoft.com/office/powerpoint/2010/main" val="30798543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Många av våra medlemmar uppskattar digitala lösningar. Det kan spara tid och kraft för den som har begränsade resurser. Och för den som har talsvårigheter är det positivt med möjlighet att kommunicera via digitala kanaler.</a:t>
            </a:r>
          </a:p>
          <a:p>
            <a:endParaRPr lang="sv-SE" dirty="0"/>
          </a:p>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41</a:t>
            </a:fld>
            <a:endParaRPr lang="en-US"/>
          </a:p>
        </p:txBody>
      </p:sp>
    </p:spTree>
    <p:extLst>
      <p:ext uri="{BB962C8B-B14F-4D97-AF65-F5344CB8AC3E}">
        <p14:creationId xmlns:p14="http://schemas.microsoft.com/office/powerpoint/2010/main" val="14800083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Många av våra medlemmar uppskattar digitala lösningar. Det kan spara tid och kraft för den som har begränsade resurser. Och för den som har talsvårigheter är det positivt med möjlighet att kommunicera via digitala kanaler.</a:t>
            </a:r>
          </a:p>
          <a:p>
            <a:endParaRPr lang="sv-SE" dirty="0"/>
          </a:p>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42</a:t>
            </a:fld>
            <a:endParaRPr lang="en-US"/>
          </a:p>
        </p:txBody>
      </p:sp>
    </p:spTree>
    <p:extLst>
      <p:ext uri="{BB962C8B-B14F-4D97-AF65-F5344CB8AC3E}">
        <p14:creationId xmlns:p14="http://schemas.microsoft.com/office/powerpoint/2010/main" val="31428671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43</a:t>
            </a:fld>
            <a:endParaRPr lang="en-US"/>
          </a:p>
        </p:txBody>
      </p:sp>
    </p:spTree>
    <p:extLst>
      <p:ext uri="{BB962C8B-B14F-4D97-AF65-F5344CB8AC3E}">
        <p14:creationId xmlns:p14="http://schemas.microsoft.com/office/powerpoint/2010/main" val="29790127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Men i takt med digitaliseringens framfart ser vi behov av en alternativ tillgänglighet. </a:t>
            </a:r>
          </a:p>
          <a:p>
            <a:r>
              <a:rPr lang="sv-SE" dirty="0"/>
              <a:t>En ramp är ingen ovanlig syn i dagens samhälle, inte heller en </a:t>
            </a:r>
            <a:r>
              <a:rPr lang="sv-SE" dirty="0" err="1"/>
              <a:t>handikapphiss</a:t>
            </a:r>
            <a:r>
              <a:rPr lang="sv-SE" dirty="0"/>
              <a:t>.</a:t>
            </a:r>
          </a:p>
          <a:p>
            <a:r>
              <a:rPr lang="sv-SE" dirty="0"/>
              <a:t>Men hur skapar vi digitala ramper</a:t>
            </a:r>
          </a:p>
          <a:p>
            <a:r>
              <a:rPr lang="sv-SE" dirty="0"/>
              <a:t>och digitala hissar?</a:t>
            </a:r>
          </a:p>
          <a:p>
            <a:endParaRPr lang="sv-SE" dirty="0"/>
          </a:p>
          <a:p>
            <a:r>
              <a:rPr lang="sv-SE" dirty="0"/>
              <a:t>Den digitala hälso- och sjukvården behöver erbjuda möjligheter till alternativ tillgänglighet, för att alla ska kunna ha möjlighet att vara delaktiga. Skriftlig kommunikation kan till exempel vara bra för många, men för en del skapar det svårigheter. Röststyrning är en bra lösning för många, men ett hinder för den som har talsvårigheter. Lösenord ställer allt större krav på abstrakt tänkande vilket är svårt för många. Och den som till exempel har skakningar i händerna har svårt att knappa in en lösenord, även om man kanske inte har svårigheter att komma ihåg koden. </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44</a:t>
            </a:fld>
            <a:endParaRPr lang="en-US"/>
          </a:p>
        </p:txBody>
      </p:sp>
    </p:spTree>
    <p:extLst>
      <p:ext uri="{BB962C8B-B14F-4D97-AF65-F5344CB8AC3E}">
        <p14:creationId xmlns:p14="http://schemas.microsoft.com/office/powerpoint/2010/main" val="6813652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EBBFF3BE-2E62-F847-A3A6-D6FCDAE78A2E}" type="slidenum">
              <a:rPr lang="en-US" smtClean="0"/>
              <a:pPr/>
              <a:t>45</a:t>
            </a:fld>
            <a:endParaRPr lang="en-US"/>
          </a:p>
        </p:txBody>
      </p:sp>
    </p:spTree>
    <p:extLst>
      <p:ext uri="{BB962C8B-B14F-4D97-AF65-F5344CB8AC3E}">
        <p14:creationId xmlns:p14="http://schemas.microsoft.com/office/powerpoint/2010/main" val="40037327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Nästa citat för oss in på den här presentationens sista tema, det vill säga multiprofessionella team. Den här medlemmen skriver ”Alltför många år har jag famlat runt i vården, inte fått någon som tagit ett helhetsgrepp”. Det är ett unikt citat, men det finns många liknande berättelser, om medlemmar som upplever att det inte finns en helhet och att de själva har fått dra i alla trådar för att få en fungerande vård.  </a:t>
            </a:r>
          </a:p>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46</a:t>
            </a:fld>
            <a:endParaRPr lang="en-US"/>
          </a:p>
        </p:txBody>
      </p:sp>
    </p:spTree>
    <p:extLst>
      <p:ext uri="{BB962C8B-B14F-4D97-AF65-F5344CB8AC3E}">
        <p14:creationId xmlns:p14="http://schemas.microsoft.com/office/powerpoint/2010/main" val="28716041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ser alltså vikten av fler multiprofessionella team inom neurosjukvården.</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47</a:t>
            </a:fld>
            <a:endParaRPr lang="en-US"/>
          </a:p>
        </p:txBody>
      </p:sp>
    </p:spTree>
    <p:extLst>
      <p:ext uri="{BB962C8B-B14F-4D97-AF65-F5344CB8AC3E}">
        <p14:creationId xmlns:p14="http://schemas.microsoft.com/office/powerpoint/2010/main" val="3827729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Och så här säger vi:</a:t>
            </a:r>
          </a:p>
          <a:p>
            <a:r>
              <a:rPr lang="sv-SE" dirty="0"/>
              <a:t>I team kompletterar olika kompetenser varandra för att så långt det är möjligt erbjuda patienten bästa möjliga vård. Det möjliggör också ett effektiviserade av resurser eftersom den yrkeskategori som har ”rätt” kompetens utför insatser i ”rätt” tid.</a:t>
            </a:r>
          </a:p>
          <a:p>
            <a:r>
              <a:rPr lang="sv-SE" dirty="0"/>
              <a:t>KLICK</a:t>
            </a:r>
          </a:p>
          <a:p>
            <a:r>
              <a:rPr lang="sv-SE" dirty="0"/>
              <a:t>Samtidigt som olika professioners samarbete behöver stärkas måste också patient och anhöriga involveras och betraktas som teammedlemmar.</a:t>
            </a:r>
          </a:p>
          <a:p>
            <a:endParaRPr lang="sv-SE" dirty="0"/>
          </a:p>
          <a:p>
            <a:r>
              <a:rPr lang="sv-SE" dirty="0"/>
              <a:t>Väl fungerande team ser också mer till helheten, vilket främjar ett personcentrerat förhållningssätt. Och när patienten sätts i centrum följer behovet av ett multiprofessionellt arbete naturligt eftersom en vårdbehövande persons situation och behov oftast sträcker sig över flera professioners ansvar och kunskap.</a:t>
            </a:r>
          </a:p>
          <a:p>
            <a:endParaRPr lang="sv-SE" dirty="0"/>
          </a:p>
          <a:p>
            <a:r>
              <a:rPr lang="sv-SE" dirty="0"/>
              <a:t>Samverkan i team har också höjts som en av kärnkompetenserna som är nödvändiga för att möta framtidens utmaningar inom vården. </a:t>
            </a:r>
          </a:p>
          <a:p>
            <a:r>
              <a:rPr lang="sv-SE" dirty="0"/>
              <a:t>Igår var det ju strokedagen och på tal om stroke har Socialstyrelsen lyft tillgången till ett multiprofessionellt team som ett av förbättringsområdena inom strokevården.</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48</a:t>
            </a:fld>
            <a:endParaRPr lang="en-US"/>
          </a:p>
        </p:txBody>
      </p:sp>
    </p:spTree>
    <p:extLst>
      <p:ext uri="{BB962C8B-B14F-4D97-AF65-F5344CB8AC3E}">
        <p14:creationId xmlns:p14="http://schemas.microsoft.com/office/powerpoint/2010/main" val="8862768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49</a:t>
            </a:fld>
            <a:endParaRPr lang="en-US"/>
          </a:p>
        </p:txBody>
      </p:sp>
    </p:spTree>
    <p:extLst>
      <p:ext uri="{BB962C8B-B14F-4D97-AF65-F5344CB8AC3E}">
        <p14:creationId xmlns:p14="http://schemas.microsoft.com/office/powerpoint/2010/main" val="2663163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indent="-228600">
              <a:buAutoNum type="arabicPeriod"/>
            </a:pPr>
            <a:r>
              <a:rPr lang="sv-SE" dirty="0"/>
              <a:t>Vikten av att snabbt få diagnos.</a:t>
            </a:r>
          </a:p>
          <a:p>
            <a:pPr marL="228600" indent="-228600">
              <a:buAutoNum type="arabicPeriod"/>
            </a:pPr>
            <a:r>
              <a:rPr lang="sv-SE" dirty="0"/>
              <a:t>Vikten av hjälpmedel.</a:t>
            </a:r>
          </a:p>
          <a:p>
            <a:pPr marL="228600" indent="-228600">
              <a:buAutoNum type="arabicPeriod"/>
            </a:pPr>
            <a:r>
              <a:rPr lang="sv-SE" dirty="0"/>
              <a:t>Vikten av en livslång och livsinriktad rehabilitering.</a:t>
            </a:r>
          </a:p>
          <a:p>
            <a:pPr marL="228600" indent="-228600">
              <a:buAutoNum type="arabicPeriod"/>
            </a:pPr>
            <a:r>
              <a:rPr lang="sv-SE" dirty="0"/>
              <a:t>Vikten av ett multiprofessionellt omhändertagande</a:t>
            </a:r>
          </a:p>
          <a:p>
            <a:pPr marL="228600" indent="-228600">
              <a:buAutoNum type="arabicPeriod"/>
            </a:pPr>
            <a:r>
              <a:rPr lang="sv-SE" dirty="0"/>
              <a:t>Vikten av att rusta patienterna för e-hälsan</a:t>
            </a:r>
          </a:p>
          <a:p>
            <a:pPr marL="228600" indent="-228600">
              <a:buAutoNum type="arabicPeriod"/>
            </a:pPr>
            <a:r>
              <a:rPr lang="sv-SE" dirty="0"/>
              <a:t>Jämlikheten, eller ojämlikheten, genomsyrar samtliga områden som vi har undersökt. Idag ser det olika ut i olika delar av landet. Hur bra vård och behandling du får, vilken tillgång till hjälpmedel och rehabilitering som du har varierar beroende på var någonstans i landet du bor.</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5</a:t>
            </a:fld>
            <a:endParaRPr lang="en-US"/>
          </a:p>
        </p:txBody>
      </p:sp>
    </p:spTree>
    <p:extLst>
      <p:ext uri="{BB962C8B-B14F-4D97-AF65-F5344CB8AC3E}">
        <p14:creationId xmlns:p14="http://schemas.microsoft.com/office/powerpoint/2010/main" val="4586432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50</a:t>
            </a:fld>
            <a:endParaRPr lang="en-US"/>
          </a:p>
        </p:txBody>
      </p:sp>
    </p:spTree>
    <p:extLst>
      <p:ext uri="{BB962C8B-B14F-4D97-AF65-F5344CB8AC3E}">
        <p14:creationId xmlns:p14="http://schemas.microsoft.com/office/powerpoint/2010/main" val="17888825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51</a:t>
            </a:fld>
            <a:endParaRPr lang="en-US"/>
          </a:p>
        </p:txBody>
      </p:sp>
    </p:spTree>
    <p:extLst>
      <p:ext uri="{BB962C8B-B14F-4D97-AF65-F5344CB8AC3E}">
        <p14:creationId xmlns:p14="http://schemas.microsoft.com/office/powerpoint/2010/main" val="11978474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Våra undersökningar visar att de som har tillgång till team upplever både sin livssituation och sina vårdkontakter mer positivt än de som inte har tillgång till team.</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52</a:t>
            </a:fld>
            <a:endParaRPr lang="en-US"/>
          </a:p>
        </p:txBody>
      </p:sp>
    </p:spTree>
    <p:extLst>
      <p:ext uri="{BB962C8B-B14F-4D97-AF65-F5344CB8AC3E}">
        <p14:creationId xmlns:p14="http://schemas.microsoft.com/office/powerpoint/2010/main" val="39530626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53</a:t>
            </a:fld>
            <a:endParaRPr lang="en-US"/>
          </a:p>
        </p:txBody>
      </p:sp>
    </p:spTree>
    <p:extLst>
      <p:ext uri="{BB962C8B-B14F-4D97-AF65-F5344CB8AC3E}">
        <p14:creationId xmlns:p14="http://schemas.microsoft.com/office/powerpoint/2010/main" val="16000619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54</a:t>
            </a:fld>
            <a:endParaRPr lang="en-US"/>
          </a:p>
        </p:txBody>
      </p:sp>
    </p:spTree>
    <p:extLst>
      <p:ext uri="{BB962C8B-B14F-4D97-AF65-F5344CB8AC3E}">
        <p14:creationId xmlns:p14="http://schemas.microsoft.com/office/powerpoint/2010/main" val="42715809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55</a:t>
            </a:fld>
            <a:endParaRPr lang="en-US"/>
          </a:p>
        </p:txBody>
      </p:sp>
    </p:spTree>
    <p:extLst>
      <p:ext uri="{BB962C8B-B14F-4D97-AF65-F5344CB8AC3E}">
        <p14:creationId xmlns:p14="http://schemas.microsoft.com/office/powerpoint/2010/main" val="33678234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56</a:t>
            </a:fld>
            <a:endParaRPr lang="en-US"/>
          </a:p>
        </p:txBody>
      </p:sp>
    </p:spTree>
    <p:extLst>
      <p:ext uri="{BB962C8B-B14F-4D97-AF65-F5344CB8AC3E}">
        <p14:creationId xmlns:p14="http://schemas.microsoft.com/office/powerpoint/2010/main" val="41716589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Idag är det förhållandevis väletablerat med teambaserad vård för patienter med MS och ALS, däremot inte för dem med exempelvis </a:t>
            </a:r>
            <a:r>
              <a:rPr lang="sv-SE" dirty="0" err="1"/>
              <a:t>polyneuropati</a:t>
            </a:r>
            <a:r>
              <a:rPr lang="sv-SE" dirty="0"/>
              <a:t> och stroke.</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57</a:t>
            </a:fld>
            <a:endParaRPr lang="en-US"/>
          </a:p>
        </p:txBody>
      </p:sp>
    </p:spTree>
    <p:extLst>
      <p:ext uri="{BB962C8B-B14F-4D97-AF65-F5344CB8AC3E}">
        <p14:creationId xmlns:p14="http://schemas.microsoft.com/office/powerpoint/2010/main" val="18161398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Idag är det förhållandevis väletablerat med teambaserad vård för patienter med MS och ALS, däremot inte för dem med exempelvis </a:t>
            </a:r>
            <a:r>
              <a:rPr lang="sv-SE" dirty="0" err="1"/>
              <a:t>polyneuropati</a:t>
            </a:r>
            <a:r>
              <a:rPr lang="sv-SE" dirty="0"/>
              <a:t> och stroke.</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58</a:t>
            </a:fld>
            <a:endParaRPr lang="en-US"/>
          </a:p>
        </p:txBody>
      </p:sp>
    </p:spTree>
    <p:extLst>
      <p:ext uri="{BB962C8B-B14F-4D97-AF65-F5344CB8AC3E}">
        <p14:creationId xmlns:p14="http://schemas.microsoft.com/office/powerpoint/2010/main" val="20644017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BBFF3BE-2E62-F847-A3A6-D6FCDAE78A2E}" type="slidenum">
              <a:rPr lang="en-US" smtClean="0"/>
              <a:pPr/>
              <a:t>59</a:t>
            </a:fld>
            <a:endParaRPr lang="en-US"/>
          </a:p>
        </p:txBody>
      </p:sp>
    </p:spTree>
    <p:extLst>
      <p:ext uri="{BB962C8B-B14F-4D97-AF65-F5344CB8AC3E}">
        <p14:creationId xmlns:p14="http://schemas.microsoft.com/office/powerpoint/2010/main" val="383901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EBBFF3BE-2E62-F847-A3A6-D6FCDAE78A2E}" type="slidenum">
              <a:rPr lang="en-US" smtClean="0"/>
              <a:pPr/>
              <a:t>6</a:t>
            </a:fld>
            <a:endParaRPr lang="en-US"/>
          </a:p>
        </p:txBody>
      </p:sp>
    </p:spTree>
    <p:extLst>
      <p:ext uri="{BB962C8B-B14F-4D97-AF65-F5344CB8AC3E}">
        <p14:creationId xmlns:p14="http://schemas.microsoft.com/office/powerpoint/2010/main" val="275259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7</a:t>
            </a:fld>
            <a:endParaRPr lang="en-US"/>
          </a:p>
        </p:txBody>
      </p:sp>
    </p:spTree>
    <p:extLst>
      <p:ext uri="{BB962C8B-B14F-4D97-AF65-F5344CB8AC3E}">
        <p14:creationId xmlns:p14="http://schemas.microsoft.com/office/powerpoint/2010/main" val="1075336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BBFF3BE-2E62-F847-A3A6-D6FCDAE78A2E}" type="slidenum">
              <a:rPr lang="en-US" smtClean="0"/>
              <a:pPr/>
              <a:t>8</a:t>
            </a:fld>
            <a:endParaRPr lang="en-US"/>
          </a:p>
        </p:txBody>
      </p:sp>
    </p:spTree>
    <p:extLst>
      <p:ext uri="{BB962C8B-B14F-4D97-AF65-F5344CB8AC3E}">
        <p14:creationId xmlns:p14="http://schemas.microsoft.com/office/powerpoint/2010/main" val="3786815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E-patient, (E står för </a:t>
            </a:r>
            <a:r>
              <a:rPr lang="sv-SE" dirty="0" err="1"/>
              <a:t>bl</a:t>
            </a:r>
            <a:r>
              <a:rPr lang="sv-SE" dirty="0"/>
              <a:t> a </a:t>
            </a:r>
            <a:r>
              <a:rPr lang="sv-SE" dirty="0" err="1"/>
              <a:t>electronic</a:t>
            </a:r>
            <a:r>
              <a:rPr lang="sv-SE" dirty="0"/>
              <a:t>, </a:t>
            </a:r>
            <a:r>
              <a:rPr lang="sv-SE" dirty="0" err="1"/>
              <a:t>engaged</a:t>
            </a:r>
            <a:r>
              <a:rPr lang="sv-SE" dirty="0"/>
              <a:t> och </a:t>
            </a:r>
            <a:r>
              <a:rPr lang="sv-SE" dirty="0" err="1"/>
              <a:t>equipped</a:t>
            </a:r>
            <a:r>
              <a:rPr lang="sv-SE" dirty="0"/>
              <a:t>) amerikansk begrepp = aktiva patienter som gör mycket för att hjälpa sig själva. </a:t>
            </a:r>
          </a:p>
          <a:p>
            <a:r>
              <a:rPr lang="sv-SE" dirty="0"/>
              <a:t>Svenska aktörer har inspirerats av det internationella arbetet kring begreppet e-patient, som ordet fick inte genomslagskraft i Sverige.</a:t>
            </a:r>
          </a:p>
          <a:p>
            <a:r>
              <a:rPr lang="sv-SE" dirty="0"/>
              <a:t>Istället föddes begreppet spetspatienter (nyordslistan 2017) = patient som har god kunskap om sin sjukdom och därför själv får ta vissa beslut om behandlingen.</a:t>
            </a:r>
          </a:p>
          <a:p>
            <a:r>
              <a:rPr lang="sv-SE" dirty="0"/>
              <a:t>Spetspatienter och e-patienter är alltså rustade, vi menar istället att patienterna behöver rustas!</a:t>
            </a:r>
          </a:p>
        </p:txBody>
      </p:sp>
      <p:sp>
        <p:nvSpPr>
          <p:cNvPr id="4" name="Platshållare för bildnummer 3"/>
          <p:cNvSpPr>
            <a:spLocks noGrp="1"/>
          </p:cNvSpPr>
          <p:nvPr>
            <p:ph type="sldNum" sz="quarter" idx="10"/>
          </p:nvPr>
        </p:nvSpPr>
        <p:spPr/>
        <p:txBody>
          <a:bodyPr/>
          <a:lstStyle/>
          <a:p>
            <a:fld id="{EBBFF3BE-2E62-F847-A3A6-D6FCDAE78A2E}" type="slidenum">
              <a:rPr lang="en-US" smtClean="0"/>
              <a:pPr/>
              <a:t>9</a:t>
            </a:fld>
            <a:endParaRPr lang="en-US"/>
          </a:p>
        </p:txBody>
      </p:sp>
    </p:spTree>
    <p:extLst>
      <p:ext uri="{BB962C8B-B14F-4D97-AF65-F5344CB8AC3E}">
        <p14:creationId xmlns:p14="http://schemas.microsoft.com/office/powerpoint/2010/main" val="15069577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Cover – No image">
    <p:spTree>
      <p:nvGrpSpPr>
        <p:cNvPr id="1" name=""/>
        <p:cNvGrpSpPr/>
        <p:nvPr/>
      </p:nvGrpSpPr>
      <p:grpSpPr>
        <a:xfrm>
          <a:off x="0" y="0"/>
          <a:ext cx="0" cy="0"/>
          <a:chOff x="0" y="0"/>
          <a:chExt cx="0" cy="0"/>
        </a:xfrm>
      </p:grpSpPr>
      <p:sp>
        <p:nvSpPr>
          <p:cNvPr id="15" name="Rectangle 14"/>
          <p:cNvSpPr/>
          <p:nvPr userDrawn="1"/>
        </p:nvSpPr>
        <p:spPr>
          <a:xfrm>
            <a:off x="0" y="0"/>
            <a:ext cx="12192000" cy="6857999"/>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3"/>
          <p:cNvSpPr>
            <a:spLocks noGrp="1"/>
          </p:cNvSpPr>
          <p:nvPr>
            <p:ph type="body" sz="half" idx="2" hasCustomPrompt="1"/>
          </p:nvPr>
        </p:nvSpPr>
        <p:spPr>
          <a:xfrm>
            <a:off x="724386" y="2077679"/>
            <a:ext cx="5292724" cy="779290"/>
          </a:xfrm>
        </p:spPr>
        <p:txBody>
          <a:bodyPr>
            <a:noAutofit/>
          </a:bodyPr>
          <a:lstStyle>
            <a:lvl1pPr marL="0" indent="0" algn="l">
              <a:buNone/>
              <a:defRPr sz="2000" b="0" i="0" spc="30" baseline="0">
                <a:latin typeface="Calibri Regular"/>
                <a:ea typeface="Calibri Regular"/>
                <a:cs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subtitle</a:t>
            </a:r>
          </a:p>
        </p:txBody>
      </p:sp>
      <p:sp>
        <p:nvSpPr>
          <p:cNvPr id="20" name="Title 12"/>
          <p:cNvSpPr>
            <a:spLocks noGrp="1"/>
          </p:cNvSpPr>
          <p:nvPr>
            <p:ph type="title"/>
          </p:nvPr>
        </p:nvSpPr>
        <p:spPr>
          <a:xfrm>
            <a:off x="724386" y="1356465"/>
            <a:ext cx="6690213" cy="721213"/>
          </a:xfrm>
        </p:spPr>
        <p:txBody>
          <a:bodyPr>
            <a:noAutofit/>
          </a:bodyPr>
          <a:lstStyle>
            <a:lvl1pPr algn="l">
              <a:defRPr sz="3600"/>
            </a:lvl1pPr>
          </a:lstStyle>
          <a:p>
            <a:r>
              <a:rPr lang="en-US" dirty="0"/>
              <a:t>Click to edit Master 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6529" y="5803881"/>
            <a:ext cx="1730978" cy="38161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10. Title + Content - two column subtitle">
    <p:spTree>
      <p:nvGrpSpPr>
        <p:cNvPr id="1" name=""/>
        <p:cNvGrpSpPr/>
        <p:nvPr/>
      </p:nvGrpSpPr>
      <p:grpSpPr>
        <a:xfrm>
          <a:off x="0" y="0"/>
          <a:ext cx="0" cy="0"/>
          <a:chOff x="0" y="0"/>
          <a:chExt cx="0" cy="0"/>
        </a:xfrm>
      </p:grpSpPr>
      <p:sp>
        <p:nvSpPr>
          <p:cNvPr id="2" name="Title 1"/>
          <p:cNvSpPr>
            <a:spLocks noGrp="1"/>
          </p:cNvSpPr>
          <p:nvPr>
            <p:ph type="title"/>
          </p:nvPr>
        </p:nvSpPr>
        <p:spPr>
          <a:xfrm>
            <a:off x="695325" y="1520826"/>
            <a:ext cx="7524750" cy="539216"/>
          </a:xfrm>
        </p:spPr>
        <p:txBody>
          <a:bodyPr tIns="0" rIns="0" bIns="0" anchor="t" anchorCtr="0"/>
          <a:lstStyle/>
          <a:p>
            <a:r>
              <a:rPr lang="en-US"/>
              <a:t>Click to edit Master title style</a:t>
            </a:r>
          </a:p>
        </p:txBody>
      </p:sp>
      <p:sp>
        <p:nvSpPr>
          <p:cNvPr id="3" name="Text Placeholder 2"/>
          <p:cNvSpPr>
            <a:spLocks noGrp="1"/>
          </p:cNvSpPr>
          <p:nvPr>
            <p:ph type="body" idx="1" hasCustomPrompt="1"/>
          </p:nvPr>
        </p:nvSpPr>
        <p:spPr>
          <a:xfrm>
            <a:off x="695325" y="2649245"/>
            <a:ext cx="5292725" cy="333960"/>
          </a:xfrm>
        </p:spPr>
        <p:txBody>
          <a:bodyPr tIns="0" rIns="0" bIns="0" anchor="t" anchorCtr="0">
            <a:noAutofit/>
          </a:bodyPr>
          <a:lstStyle>
            <a:lvl1pPr marL="0" indent="0">
              <a:buNone/>
              <a:defRPr sz="2000" b="0" i="0" spc="40" baseline="0">
                <a:solidFill>
                  <a:srgbClr val="0000C1"/>
                </a:solidFill>
                <a:latin typeface="Calibri Regular"/>
                <a:ea typeface="Calibri Regular"/>
                <a:cs typeface="Calibri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4" name="Content Placeholder 3"/>
          <p:cNvSpPr>
            <a:spLocks noGrp="1"/>
          </p:cNvSpPr>
          <p:nvPr>
            <p:ph sz="half" idx="2"/>
          </p:nvPr>
        </p:nvSpPr>
        <p:spPr>
          <a:xfrm>
            <a:off x="695325" y="3217025"/>
            <a:ext cx="5292725" cy="2372564"/>
          </a:xfrm>
        </p:spPr>
        <p:txBody>
          <a:bodyPr/>
          <a:lstStyle>
            <a:lvl1pPr>
              <a:defRPr b="0" i="0">
                <a:latin typeface="Calibri Regular"/>
                <a:ea typeface="Calibri Regular"/>
                <a:cs typeface="Calibri Regular"/>
              </a:defRPr>
            </a:lvl1pPr>
            <a:lvl2pPr>
              <a:defRPr b="0" i="0">
                <a:latin typeface="Calibri Regular"/>
                <a:ea typeface="Calibri Regular"/>
                <a:cs typeface="Calibri Regular"/>
              </a:defRPr>
            </a:lvl2pPr>
            <a:lvl3pPr>
              <a:defRPr b="0" i="0">
                <a:latin typeface="Calibri Regular"/>
                <a:ea typeface="Calibri Regular"/>
                <a:cs typeface="Calibri Regular"/>
              </a:defRPr>
            </a:lvl3pPr>
            <a:lvl4pPr>
              <a:defRPr b="0" i="0">
                <a:latin typeface="Calibri Regular"/>
                <a:ea typeface="Calibri Regular"/>
                <a:cs typeface="Calibri Regular"/>
              </a:defRPr>
            </a:lvl4pPr>
            <a:lvl5pPr>
              <a:defRPr b="0" i="0">
                <a:latin typeface="Calibri Regular"/>
                <a:ea typeface="Calibri Regular"/>
                <a:cs typeface="Calibri Regul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2649246"/>
            <a:ext cx="5324475" cy="333958"/>
          </a:xfrm>
        </p:spPr>
        <p:txBody>
          <a:bodyPr tIns="0" anchor="t" anchorCtr="0">
            <a:noAutofit/>
          </a:bodyPr>
          <a:lstStyle>
            <a:lvl1pPr marL="0" indent="0">
              <a:buNone/>
              <a:defRPr sz="2000" b="0" i="0" spc="40" baseline="0">
                <a:solidFill>
                  <a:srgbClr val="0000C1"/>
                </a:solidFill>
                <a:latin typeface="Calibri Regular"/>
                <a:ea typeface="Calibri Regular"/>
                <a:cs typeface="Calibri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a:t>
            </a:r>
          </a:p>
        </p:txBody>
      </p:sp>
      <p:sp>
        <p:nvSpPr>
          <p:cNvPr id="6" name="Content Placeholder 5"/>
          <p:cNvSpPr>
            <a:spLocks noGrp="1"/>
          </p:cNvSpPr>
          <p:nvPr>
            <p:ph sz="quarter" idx="4"/>
          </p:nvPr>
        </p:nvSpPr>
        <p:spPr>
          <a:xfrm>
            <a:off x="6167439" y="3217025"/>
            <a:ext cx="5329236" cy="2372564"/>
          </a:xfrm>
        </p:spPr>
        <p:txBody>
          <a:bodyPr/>
          <a:lstStyle>
            <a:lvl1pPr>
              <a:defRPr b="0" i="0">
                <a:latin typeface="Calibri Regular"/>
                <a:ea typeface="Calibri Regular"/>
                <a:cs typeface="Calibri Regular"/>
              </a:defRPr>
            </a:lvl1pPr>
            <a:lvl2pPr>
              <a:defRPr b="0" i="0">
                <a:latin typeface="Calibri Regular"/>
                <a:ea typeface="Calibri Regular"/>
                <a:cs typeface="Calibri Regular"/>
              </a:defRPr>
            </a:lvl2pPr>
            <a:lvl3pPr>
              <a:defRPr b="0" i="0">
                <a:latin typeface="Calibri Regular"/>
                <a:ea typeface="Calibri Regular"/>
                <a:cs typeface="Calibri Regular"/>
              </a:defRPr>
            </a:lvl3pPr>
            <a:lvl4pPr>
              <a:defRPr b="0" i="0">
                <a:latin typeface="Calibri Regular"/>
                <a:ea typeface="Calibri Regular"/>
                <a:cs typeface="Calibri Regular"/>
              </a:defRPr>
            </a:lvl4pPr>
            <a:lvl5pPr>
              <a:defRPr b="0" i="0">
                <a:latin typeface="Calibri Regular"/>
                <a:ea typeface="Calibri Regular"/>
                <a:cs typeface="Calibri Regul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5779631"/>
      </p:ext>
    </p:extLst>
  </p:cSld>
  <p:clrMapOvr>
    <a:masterClrMapping/>
  </p:clrMapOvr>
  <p:extLst>
    <p:ext uri="{DCECCB84-F9BA-43D5-87BE-67443E8EF086}">
      <p15:sldGuideLst xmlns:p15="http://schemas.microsoft.com/office/powerpoint/2012/main">
        <p15:guide id="1" orient="horz" pos="177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1. 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38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Icon page">
    <p:bg>
      <p:bgRef idx="1001">
        <a:schemeClr val="bg1"/>
      </p:bgRef>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21DD853-DCBF-5141-8C3F-A243CC52F23A}"/>
              </a:ext>
            </a:extLst>
          </p:cNvPr>
          <p:cNvSpPr>
            <a:spLocks noGrp="1"/>
          </p:cNvSpPr>
          <p:nvPr>
            <p:ph type="title"/>
          </p:nvPr>
        </p:nvSpPr>
        <p:spPr>
          <a:xfrm>
            <a:off x="695325" y="1520826"/>
            <a:ext cx="8573721" cy="495544"/>
          </a:xfrm>
        </p:spPr>
        <p:txBody>
          <a:bodyPr/>
          <a:lstStyle/>
          <a:p>
            <a:r>
              <a:rPr lang="en-US" dirty="0"/>
              <a:t>Click to edit Master title style</a:t>
            </a:r>
            <a:endParaRPr lang="sv-SE" dirty="0"/>
          </a:p>
        </p:txBody>
      </p:sp>
      <p:sp>
        <p:nvSpPr>
          <p:cNvPr id="17" name="Text Placeholder 16">
            <a:extLst>
              <a:ext uri="{FF2B5EF4-FFF2-40B4-BE49-F238E27FC236}">
                <a16:creationId xmlns:a16="http://schemas.microsoft.com/office/drawing/2014/main" id="{D5BE530D-1F22-AA4D-8966-854BF22D869F}"/>
              </a:ext>
            </a:extLst>
          </p:cNvPr>
          <p:cNvSpPr>
            <a:spLocks noGrp="1"/>
          </p:cNvSpPr>
          <p:nvPr>
            <p:ph type="body" sz="quarter" idx="11"/>
          </p:nvPr>
        </p:nvSpPr>
        <p:spPr>
          <a:xfrm>
            <a:off x="2137568" y="4862500"/>
            <a:ext cx="1328737" cy="475407"/>
          </a:xfrm>
        </p:spPr>
        <p:txBody>
          <a:bodyPr anchor="t"/>
          <a:lstStyle>
            <a:lvl1pPr algn="ctr">
              <a:lnSpc>
                <a:spcPct val="100000"/>
              </a:lnSpc>
              <a:defRPr sz="1800"/>
            </a:lvl1pPr>
            <a:lvl2pPr algn="ctr">
              <a:defRPr sz="1400"/>
            </a:lvl2pPr>
            <a:lvl3pPr algn="ctr">
              <a:defRPr sz="1400"/>
            </a:lvl3pPr>
            <a:lvl4pPr algn="ctr">
              <a:defRPr sz="1400"/>
            </a:lvl4pPr>
            <a:lvl5pPr algn="ctr">
              <a:defRPr sz="1400"/>
            </a:lvl5pPr>
          </a:lstStyle>
          <a:p>
            <a:pPr lvl="0"/>
            <a:r>
              <a:rPr lang="en-US" dirty="0"/>
              <a:t>Edit Master text styles</a:t>
            </a:r>
          </a:p>
        </p:txBody>
      </p:sp>
      <p:sp>
        <p:nvSpPr>
          <p:cNvPr id="23" name="Text Placeholder 16">
            <a:extLst>
              <a:ext uri="{FF2B5EF4-FFF2-40B4-BE49-F238E27FC236}">
                <a16:creationId xmlns:a16="http://schemas.microsoft.com/office/drawing/2014/main" id="{CDAEDC50-4A8C-FD49-8CA1-F73E6A67152C}"/>
              </a:ext>
            </a:extLst>
          </p:cNvPr>
          <p:cNvSpPr>
            <a:spLocks noGrp="1"/>
          </p:cNvSpPr>
          <p:nvPr>
            <p:ph type="body" sz="quarter" idx="12"/>
          </p:nvPr>
        </p:nvSpPr>
        <p:spPr>
          <a:xfrm>
            <a:off x="4342544" y="4862500"/>
            <a:ext cx="1328737" cy="475407"/>
          </a:xfrm>
        </p:spPr>
        <p:txBody>
          <a:bodyPr anchor="t"/>
          <a:lstStyle>
            <a:lvl1pPr algn="ctr">
              <a:lnSpc>
                <a:spcPct val="100000"/>
              </a:lnSpc>
              <a:defRPr sz="1800"/>
            </a:lvl1pPr>
            <a:lvl2pPr algn="ctr">
              <a:defRPr sz="1400"/>
            </a:lvl2pPr>
            <a:lvl3pPr algn="ctr">
              <a:defRPr sz="1400"/>
            </a:lvl3pPr>
            <a:lvl4pPr algn="ctr">
              <a:defRPr sz="1400"/>
            </a:lvl4pPr>
            <a:lvl5pPr algn="ctr">
              <a:defRPr sz="1400"/>
            </a:lvl5pPr>
          </a:lstStyle>
          <a:p>
            <a:pPr lvl="0"/>
            <a:r>
              <a:rPr lang="en-US" dirty="0"/>
              <a:t>Edit Master text styles</a:t>
            </a:r>
          </a:p>
        </p:txBody>
      </p:sp>
      <p:sp>
        <p:nvSpPr>
          <p:cNvPr id="24" name="Text Placeholder 16">
            <a:extLst>
              <a:ext uri="{FF2B5EF4-FFF2-40B4-BE49-F238E27FC236}">
                <a16:creationId xmlns:a16="http://schemas.microsoft.com/office/drawing/2014/main" id="{3C4EBE68-4920-C84A-977B-F58BE5828D63}"/>
              </a:ext>
            </a:extLst>
          </p:cNvPr>
          <p:cNvSpPr>
            <a:spLocks noGrp="1"/>
          </p:cNvSpPr>
          <p:nvPr>
            <p:ph type="body" sz="quarter" idx="13"/>
          </p:nvPr>
        </p:nvSpPr>
        <p:spPr>
          <a:xfrm>
            <a:off x="6541730" y="4862500"/>
            <a:ext cx="1328737" cy="475407"/>
          </a:xfrm>
        </p:spPr>
        <p:txBody>
          <a:bodyPr anchor="t"/>
          <a:lstStyle>
            <a:lvl1pPr algn="ctr">
              <a:lnSpc>
                <a:spcPct val="100000"/>
              </a:lnSpc>
              <a:defRPr sz="1800"/>
            </a:lvl1pPr>
            <a:lvl2pPr algn="ctr">
              <a:defRPr sz="1400"/>
            </a:lvl2pPr>
            <a:lvl3pPr algn="ctr">
              <a:defRPr sz="1400"/>
            </a:lvl3pPr>
            <a:lvl4pPr algn="ctr">
              <a:defRPr sz="1400"/>
            </a:lvl4pPr>
            <a:lvl5pPr algn="ctr">
              <a:defRPr sz="1400"/>
            </a:lvl5pPr>
          </a:lstStyle>
          <a:p>
            <a:pPr lvl="0"/>
            <a:r>
              <a:rPr lang="en-US" dirty="0"/>
              <a:t>Edit Master text styles</a:t>
            </a:r>
          </a:p>
        </p:txBody>
      </p:sp>
      <p:sp>
        <p:nvSpPr>
          <p:cNvPr id="25" name="Text Placeholder 16">
            <a:extLst>
              <a:ext uri="{FF2B5EF4-FFF2-40B4-BE49-F238E27FC236}">
                <a16:creationId xmlns:a16="http://schemas.microsoft.com/office/drawing/2014/main" id="{45605FD0-DAC7-2346-A391-AD5750772ED3}"/>
              </a:ext>
            </a:extLst>
          </p:cNvPr>
          <p:cNvSpPr>
            <a:spLocks noGrp="1"/>
          </p:cNvSpPr>
          <p:nvPr>
            <p:ph type="body" sz="quarter" idx="14"/>
          </p:nvPr>
        </p:nvSpPr>
        <p:spPr>
          <a:xfrm>
            <a:off x="8717769" y="4862500"/>
            <a:ext cx="1328737" cy="475407"/>
          </a:xfrm>
        </p:spPr>
        <p:txBody>
          <a:bodyPr anchor="t"/>
          <a:lstStyle>
            <a:lvl1pPr algn="ctr">
              <a:lnSpc>
                <a:spcPct val="100000"/>
              </a:lnSpc>
              <a:defRPr sz="1800"/>
            </a:lvl1pPr>
            <a:lvl2pPr algn="ctr">
              <a:defRPr sz="1400"/>
            </a:lvl2pPr>
            <a:lvl3pPr algn="ctr">
              <a:defRPr sz="1400"/>
            </a:lvl3pPr>
            <a:lvl4pPr algn="ctr">
              <a:defRPr sz="1400"/>
            </a:lvl4pPr>
            <a:lvl5pPr algn="ctr">
              <a:defRPr sz="1400"/>
            </a:lvl5pPr>
          </a:lstStyle>
          <a:p>
            <a:pPr lvl="0"/>
            <a:r>
              <a:rPr lang="en-US" dirty="0"/>
              <a:t>Edit Master text styles</a:t>
            </a:r>
          </a:p>
        </p:txBody>
      </p:sp>
      <p:sp>
        <p:nvSpPr>
          <p:cNvPr id="26" name="Picture Placeholder 25">
            <a:extLst>
              <a:ext uri="{FF2B5EF4-FFF2-40B4-BE49-F238E27FC236}">
                <a16:creationId xmlns:a16="http://schemas.microsoft.com/office/drawing/2014/main" id="{6BB36048-C789-B149-AB94-E008130E6224}"/>
              </a:ext>
            </a:extLst>
          </p:cNvPr>
          <p:cNvSpPr>
            <a:spLocks noGrp="1"/>
          </p:cNvSpPr>
          <p:nvPr>
            <p:ph type="pic" sz="quarter" idx="15"/>
          </p:nvPr>
        </p:nvSpPr>
        <p:spPr>
          <a:xfrm>
            <a:off x="1811338" y="2567687"/>
            <a:ext cx="1981200" cy="1981200"/>
          </a:xfrm>
        </p:spPr>
        <p:txBody>
          <a:bodyPr/>
          <a:lstStyle/>
          <a:p>
            <a:endParaRPr lang="sv-SE"/>
          </a:p>
        </p:txBody>
      </p:sp>
      <p:sp>
        <p:nvSpPr>
          <p:cNvPr id="29" name="Picture Placeholder 25">
            <a:extLst>
              <a:ext uri="{FF2B5EF4-FFF2-40B4-BE49-F238E27FC236}">
                <a16:creationId xmlns:a16="http://schemas.microsoft.com/office/drawing/2014/main" id="{9A06BB02-4C72-8340-BD81-34D6B6C7612A}"/>
              </a:ext>
            </a:extLst>
          </p:cNvPr>
          <p:cNvSpPr>
            <a:spLocks noGrp="1"/>
          </p:cNvSpPr>
          <p:nvPr>
            <p:ph type="pic" sz="quarter" idx="16"/>
          </p:nvPr>
        </p:nvSpPr>
        <p:spPr>
          <a:xfrm>
            <a:off x="3998952" y="2567687"/>
            <a:ext cx="1981200" cy="1981200"/>
          </a:xfrm>
        </p:spPr>
        <p:txBody>
          <a:bodyPr/>
          <a:lstStyle/>
          <a:p>
            <a:endParaRPr lang="sv-SE"/>
          </a:p>
        </p:txBody>
      </p:sp>
      <p:sp>
        <p:nvSpPr>
          <p:cNvPr id="30" name="Picture Placeholder 25">
            <a:extLst>
              <a:ext uri="{FF2B5EF4-FFF2-40B4-BE49-F238E27FC236}">
                <a16:creationId xmlns:a16="http://schemas.microsoft.com/office/drawing/2014/main" id="{51952AE3-C556-3E47-99A3-0D27850505AF}"/>
              </a:ext>
            </a:extLst>
          </p:cNvPr>
          <p:cNvSpPr>
            <a:spLocks noGrp="1"/>
          </p:cNvSpPr>
          <p:nvPr>
            <p:ph type="pic" sz="quarter" idx="17"/>
          </p:nvPr>
        </p:nvSpPr>
        <p:spPr>
          <a:xfrm>
            <a:off x="6209717" y="2567687"/>
            <a:ext cx="1981200" cy="1981200"/>
          </a:xfrm>
        </p:spPr>
        <p:txBody>
          <a:bodyPr/>
          <a:lstStyle/>
          <a:p>
            <a:endParaRPr lang="sv-SE"/>
          </a:p>
        </p:txBody>
      </p:sp>
      <p:sp>
        <p:nvSpPr>
          <p:cNvPr id="31" name="Picture Placeholder 25">
            <a:extLst>
              <a:ext uri="{FF2B5EF4-FFF2-40B4-BE49-F238E27FC236}">
                <a16:creationId xmlns:a16="http://schemas.microsoft.com/office/drawing/2014/main" id="{AC6BBF45-9C49-4143-95BE-07829874C258}"/>
              </a:ext>
            </a:extLst>
          </p:cNvPr>
          <p:cNvSpPr>
            <a:spLocks noGrp="1"/>
          </p:cNvSpPr>
          <p:nvPr>
            <p:ph type="pic" sz="quarter" idx="18"/>
          </p:nvPr>
        </p:nvSpPr>
        <p:spPr>
          <a:xfrm>
            <a:off x="8385755" y="2567687"/>
            <a:ext cx="1981200" cy="1981200"/>
          </a:xfrm>
        </p:spPr>
        <p:txBody>
          <a:bodyPr/>
          <a:lstStyle/>
          <a:p>
            <a:endParaRPr lang="sv-SE"/>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hoto – Horizontal">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CC72820-00E2-444F-88D8-E2806C269804}"/>
              </a:ext>
            </a:extLst>
          </p:cNvPr>
          <p:cNvCxnSpPr/>
          <p:nvPr userDrawn="1"/>
        </p:nvCxnSpPr>
        <p:spPr>
          <a:xfrm>
            <a:off x="695325" y="6254500"/>
            <a:ext cx="10801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2">
            <a:extLst>
              <a:ext uri="{FF2B5EF4-FFF2-40B4-BE49-F238E27FC236}">
                <a16:creationId xmlns:a16="http://schemas.microsoft.com/office/drawing/2014/main" id="{B132C86C-205B-484E-8F9F-01C220420DC4}"/>
              </a:ext>
            </a:extLst>
          </p:cNvPr>
          <p:cNvSpPr>
            <a:spLocks noGrp="1"/>
          </p:cNvSpPr>
          <p:nvPr>
            <p:ph type="pic" sz="quarter" idx="10"/>
          </p:nvPr>
        </p:nvSpPr>
        <p:spPr>
          <a:xfrm>
            <a:off x="695325" y="1063869"/>
            <a:ext cx="10799999" cy="4897316"/>
          </a:xfrm>
        </p:spPr>
        <p:txBody>
          <a:bodyPr/>
          <a:lstStyle/>
          <a:p>
            <a:endParaRPr lang="sv-SE"/>
          </a:p>
        </p:txBody>
      </p:sp>
    </p:spTree>
    <p:extLst>
      <p:ext uri="{BB962C8B-B14F-4D97-AF65-F5344CB8AC3E}">
        <p14:creationId xmlns:p14="http://schemas.microsoft.com/office/powerpoint/2010/main" val="3144052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Quote + Photo – Squar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CC72820-00E2-444F-88D8-E2806C269804}"/>
              </a:ext>
            </a:extLst>
          </p:cNvPr>
          <p:cNvCxnSpPr/>
          <p:nvPr userDrawn="1"/>
        </p:nvCxnSpPr>
        <p:spPr>
          <a:xfrm>
            <a:off x="695325" y="6254500"/>
            <a:ext cx="10801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6">
            <a:extLst>
              <a:ext uri="{FF2B5EF4-FFF2-40B4-BE49-F238E27FC236}">
                <a16:creationId xmlns:a16="http://schemas.microsoft.com/office/drawing/2014/main" id="{51885EC2-9C1A-E043-BD60-9B9D65EE5440}"/>
              </a:ext>
            </a:extLst>
          </p:cNvPr>
          <p:cNvSpPr>
            <a:spLocks noGrp="1"/>
          </p:cNvSpPr>
          <p:nvPr>
            <p:ph type="title" hasCustomPrompt="1"/>
          </p:nvPr>
        </p:nvSpPr>
        <p:spPr>
          <a:xfrm>
            <a:off x="695325" y="2111320"/>
            <a:ext cx="4376405" cy="1476261"/>
          </a:xfrm>
        </p:spPr>
        <p:txBody>
          <a:bodyPr/>
          <a:lstStyle>
            <a:lvl1pPr>
              <a:defRPr b="0" i="0"/>
            </a:lvl1pPr>
          </a:lstStyle>
          <a:p>
            <a:r>
              <a:rPr lang="en-US" dirty="0"/>
              <a:t>Click to edit </a:t>
            </a:r>
            <a:br>
              <a:rPr lang="en-US" dirty="0"/>
            </a:br>
            <a:r>
              <a:rPr lang="en-US" dirty="0"/>
              <a:t>Master title style</a:t>
            </a:r>
            <a:br>
              <a:rPr lang="en-US" dirty="0">
                <a:latin typeface="Palatino" pitchFamily="2" charset="77"/>
                <a:ea typeface="Palatino" pitchFamily="2" charset="77"/>
                <a:cs typeface="Calibri" panose="020F0502020204030204" pitchFamily="34" charset="0"/>
              </a:rPr>
            </a:br>
            <a:br>
              <a:rPr lang="sv-SE" dirty="0"/>
            </a:br>
            <a:br>
              <a:rPr lang="en-US" dirty="0"/>
            </a:br>
            <a:endParaRPr lang="sv-SE" dirty="0"/>
          </a:p>
        </p:txBody>
      </p:sp>
      <p:sp>
        <p:nvSpPr>
          <p:cNvPr id="9" name="Text Placeholder 2">
            <a:extLst>
              <a:ext uri="{FF2B5EF4-FFF2-40B4-BE49-F238E27FC236}">
                <a16:creationId xmlns:a16="http://schemas.microsoft.com/office/drawing/2014/main" id="{73E04C66-B8E0-AD43-A81E-5286BE494FC8}"/>
              </a:ext>
            </a:extLst>
          </p:cNvPr>
          <p:cNvSpPr>
            <a:spLocks noGrp="1"/>
          </p:cNvSpPr>
          <p:nvPr>
            <p:ph type="body" sz="quarter" idx="10" hasCustomPrompt="1"/>
          </p:nvPr>
        </p:nvSpPr>
        <p:spPr>
          <a:xfrm>
            <a:off x="695325" y="3773188"/>
            <a:ext cx="3515168" cy="414301"/>
          </a:xfrm>
        </p:spPr>
        <p:txBody>
          <a:bodyPr/>
          <a:lstStyle>
            <a:lvl1pPr marL="0" marR="0" indent="0" algn="l" defTabSz="914400" rtl="0" eaLnBrk="1" fontAlgn="auto" latinLnBrk="0" hangingPunct="1">
              <a:lnSpc>
                <a:spcPct val="120000"/>
              </a:lnSpc>
              <a:spcBef>
                <a:spcPts val="1000"/>
              </a:spcBef>
              <a:spcAft>
                <a:spcPts val="0"/>
              </a:spcAft>
              <a:buClrTx/>
              <a:buSzTx/>
              <a:buFont typeface="Arial"/>
              <a:buNone/>
              <a:tabLst/>
              <a:defRPr sz="1600" b="0" i="0">
                <a:latin typeface="Calibri Regular"/>
              </a:defRPr>
            </a:lvl1pPr>
          </a:lstStyle>
          <a:p>
            <a:pPr marL="0" marR="0" lvl="0" indent="0" algn="l" defTabSz="914400" rtl="0" eaLnBrk="1" fontAlgn="auto" latinLnBrk="0" hangingPunct="1">
              <a:lnSpc>
                <a:spcPct val="120000"/>
              </a:lnSpc>
              <a:spcBef>
                <a:spcPts val="1000"/>
              </a:spcBef>
              <a:spcAft>
                <a:spcPts val="0"/>
              </a:spcAft>
              <a:buClrTx/>
              <a:buSzTx/>
              <a:buFont typeface="Arial"/>
              <a:buNone/>
              <a:tabLst/>
              <a:defRPr/>
            </a:pPr>
            <a:r>
              <a:rPr lang="en-US" dirty="0"/>
              <a:t>Click to add name</a:t>
            </a:r>
          </a:p>
          <a:p>
            <a:r>
              <a:rPr lang="en-US" dirty="0">
                <a:latin typeface="Calibri" panose="020F0502020204030204" pitchFamily="34" charset="0"/>
                <a:cs typeface="Calibri" panose="020F0502020204030204" pitchFamily="34" charset="0"/>
              </a:rPr>
              <a:t> </a:t>
            </a:r>
          </a:p>
        </p:txBody>
      </p:sp>
      <p:sp>
        <p:nvSpPr>
          <p:cNvPr id="18" name="Picture Placeholder 2">
            <a:extLst>
              <a:ext uri="{FF2B5EF4-FFF2-40B4-BE49-F238E27FC236}">
                <a16:creationId xmlns:a16="http://schemas.microsoft.com/office/drawing/2014/main" id="{EBA254BA-E3D4-3740-B5E4-E05552A0D04A}"/>
              </a:ext>
            </a:extLst>
          </p:cNvPr>
          <p:cNvSpPr>
            <a:spLocks noGrp="1"/>
          </p:cNvSpPr>
          <p:nvPr>
            <p:ph type="pic" sz="quarter" idx="11"/>
          </p:nvPr>
        </p:nvSpPr>
        <p:spPr>
          <a:xfrm>
            <a:off x="6467475" y="1063869"/>
            <a:ext cx="5029200" cy="4906108"/>
          </a:xfrm>
        </p:spPr>
        <p:txBody>
          <a:bodyPr/>
          <a:lstStyle/>
          <a:p>
            <a:endParaRPr lang="sv-SE"/>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5325" y="1401457"/>
            <a:ext cx="685800" cy="524256"/>
          </a:xfrm>
          <a:prstGeom prst="rect">
            <a:avLst/>
          </a:prstGeom>
        </p:spPr>
      </p:pic>
    </p:spTree>
    <p:extLst>
      <p:ext uri="{BB962C8B-B14F-4D97-AF65-F5344CB8AC3E}">
        <p14:creationId xmlns:p14="http://schemas.microsoft.com/office/powerpoint/2010/main" val="1562833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Quote + Photo – horizontal">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0D13D57A-65D7-D745-820B-821130F99DE5}"/>
              </a:ext>
            </a:extLst>
          </p:cNvPr>
          <p:cNvSpPr>
            <a:spLocks noGrp="1"/>
          </p:cNvSpPr>
          <p:nvPr>
            <p:ph type="pic" sz="quarter" idx="11"/>
          </p:nvPr>
        </p:nvSpPr>
        <p:spPr>
          <a:xfrm>
            <a:off x="706900" y="1055076"/>
            <a:ext cx="10789775" cy="4915877"/>
          </a:xfrm>
        </p:spPr>
        <p:txBody>
          <a:bodyPr/>
          <a:lstStyle/>
          <a:p>
            <a:endParaRPr lang="sv-SE"/>
          </a:p>
        </p:txBody>
      </p:sp>
      <p:cxnSp>
        <p:nvCxnSpPr>
          <p:cNvPr id="8" name="Straight Connector 7">
            <a:extLst>
              <a:ext uri="{FF2B5EF4-FFF2-40B4-BE49-F238E27FC236}">
                <a16:creationId xmlns:a16="http://schemas.microsoft.com/office/drawing/2014/main" id="{2CC72820-00E2-444F-88D8-E2806C269804}"/>
              </a:ext>
            </a:extLst>
          </p:cNvPr>
          <p:cNvCxnSpPr/>
          <p:nvPr userDrawn="1"/>
        </p:nvCxnSpPr>
        <p:spPr>
          <a:xfrm>
            <a:off x="695325" y="6254500"/>
            <a:ext cx="10801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6">
            <a:extLst>
              <a:ext uri="{FF2B5EF4-FFF2-40B4-BE49-F238E27FC236}">
                <a16:creationId xmlns:a16="http://schemas.microsoft.com/office/drawing/2014/main" id="{51885EC2-9C1A-E043-BD60-9B9D65EE5440}"/>
              </a:ext>
            </a:extLst>
          </p:cNvPr>
          <p:cNvSpPr>
            <a:spLocks noGrp="1"/>
          </p:cNvSpPr>
          <p:nvPr>
            <p:ph type="title" hasCustomPrompt="1"/>
          </p:nvPr>
        </p:nvSpPr>
        <p:spPr>
          <a:xfrm>
            <a:off x="1013808" y="2408304"/>
            <a:ext cx="4376405" cy="1476261"/>
          </a:xfrm>
        </p:spPr>
        <p:txBody>
          <a:bodyPr/>
          <a:lstStyle>
            <a:lvl1pPr>
              <a:defRPr b="0" i="0"/>
            </a:lvl1pPr>
          </a:lstStyle>
          <a:p>
            <a:r>
              <a:rPr lang="en-US" dirty="0"/>
              <a:t>Click to edit </a:t>
            </a:r>
            <a:br>
              <a:rPr lang="en-US" dirty="0"/>
            </a:br>
            <a:r>
              <a:rPr lang="en-US" dirty="0"/>
              <a:t>Master title style</a:t>
            </a:r>
            <a:br>
              <a:rPr lang="en-US" dirty="0">
                <a:latin typeface="Palatino" pitchFamily="2" charset="77"/>
                <a:ea typeface="Palatino" pitchFamily="2" charset="77"/>
                <a:cs typeface="Calibri" panose="020F0502020204030204" pitchFamily="34" charset="0"/>
              </a:rPr>
            </a:br>
            <a:br>
              <a:rPr lang="sv-SE" dirty="0"/>
            </a:br>
            <a:br>
              <a:rPr lang="en-US" dirty="0"/>
            </a:br>
            <a:endParaRPr lang="sv-SE" dirty="0"/>
          </a:p>
        </p:txBody>
      </p:sp>
      <p:sp>
        <p:nvSpPr>
          <p:cNvPr id="9" name="Text Placeholder 2">
            <a:extLst>
              <a:ext uri="{FF2B5EF4-FFF2-40B4-BE49-F238E27FC236}">
                <a16:creationId xmlns:a16="http://schemas.microsoft.com/office/drawing/2014/main" id="{73E04C66-B8E0-AD43-A81E-5286BE494FC8}"/>
              </a:ext>
            </a:extLst>
          </p:cNvPr>
          <p:cNvSpPr>
            <a:spLocks noGrp="1"/>
          </p:cNvSpPr>
          <p:nvPr>
            <p:ph type="body" sz="quarter" idx="10" hasCustomPrompt="1"/>
          </p:nvPr>
        </p:nvSpPr>
        <p:spPr>
          <a:xfrm>
            <a:off x="1013808" y="4070172"/>
            <a:ext cx="3515168" cy="414301"/>
          </a:xfrm>
        </p:spPr>
        <p:txBody>
          <a:bodyPr/>
          <a:lstStyle>
            <a:lvl1pPr marL="0" marR="0" indent="0" algn="l" defTabSz="914400" rtl="0" eaLnBrk="1" fontAlgn="auto" latinLnBrk="0" hangingPunct="1">
              <a:lnSpc>
                <a:spcPct val="120000"/>
              </a:lnSpc>
              <a:spcBef>
                <a:spcPts val="1000"/>
              </a:spcBef>
              <a:spcAft>
                <a:spcPts val="0"/>
              </a:spcAft>
              <a:buClrTx/>
              <a:buSzTx/>
              <a:buFont typeface="Arial"/>
              <a:buNone/>
              <a:tabLst/>
              <a:defRPr sz="1600" b="0" i="0">
                <a:latin typeface="Calibri Regular"/>
              </a:defRPr>
            </a:lvl1pPr>
          </a:lstStyle>
          <a:p>
            <a:pPr marL="0" marR="0" lvl="0" indent="0" algn="l" defTabSz="914400" rtl="0" eaLnBrk="1" fontAlgn="auto" latinLnBrk="0" hangingPunct="1">
              <a:lnSpc>
                <a:spcPct val="120000"/>
              </a:lnSpc>
              <a:spcBef>
                <a:spcPts val="1000"/>
              </a:spcBef>
              <a:spcAft>
                <a:spcPts val="0"/>
              </a:spcAft>
              <a:buClrTx/>
              <a:buSzTx/>
              <a:buFont typeface="Arial"/>
              <a:buNone/>
              <a:tabLst/>
              <a:defRPr/>
            </a:pPr>
            <a:r>
              <a:rPr lang="en-US" dirty="0"/>
              <a:t>Click to add name</a:t>
            </a:r>
          </a:p>
          <a:p>
            <a:r>
              <a:rPr lang="en-US" dirty="0">
                <a:latin typeface="Calibri" panose="020F0502020204030204" pitchFamily="34" charset="0"/>
                <a:cs typeface="Calibri" panose="020F0502020204030204" pitchFamily="34" charset="0"/>
              </a:rPr>
              <a:t> </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2046" y="1630057"/>
            <a:ext cx="685800" cy="524256"/>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16. End Slide">
    <p:spTree>
      <p:nvGrpSpPr>
        <p:cNvPr id="1" name=""/>
        <p:cNvGrpSpPr/>
        <p:nvPr/>
      </p:nvGrpSpPr>
      <p:grpSpPr>
        <a:xfrm>
          <a:off x="0" y="0"/>
          <a:ext cx="0" cy="0"/>
          <a:chOff x="0" y="0"/>
          <a:chExt cx="0" cy="0"/>
        </a:xfrm>
      </p:grpSpPr>
      <p:sp>
        <p:nvSpPr>
          <p:cNvPr id="15" name="Rectangle 14"/>
          <p:cNvSpPr/>
          <p:nvPr userDrawn="1"/>
        </p:nvSpPr>
        <p:spPr>
          <a:xfrm>
            <a:off x="0" y="0"/>
            <a:ext cx="12192000" cy="6858000"/>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6529" y="5803881"/>
            <a:ext cx="1730978" cy="381617"/>
          </a:xfrm>
          <a:prstGeom prst="rect">
            <a:avLst/>
          </a:prstGeom>
        </p:spPr>
      </p:pic>
      <p:sp>
        <p:nvSpPr>
          <p:cNvPr id="7" name="Text Placeholder 3">
            <a:extLst>
              <a:ext uri="{FF2B5EF4-FFF2-40B4-BE49-F238E27FC236}">
                <a16:creationId xmlns:a16="http://schemas.microsoft.com/office/drawing/2014/main" id="{CCF06B97-C26A-43F8-A4A5-EDD46D69CD71}"/>
              </a:ext>
            </a:extLst>
          </p:cNvPr>
          <p:cNvSpPr>
            <a:spLocks noGrp="1"/>
          </p:cNvSpPr>
          <p:nvPr>
            <p:ph type="body" sz="half" idx="2" hasCustomPrompt="1"/>
          </p:nvPr>
        </p:nvSpPr>
        <p:spPr>
          <a:xfrm>
            <a:off x="724386" y="2077678"/>
            <a:ext cx="5292724" cy="1488481"/>
          </a:xfrm>
        </p:spPr>
        <p:txBody>
          <a:bodyPr>
            <a:noAutofit/>
          </a:bodyPr>
          <a:lstStyle>
            <a:lvl1pPr marL="0" indent="0" algn="l">
              <a:buNone/>
              <a:defRPr sz="2000" b="0" i="0" spc="30" baseline="0">
                <a:latin typeface="Calibri Regular"/>
                <a:ea typeface="Calibri Regular"/>
                <a:cs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contact</a:t>
            </a:r>
          </a:p>
        </p:txBody>
      </p:sp>
    </p:spTree>
    <p:extLst>
      <p:ext uri="{BB962C8B-B14F-4D97-AF65-F5344CB8AC3E}">
        <p14:creationId xmlns:p14="http://schemas.microsoft.com/office/powerpoint/2010/main" val="3266648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Cover – With image">
    <p:spTree>
      <p:nvGrpSpPr>
        <p:cNvPr id="1" name=""/>
        <p:cNvGrpSpPr/>
        <p:nvPr/>
      </p:nvGrpSpPr>
      <p:grpSpPr>
        <a:xfrm>
          <a:off x="0" y="0"/>
          <a:ext cx="0" cy="0"/>
          <a:chOff x="0" y="0"/>
          <a:chExt cx="0" cy="0"/>
        </a:xfrm>
      </p:grpSpPr>
      <p:sp>
        <p:nvSpPr>
          <p:cNvPr id="16" name="Rectangle 15"/>
          <p:cNvSpPr/>
          <p:nvPr userDrawn="1"/>
        </p:nvSpPr>
        <p:spPr>
          <a:xfrm>
            <a:off x="0" y="0"/>
            <a:ext cx="12192000" cy="6858000"/>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
          <p:cNvSpPr>
            <a:spLocks noGrp="1"/>
          </p:cNvSpPr>
          <p:nvPr>
            <p:ph type="body" sz="half" idx="2" hasCustomPrompt="1"/>
          </p:nvPr>
        </p:nvSpPr>
        <p:spPr>
          <a:xfrm>
            <a:off x="686528" y="2820693"/>
            <a:ext cx="4495071" cy="805646"/>
          </a:xfrm>
        </p:spPr>
        <p:txBody>
          <a:bodyPr>
            <a:noAutofit/>
          </a:bodyPr>
          <a:lstStyle>
            <a:lvl1pPr marL="0" indent="0">
              <a:buNone/>
              <a:defRPr sz="2000" b="0" i="0" spc="30" baseline="0">
                <a:latin typeface="Calibri Regular"/>
                <a:ea typeface="Calibri Regular"/>
                <a:cs typeface="Calibri Regula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subtitle</a:t>
            </a:r>
          </a:p>
        </p:txBody>
      </p:sp>
      <p:sp>
        <p:nvSpPr>
          <p:cNvPr id="4" name="Title 3"/>
          <p:cNvSpPr>
            <a:spLocks noGrp="1"/>
          </p:cNvSpPr>
          <p:nvPr>
            <p:ph type="title"/>
          </p:nvPr>
        </p:nvSpPr>
        <p:spPr>
          <a:xfrm>
            <a:off x="686530" y="1520825"/>
            <a:ext cx="4495070" cy="1299867"/>
          </a:xfrm>
        </p:spPr>
        <p:txBody>
          <a:bodyPr>
            <a:noAutofit/>
          </a:bodyPr>
          <a:lstStyle>
            <a:lvl1pPr>
              <a:defRPr sz="3600"/>
            </a:lvl1pPr>
          </a:lstStyle>
          <a:p>
            <a:r>
              <a:rPr lang="en-US" dirty="0"/>
              <a:t>Click to edit Master title</a:t>
            </a:r>
          </a:p>
        </p:txBody>
      </p:sp>
      <p:sp>
        <p:nvSpPr>
          <p:cNvPr id="12" name="Picture Placeholder 9">
            <a:extLst>
              <a:ext uri="{FF2B5EF4-FFF2-40B4-BE49-F238E27FC236}">
                <a16:creationId xmlns:a16="http://schemas.microsoft.com/office/drawing/2014/main" id="{C8106598-41A0-8A4B-AC04-23ECDB5A1FDB}"/>
              </a:ext>
            </a:extLst>
          </p:cNvPr>
          <p:cNvSpPr>
            <a:spLocks noGrp="1"/>
          </p:cNvSpPr>
          <p:nvPr>
            <p:ph type="pic" sz="quarter" idx="10"/>
          </p:nvPr>
        </p:nvSpPr>
        <p:spPr>
          <a:xfrm>
            <a:off x="5653401" y="617154"/>
            <a:ext cx="5899690" cy="5613204"/>
          </a:xfrm>
          <a:prstGeom prst="rect">
            <a:avLst/>
          </a:prstGeom>
        </p:spPr>
        <p:txBody>
          <a:bodyPr/>
          <a:lstStyle/>
          <a:p>
            <a:endParaRPr lang="sv-SE"/>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6529" y="5803881"/>
            <a:ext cx="1730978" cy="38161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 Title + Content">
    <p:spTree>
      <p:nvGrpSpPr>
        <p:cNvPr id="1" name=""/>
        <p:cNvGrpSpPr/>
        <p:nvPr/>
      </p:nvGrpSpPr>
      <p:grpSpPr>
        <a:xfrm>
          <a:off x="0" y="0"/>
          <a:ext cx="0" cy="0"/>
          <a:chOff x="0" y="0"/>
          <a:chExt cx="0" cy="0"/>
        </a:xfrm>
      </p:grpSpPr>
      <p:sp>
        <p:nvSpPr>
          <p:cNvPr id="2" name="Title 1"/>
          <p:cNvSpPr>
            <a:spLocks noGrp="1"/>
          </p:cNvSpPr>
          <p:nvPr>
            <p:ph type="title"/>
          </p:nvPr>
        </p:nvSpPr>
        <p:spPr>
          <a:xfrm>
            <a:off x="695325" y="1520825"/>
            <a:ext cx="3097213" cy="4068763"/>
          </a:xfrm>
        </p:spPr>
        <p:txBody>
          <a:bodyPr tIns="0" anchor="t" anchorCtr="0"/>
          <a:lstStyle/>
          <a:p>
            <a:r>
              <a:rPr lang="en-US" dirty="0"/>
              <a:t>Click to edit Master title style</a:t>
            </a:r>
          </a:p>
        </p:txBody>
      </p:sp>
      <p:sp>
        <p:nvSpPr>
          <p:cNvPr id="5" name="Text Placeholder 4"/>
          <p:cNvSpPr>
            <a:spLocks noGrp="1"/>
          </p:cNvSpPr>
          <p:nvPr>
            <p:ph type="body" sz="quarter" idx="10"/>
          </p:nvPr>
        </p:nvSpPr>
        <p:spPr>
          <a:xfrm>
            <a:off x="5087937" y="1664043"/>
            <a:ext cx="5701983" cy="3925545"/>
          </a:xfrm>
        </p:spPr>
        <p:txBody>
          <a:bodyPr/>
          <a:lstStyle>
            <a:lvl1pPr>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2CC72820-00E2-444F-88D8-E2806C269804}"/>
              </a:ext>
            </a:extLst>
          </p:cNvPr>
          <p:cNvCxnSpPr/>
          <p:nvPr userDrawn="1"/>
        </p:nvCxnSpPr>
        <p:spPr>
          <a:xfrm>
            <a:off x="695325" y="6254500"/>
            <a:ext cx="10801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007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 Title + Content – small subtitle">
    <p:spTree>
      <p:nvGrpSpPr>
        <p:cNvPr id="1" name=""/>
        <p:cNvGrpSpPr/>
        <p:nvPr/>
      </p:nvGrpSpPr>
      <p:grpSpPr>
        <a:xfrm>
          <a:off x="0" y="0"/>
          <a:ext cx="0" cy="0"/>
          <a:chOff x="0" y="0"/>
          <a:chExt cx="0" cy="0"/>
        </a:xfrm>
      </p:grpSpPr>
      <p:sp>
        <p:nvSpPr>
          <p:cNvPr id="4" name="Title 1"/>
          <p:cNvSpPr>
            <a:spLocks noGrp="1"/>
          </p:cNvSpPr>
          <p:nvPr>
            <p:ph type="ctrTitle"/>
          </p:nvPr>
        </p:nvSpPr>
        <p:spPr>
          <a:xfrm>
            <a:off x="695325" y="1520824"/>
            <a:ext cx="3097213" cy="4068764"/>
          </a:xfrm>
        </p:spPr>
        <p:txBody>
          <a:bodyPr tIns="0" rIns="0" bIns="0" anchor="t" anchorCtr="0">
            <a:normAutofit/>
          </a:bodyPr>
          <a:lstStyle>
            <a:lvl1pPr algn="l">
              <a:defRPr sz="3600"/>
            </a:lvl1pPr>
          </a:lstStyle>
          <a:p>
            <a:r>
              <a:rPr lang="en-US" dirty="0"/>
              <a:t>Click to edit Master title style</a:t>
            </a:r>
          </a:p>
        </p:txBody>
      </p:sp>
      <p:sp>
        <p:nvSpPr>
          <p:cNvPr id="6" name="Subtitle 2"/>
          <p:cNvSpPr>
            <a:spLocks noGrp="1"/>
          </p:cNvSpPr>
          <p:nvPr>
            <p:ph type="subTitle" idx="1" hasCustomPrompt="1"/>
          </p:nvPr>
        </p:nvSpPr>
        <p:spPr>
          <a:xfrm>
            <a:off x="5087938" y="1639330"/>
            <a:ext cx="5329237" cy="313038"/>
          </a:xfrm>
        </p:spPr>
        <p:txBody>
          <a:bodyPr>
            <a:noAutofit/>
          </a:bodyPr>
          <a:lstStyle>
            <a:lvl1pPr marL="0" indent="0" algn="l">
              <a:buNone/>
              <a:defRPr sz="2000" b="0" i="0" spc="0" baseline="0">
                <a:solidFill>
                  <a:srgbClr val="0000C1"/>
                </a:solidFill>
                <a:latin typeface="Calibri Regular"/>
                <a:ea typeface="Calibri Regular"/>
                <a:cs typeface="Calibri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Text Placeholder 2"/>
          <p:cNvSpPr>
            <a:spLocks noGrp="1"/>
          </p:cNvSpPr>
          <p:nvPr>
            <p:ph idx="10"/>
          </p:nvPr>
        </p:nvSpPr>
        <p:spPr>
          <a:xfrm>
            <a:off x="5087309" y="2133600"/>
            <a:ext cx="5701983" cy="3464151"/>
          </a:xfrm>
          <a:prstGeom prst="rect">
            <a:avLst/>
          </a:prstGeom>
        </p:spPr>
        <p:txBody>
          <a:bodyPr vert="horz" lIns="0" tIns="0" rIns="91440" bIns="45720" rtlCol="0">
            <a:normAutofit/>
          </a:bodyPr>
          <a:lstStyle>
            <a:lvl1pPr marL="0" indent="0">
              <a:buFont typeface="Arial" charset="0"/>
              <a:buNone/>
              <a:defRPr sz="2000"/>
            </a:lvl1pPr>
            <a:lvl2pPr marL="457200" indent="0">
              <a:buFont typeface="Arial" charset="0"/>
              <a:buNone/>
              <a:defRPr sz="2000"/>
            </a:lvl2pPr>
            <a:lvl3pPr marL="914400" indent="0">
              <a:buFont typeface="Arial" charset="0"/>
              <a:buNone/>
              <a:defRPr sz="2000"/>
            </a:lvl3pPr>
            <a:lvl4pPr marL="1371600" indent="0">
              <a:buFont typeface="Arial" charset="0"/>
              <a:buNone/>
              <a:defRPr sz="2000"/>
            </a:lvl4pPr>
            <a:lvl5pPr marL="1828800" indent="0">
              <a:buFont typeface="Arial" charse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892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Title + Content – big subtitle">
    <p:spTree>
      <p:nvGrpSpPr>
        <p:cNvPr id="1" name=""/>
        <p:cNvGrpSpPr/>
        <p:nvPr/>
      </p:nvGrpSpPr>
      <p:grpSpPr>
        <a:xfrm>
          <a:off x="0" y="0"/>
          <a:ext cx="0" cy="0"/>
          <a:chOff x="0" y="0"/>
          <a:chExt cx="0" cy="0"/>
        </a:xfrm>
      </p:grpSpPr>
      <p:sp>
        <p:nvSpPr>
          <p:cNvPr id="3" name="Title 1"/>
          <p:cNvSpPr>
            <a:spLocks noGrp="1"/>
          </p:cNvSpPr>
          <p:nvPr>
            <p:ph type="ctrTitle"/>
          </p:nvPr>
        </p:nvSpPr>
        <p:spPr>
          <a:xfrm>
            <a:off x="695325" y="1520824"/>
            <a:ext cx="3097213" cy="4068764"/>
          </a:xfrm>
        </p:spPr>
        <p:txBody>
          <a:bodyPr tIns="0" rIns="0" bIns="0" anchor="t" anchorCtr="0">
            <a:normAutofit/>
          </a:bodyPr>
          <a:lstStyle>
            <a:lvl1pPr algn="l">
              <a:defRPr sz="3600"/>
            </a:lvl1pPr>
          </a:lstStyle>
          <a:p>
            <a:r>
              <a:rPr lang="en-US" dirty="0"/>
              <a:t>Click to edit Master title style</a:t>
            </a:r>
          </a:p>
        </p:txBody>
      </p:sp>
      <p:sp>
        <p:nvSpPr>
          <p:cNvPr id="4" name="Subtitle 2"/>
          <p:cNvSpPr>
            <a:spLocks noGrp="1"/>
          </p:cNvSpPr>
          <p:nvPr>
            <p:ph type="subTitle" idx="1" hasCustomPrompt="1"/>
          </p:nvPr>
        </p:nvSpPr>
        <p:spPr>
          <a:xfrm>
            <a:off x="5087938" y="1589902"/>
            <a:ext cx="5329237" cy="418511"/>
          </a:xfrm>
        </p:spPr>
        <p:txBody>
          <a:bodyPr>
            <a:noAutofit/>
          </a:bodyPr>
          <a:lstStyle>
            <a:lvl1pPr marL="0" indent="0" algn="l">
              <a:buNone/>
              <a:defRPr sz="2400" b="1" i="0" spc="-20" baseline="0">
                <a:solidFill>
                  <a:schemeClr val="tx1"/>
                </a:solidFill>
                <a:latin typeface="Palatino Bold" pitchFamily="2" charset="77"/>
                <a:ea typeface="Palatino Bold" pitchFamily="2" charset="77"/>
                <a:cs typeface="Palatino 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6" name="Text Placeholder 2"/>
          <p:cNvSpPr>
            <a:spLocks noGrp="1"/>
          </p:cNvSpPr>
          <p:nvPr>
            <p:ph idx="10"/>
          </p:nvPr>
        </p:nvSpPr>
        <p:spPr>
          <a:xfrm>
            <a:off x="5087938" y="2174788"/>
            <a:ext cx="5701982" cy="3414799"/>
          </a:xfrm>
          <a:prstGeom prst="rect">
            <a:avLst/>
          </a:prstGeom>
        </p:spPr>
        <p:txBody>
          <a:bodyPr vert="horz" lIns="0" tIns="0" rIns="91440" bIns="45720" rtlCol="0">
            <a:normAutofit/>
          </a:bodyPr>
          <a:lstStyle>
            <a:lvl1pPr marL="0" indent="0">
              <a:buFont typeface="Arial" charset="0"/>
              <a:buNone/>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723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Title + Content - quote">
    <p:spTree>
      <p:nvGrpSpPr>
        <p:cNvPr id="1" name=""/>
        <p:cNvGrpSpPr/>
        <p:nvPr/>
      </p:nvGrpSpPr>
      <p:grpSpPr>
        <a:xfrm>
          <a:off x="0" y="0"/>
          <a:ext cx="0" cy="0"/>
          <a:chOff x="0" y="0"/>
          <a:chExt cx="0" cy="0"/>
        </a:xfrm>
      </p:grpSpPr>
      <p:sp>
        <p:nvSpPr>
          <p:cNvPr id="8" name="Title 1"/>
          <p:cNvSpPr>
            <a:spLocks noGrp="1"/>
          </p:cNvSpPr>
          <p:nvPr>
            <p:ph type="title"/>
          </p:nvPr>
        </p:nvSpPr>
        <p:spPr>
          <a:xfrm>
            <a:off x="695326" y="1520826"/>
            <a:ext cx="3086965" cy="1579821"/>
          </a:xfrm>
        </p:spPr>
        <p:txBody>
          <a:bodyPr tIns="0" anchor="t" anchorCtr="0"/>
          <a:lstStyle/>
          <a:p>
            <a:r>
              <a:rPr lang="en-US" dirty="0"/>
              <a:t>Click to edit Master title style</a:t>
            </a:r>
          </a:p>
        </p:txBody>
      </p:sp>
      <p:sp>
        <p:nvSpPr>
          <p:cNvPr id="14" name="Text Placeholder 13"/>
          <p:cNvSpPr>
            <a:spLocks noGrp="1"/>
          </p:cNvSpPr>
          <p:nvPr>
            <p:ph type="body" sz="quarter" idx="11"/>
          </p:nvPr>
        </p:nvSpPr>
        <p:spPr>
          <a:xfrm>
            <a:off x="5087389" y="1504199"/>
            <a:ext cx="5320146" cy="3358745"/>
          </a:xfrm>
          <a:prstGeom prst="wedgeRectCallout">
            <a:avLst>
              <a:gd name="adj1" fmla="val -33231"/>
              <a:gd name="adj2" fmla="val 71819"/>
            </a:avLst>
          </a:prstGeom>
          <a:solidFill>
            <a:srgbClr val="FBEAE7"/>
          </a:solidFill>
          <a:ln>
            <a:noFill/>
          </a:ln>
        </p:spPr>
        <p:txBody>
          <a:bodyPr lIns="576000" tIns="360000" rIns="576000" bIns="360000" anchor="ctr" anchorCtr="0"/>
          <a:lstStyle>
            <a:lvl1pPr algn="ctr">
              <a:lnSpc>
                <a:spcPct val="110000"/>
              </a:lnSpc>
              <a:defRPr sz="2200">
                <a:ln>
                  <a:noFill/>
                </a:ln>
                <a:solidFill>
                  <a:schemeClr val="tx1"/>
                </a:solidFill>
              </a:defRPr>
            </a:lvl1pPr>
            <a:lvl2pPr algn="ctr">
              <a:lnSpc>
                <a:spcPct val="110000"/>
              </a:lnSpc>
              <a:defRPr sz="2200">
                <a:ln>
                  <a:noFill/>
                </a:ln>
                <a:solidFill>
                  <a:schemeClr val="tx1"/>
                </a:solidFill>
              </a:defRPr>
            </a:lvl2pPr>
            <a:lvl3pPr algn="ctr">
              <a:lnSpc>
                <a:spcPct val="110000"/>
              </a:lnSpc>
              <a:defRPr sz="2200">
                <a:ln>
                  <a:noFill/>
                </a:ln>
                <a:solidFill>
                  <a:schemeClr val="tx1"/>
                </a:solidFill>
              </a:defRPr>
            </a:lvl3pPr>
            <a:lvl4pPr>
              <a:lnSpc>
                <a:spcPct val="110000"/>
              </a:lnSpc>
              <a:defRPr sz="1600">
                <a:ln>
                  <a:noFill/>
                </a:ln>
                <a:solidFill>
                  <a:schemeClr val="bg1"/>
                </a:solidFill>
              </a:defRPr>
            </a:lvl4pPr>
            <a:lvl5pPr>
              <a:lnSpc>
                <a:spcPct val="110000"/>
              </a:lnSpc>
              <a:defRPr sz="1600">
                <a:ln>
                  <a:noFill/>
                </a:ln>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 Title + Content - blue">
    <p:spTree>
      <p:nvGrpSpPr>
        <p:cNvPr id="1" name=""/>
        <p:cNvGrpSpPr/>
        <p:nvPr/>
      </p:nvGrpSpPr>
      <p:grpSpPr>
        <a:xfrm>
          <a:off x="0" y="0"/>
          <a:ext cx="0" cy="0"/>
          <a:chOff x="0" y="0"/>
          <a:chExt cx="0" cy="0"/>
        </a:xfrm>
      </p:grpSpPr>
      <p:sp>
        <p:nvSpPr>
          <p:cNvPr id="8" name="Title 1"/>
          <p:cNvSpPr>
            <a:spLocks noGrp="1"/>
          </p:cNvSpPr>
          <p:nvPr>
            <p:ph type="title"/>
          </p:nvPr>
        </p:nvSpPr>
        <p:spPr>
          <a:xfrm>
            <a:off x="695326" y="1520826"/>
            <a:ext cx="3086965" cy="1579821"/>
          </a:xfrm>
        </p:spPr>
        <p:txBody>
          <a:bodyPr tIns="0" anchor="t" anchorCtr="0"/>
          <a:lstStyle/>
          <a:p>
            <a:r>
              <a:rPr lang="en-US" dirty="0"/>
              <a:t>Click to edit Master title style</a:t>
            </a:r>
          </a:p>
        </p:txBody>
      </p:sp>
      <p:sp>
        <p:nvSpPr>
          <p:cNvPr id="2" name="Rectangle 1"/>
          <p:cNvSpPr/>
          <p:nvPr userDrawn="1"/>
        </p:nvSpPr>
        <p:spPr>
          <a:xfrm>
            <a:off x="4330931" y="1520826"/>
            <a:ext cx="7165571" cy="4364585"/>
          </a:xfrm>
          <a:prstGeom prst="rect">
            <a:avLst/>
          </a:prstGeom>
          <a:solidFill>
            <a:srgbClr val="EC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 Placeholder 2"/>
          <p:cNvSpPr>
            <a:spLocks noGrp="1"/>
          </p:cNvSpPr>
          <p:nvPr>
            <p:ph idx="10"/>
          </p:nvPr>
        </p:nvSpPr>
        <p:spPr>
          <a:xfrm>
            <a:off x="4725472" y="2500899"/>
            <a:ext cx="6346181" cy="2993739"/>
          </a:xfrm>
          <a:prstGeom prst="rect">
            <a:avLst/>
          </a:prstGeom>
        </p:spPr>
        <p:txBody>
          <a:bodyPr vert="horz" lIns="0" tIns="0" rIns="91440" bIns="45720" rtlCol="0">
            <a:normAutofit/>
          </a:bodyPr>
          <a:lstStyle>
            <a:lvl1pPr marL="0" indent="0">
              <a:buFont typeface="Arial" charset="0"/>
              <a:buNone/>
              <a:defRPr sz="2000"/>
            </a:lvl1pPr>
            <a:lvl2pPr>
              <a:defRPr sz="2000"/>
            </a:lvl2pPr>
            <a:lvl3pPr>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ubtitle 2"/>
          <p:cNvSpPr>
            <a:spLocks noGrp="1"/>
          </p:cNvSpPr>
          <p:nvPr>
            <p:ph type="subTitle" idx="1" hasCustomPrompt="1"/>
          </p:nvPr>
        </p:nvSpPr>
        <p:spPr>
          <a:xfrm>
            <a:off x="4725472" y="1801607"/>
            <a:ext cx="5329237" cy="418511"/>
          </a:xfrm>
        </p:spPr>
        <p:txBody>
          <a:bodyPr>
            <a:noAutofit/>
          </a:bodyPr>
          <a:lstStyle>
            <a:lvl1pPr marL="0" indent="0" algn="l">
              <a:buNone/>
              <a:defRPr sz="2400" b="1" i="0" spc="-20" baseline="0">
                <a:solidFill>
                  <a:schemeClr val="tx1"/>
                </a:solidFill>
                <a:latin typeface="Palatino Bold" pitchFamily="2" charset="77"/>
                <a:ea typeface="Palatino Bold" pitchFamily="2" charset="77"/>
                <a:cs typeface="Palatino 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 Title + Content - number subtitle">
    <p:spTree>
      <p:nvGrpSpPr>
        <p:cNvPr id="1" name=""/>
        <p:cNvGrpSpPr/>
        <p:nvPr/>
      </p:nvGrpSpPr>
      <p:grpSpPr>
        <a:xfrm>
          <a:off x="0" y="0"/>
          <a:ext cx="0" cy="0"/>
          <a:chOff x="0" y="0"/>
          <a:chExt cx="0" cy="0"/>
        </a:xfrm>
      </p:grpSpPr>
      <p:sp>
        <p:nvSpPr>
          <p:cNvPr id="2" name="Title 1"/>
          <p:cNvSpPr>
            <a:spLocks noGrp="1"/>
          </p:cNvSpPr>
          <p:nvPr>
            <p:ph type="title"/>
          </p:nvPr>
        </p:nvSpPr>
        <p:spPr>
          <a:xfrm>
            <a:off x="695325" y="1520825"/>
            <a:ext cx="3097213" cy="4068763"/>
          </a:xfrm>
          <a:effectLst/>
        </p:spPr>
        <p:txBody>
          <a:bodyPr tIns="0" anchor="t" anchorCtr="0"/>
          <a:lstStyle>
            <a:lvl1pPr>
              <a:defRPr>
                <a:solidFill>
                  <a:schemeClr val="tx1"/>
                </a:solidFill>
              </a:defRPr>
            </a:lvl1pPr>
          </a:lstStyle>
          <a:p>
            <a:r>
              <a:rPr lang="en-US" dirty="0"/>
              <a:t>Click to edit Master title style</a:t>
            </a:r>
          </a:p>
        </p:txBody>
      </p:sp>
      <p:sp>
        <p:nvSpPr>
          <p:cNvPr id="13" name="Text Placeholder 12"/>
          <p:cNvSpPr>
            <a:spLocks noGrp="1"/>
          </p:cNvSpPr>
          <p:nvPr>
            <p:ph type="body" sz="quarter" idx="10"/>
          </p:nvPr>
        </p:nvSpPr>
        <p:spPr>
          <a:xfrm>
            <a:off x="5087939" y="2183028"/>
            <a:ext cx="5023728" cy="3365742"/>
          </a:xfrm>
        </p:spPr>
        <p:txBody>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ubtitle 2"/>
          <p:cNvSpPr>
            <a:spLocks noGrp="1"/>
          </p:cNvSpPr>
          <p:nvPr>
            <p:ph type="subTitle" idx="1" hasCustomPrompt="1"/>
          </p:nvPr>
        </p:nvSpPr>
        <p:spPr>
          <a:xfrm>
            <a:off x="5087940" y="1655805"/>
            <a:ext cx="5770110" cy="345990"/>
          </a:xfrm>
        </p:spPr>
        <p:txBody>
          <a:bodyPr>
            <a:noAutofit/>
          </a:bodyPr>
          <a:lstStyle>
            <a:lvl1pPr marL="0" indent="0" algn="l">
              <a:buNone/>
              <a:defRPr sz="2000" b="0" i="0" spc="60" baseline="0">
                <a:solidFill>
                  <a:srgbClr val="0000C1"/>
                </a:solidFill>
                <a:latin typeface="Calibri Regular"/>
                <a:ea typeface="Calibri Regular"/>
                <a:cs typeface="Calibri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cxnSp>
        <p:nvCxnSpPr>
          <p:cNvPr id="12" name="Straight Connector 11"/>
          <p:cNvCxnSpPr/>
          <p:nvPr userDrawn="1"/>
        </p:nvCxnSpPr>
        <p:spPr>
          <a:xfrm>
            <a:off x="695325" y="6254500"/>
            <a:ext cx="10801350" cy="0"/>
          </a:xfrm>
          <a:prstGeom prst="line">
            <a:avLst/>
          </a:prstGeom>
          <a:ln>
            <a:solidFill>
              <a:schemeClr val="bg1">
                <a:alpha val="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09. Title + Content - two column">
    <p:spTree>
      <p:nvGrpSpPr>
        <p:cNvPr id="1" name=""/>
        <p:cNvGrpSpPr/>
        <p:nvPr/>
      </p:nvGrpSpPr>
      <p:grpSpPr>
        <a:xfrm>
          <a:off x="0" y="0"/>
          <a:ext cx="0" cy="0"/>
          <a:chOff x="0" y="0"/>
          <a:chExt cx="0" cy="0"/>
        </a:xfrm>
      </p:grpSpPr>
      <p:sp>
        <p:nvSpPr>
          <p:cNvPr id="2" name="Title 1"/>
          <p:cNvSpPr>
            <a:spLocks noGrp="1"/>
          </p:cNvSpPr>
          <p:nvPr>
            <p:ph type="title"/>
          </p:nvPr>
        </p:nvSpPr>
        <p:spPr>
          <a:xfrm>
            <a:off x="695325" y="1520825"/>
            <a:ext cx="9721850" cy="581513"/>
          </a:xfrm>
        </p:spPr>
        <p:txBody>
          <a:bodyPr tIns="0" anchor="t" anchorCtr="0"/>
          <a:lstStyle/>
          <a:p>
            <a:r>
              <a:rPr lang="en-US" dirty="0"/>
              <a:t>Click to edit Master title style</a:t>
            </a:r>
          </a:p>
        </p:txBody>
      </p:sp>
      <p:sp>
        <p:nvSpPr>
          <p:cNvPr id="3" name="Content Placeholder 2"/>
          <p:cNvSpPr>
            <a:spLocks noGrp="1"/>
          </p:cNvSpPr>
          <p:nvPr>
            <p:ph sz="half" idx="1"/>
          </p:nvPr>
        </p:nvSpPr>
        <p:spPr>
          <a:xfrm>
            <a:off x="695325" y="2649414"/>
            <a:ext cx="4799388" cy="2940173"/>
          </a:xfrm>
        </p:spPr>
        <p:txBody>
          <a:bodyPr/>
          <a:lstStyle>
            <a:lvl1pPr>
              <a:defRPr b="0" i="0">
                <a:latin typeface="Calibri Regular"/>
                <a:ea typeface="Calibri Regular"/>
                <a:cs typeface="Calibri Regular"/>
              </a:defRPr>
            </a:lvl1pPr>
            <a:lvl2pPr>
              <a:defRPr b="0" i="0">
                <a:latin typeface="Calibri Regular"/>
                <a:ea typeface="Calibri Regular"/>
                <a:cs typeface="Calibri Regular"/>
              </a:defRPr>
            </a:lvl2pPr>
            <a:lvl3pPr>
              <a:defRPr b="0" i="0">
                <a:latin typeface="Calibri Regular"/>
                <a:ea typeface="Calibri Regular"/>
                <a:cs typeface="Calibri Regular"/>
              </a:defRPr>
            </a:lvl3pPr>
            <a:lvl4pPr>
              <a:defRPr b="0" i="0">
                <a:latin typeface="Calibri Regular"/>
                <a:ea typeface="Calibri Regular"/>
                <a:cs typeface="Calibri Regular"/>
              </a:defRPr>
            </a:lvl4pPr>
            <a:lvl5pPr>
              <a:defRPr b="0" i="0">
                <a:latin typeface="Calibri Regular"/>
                <a:ea typeface="Calibri Regular"/>
                <a:cs typeface="Calibri Regul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67438" y="2649414"/>
            <a:ext cx="4880178" cy="2940174"/>
          </a:xfrm>
        </p:spPr>
        <p:txBody>
          <a:bodyPr/>
          <a:lstStyle>
            <a:lvl1pPr>
              <a:defRPr b="0" i="0">
                <a:latin typeface="Calibri Regular"/>
                <a:ea typeface="Calibri Regular"/>
                <a:cs typeface="Calibri Regular"/>
              </a:defRPr>
            </a:lvl1pPr>
            <a:lvl2pPr>
              <a:defRPr b="0" i="0">
                <a:latin typeface="Calibri Regular"/>
                <a:ea typeface="Calibri Regular"/>
                <a:cs typeface="Calibri Regular"/>
              </a:defRPr>
            </a:lvl2pPr>
            <a:lvl3pPr>
              <a:defRPr b="0" i="0">
                <a:latin typeface="Calibri Regular"/>
                <a:ea typeface="Calibri Regular"/>
                <a:cs typeface="Calibri Regular"/>
              </a:defRPr>
            </a:lvl3pPr>
            <a:lvl4pPr>
              <a:defRPr b="0" i="0">
                <a:latin typeface="Calibri Regular"/>
                <a:ea typeface="Calibri Regular"/>
                <a:cs typeface="Calibri Regular"/>
              </a:defRPr>
            </a:lvl4pPr>
            <a:lvl5pPr>
              <a:defRPr b="0" i="0">
                <a:latin typeface="Calibri Regular"/>
                <a:ea typeface="Calibri Regular"/>
                <a:cs typeface="Calibri Regul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3095007"/>
      </p:ext>
    </p:extLst>
  </p:cSld>
  <p:clrMapOvr>
    <a:masterClrMapping/>
  </p:clrMapOvr>
  <p:extLst>
    <p:ext uri="{DCECCB84-F9BA-43D5-87BE-67443E8EF086}">
      <p15:sldGuideLst xmlns:p15="http://schemas.microsoft.com/office/powerpoint/2012/main">
        <p15:guide id="1" orient="horz" pos="177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5" y="1520825"/>
            <a:ext cx="9721850" cy="792163"/>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695325" y="2707623"/>
            <a:ext cx="9721850" cy="2496478"/>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695325" y="799622"/>
            <a:ext cx="10801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10596563" y="484650"/>
            <a:ext cx="900112" cy="267184"/>
          </a:xfrm>
          <a:prstGeom prst="rect">
            <a:avLst/>
          </a:prstGeom>
          <a:noFill/>
        </p:spPr>
        <p:txBody>
          <a:bodyPr wrap="square" lIns="72000" tIns="36000" rIns="0" bIns="36000" rtlCol="0">
            <a:spAutoFit/>
          </a:bodyPr>
          <a:lstStyle/>
          <a:p>
            <a:pPr algn="r"/>
            <a:fld id="{73A1F21B-4AE2-6642-A33F-47B28230E7D4}" type="slidenum">
              <a:rPr lang="en-US" sz="1200" b="0" i="0" smtClean="0">
                <a:latin typeface="Calibri Regular"/>
                <a:ea typeface="Trebuchet MS" charset="0"/>
                <a:cs typeface="Trebuchet MS" charset="0"/>
              </a:rPr>
              <a:pPr algn="r"/>
              <a:t>‹#›</a:t>
            </a:fld>
            <a:endParaRPr lang="en-US" sz="1200" b="0" i="0">
              <a:latin typeface="Calibri Regular"/>
              <a:ea typeface="Trebuchet MS" charset="0"/>
              <a:cs typeface="Trebuchet MS" charset="0"/>
            </a:endParaRPr>
          </a:p>
        </p:txBody>
      </p:sp>
      <p:cxnSp>
        <p:nvCxnSpPr>
          <p:cNvPr id="10" name="Straight Connector 9"/>
          <p:cNvCxnSpPr/>
          <p:nvPr userDrawn="1"/>
        </p:nvCxnSpPr>
        <p:spPr>
          <a:xfrm>
            <a:off x="695325" y="6254500"/>
            <a:ext cx="108013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95326" y="448147"/>
            <a:ext cx="1024060" cy="225768"/>
          </a:xfrm>
          <a:prstGeom prst="rect">
            <a:avLst/>
          </a:prstGeom>
        </p:spPr>
      </p:pic>
    </p:spTree>
    <p:extLst>
      <p:ext uri="{BB962C8B-B14F-4D97-AF65-F5344CB8AC3E}">
        <p14:creationId xmlns:p14="http://schemas.microsoft.com/office/powerpoint/2010/main" val="58514502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7" r:id="rId3"/>
    <p:sldLayoutId id="2147483650" r:id="rId4"/>
    <p:sldLayoutId id="2147483654" r:id="rId5"/>
    <p:sldLayoutId id="2147483662" r:id="rId6"/>
    <p:sldLayoutId id="2147483679" r:id="rId7"/>
    <p:sldLayoutId id="2147483661" r:id="rId8"/>
    <p:sldLayoutId id="2147483652" r:id="rId9"/>
    <p:sldLayoutId id="2147483653" r:id="rId10"/>
    <p:sldLayoutId id="2147483655" r:id="rId11"/>
    <p:sldLayoutId id="2147483663" r:id="rId12"/>
    <p:sldLayoutId id="2147483674" r:id="rId13"/>
    <p:sldLayoutId id="2147483670" r:id="rId14"/>
    <p:sldLayoutId id="2147483678" r:id="rId15"/>
    <p:sldLayoutId id="2147483680" r:id="rId16"/>
  </p:sldLayoutIdLst>
  <p:txStyles>
    <p:title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p:titleStyle>
    <p:bodyStyle>
      <a:lvl1pPr marL="0" indent="0" algn="l" defTabSz="914400" rtl="0" eaLnBrk="1" latinLnBrk="0" hangingPunct="1">
        <a:lnSpc>
          <a:spcPct val="120000"/>
        </a:lnSpc>
        <a:spcBef>
          <a:spcPts val="1000"/>
        </a:spcBef>
        <a:buFont typeface="Arial"/>
        <a:buNone/>
        <a:defRPr sz="2000" b="0" i="0" kern="1200" spc="30" baseline="0">
          <a:solidFill>
            <a:schemeClr val="tx1"/>
          </a:solidFill>
          <a:latin typeface="Calibri Regular"/>
          <a:ea typeface="Calibri Regular"/>
          <a:cs typeface="Calibri Regular"/>
        </a:defRPr>
      </a:lvl1pPr>
      <a:lvl2pPr marL="457200" indent="0" algn="l" defTabSz="914400" rtl="0" eaLnBrk="1" latinLnBrk="0" hangingPunct="1">
        <a:lnSpc>
          <a:spcPct val="120000"/>
        </a:lnSpc>
        <a:spcBef>
          <a:spcPts val="500"/>
        </a:spcBef>
        <a:buFont typeface="Arial"/>
        <a:buNone/>
        <a:defRPr sz="2000" b="0" i="0" kern="1200" spc="30">
          <a:solidFill>
            <a:schemeClr val="tx1"/>
          </a:solidFill>
          <a:latin typeface="Calibri Regular"/>
          <a:ea typeface="Calibri Regular"/>
          <a:cs typeface="Calibri Regular"/>
        </a:defRPr>
      </a:lvl2pPr>
      <a:lvl3pPr marL="914400" indent="0" algn="l" defTabSz="914400" rtl="0" eaLnBrk="1" latinLnBrk="0" hangingPunct="1">
        <a:lnSpc>
          <a:spcPct val="120000"/>
        </a:lnSpc>
        <a:spcBef>
          <a:spcPts val="500"/>
        </a:spcBef>
        <a:buFont typeface="Arial"/>
        <a:buNone/>
        <a:defRPr sz="2000" b="0" i="0" kern="1200" spc="30">
          <a:solidFill>
            <a:schemeClr val="tx1"/>
          </a:solidFill>
          <a:latin typeface="Calibri Regular"/>
          <a:ea typeface="Calibri Regular"/>
          <a:cs typeface="Calibri Regular"/>
        </a:defRPr>
      </a:lvl3pPr>
      <a:lvl4pPr marL="1371600" indent="0" algn="l" defTabSz="914400" rtl="0" eaLnBrk="1" latinLnBrk="0" hangingPunct="1">
        <a:lnSpc>
          <a:spcPct val="120000"/>
        </a:lnSpc>
        <a:spcBef>
          <a:spcPts val="500"/>
        </a:spcBef>
        <a:buFont typeface="Arial"/>
        <a:buNone/>
        <a:defRPr sz="2000" b="0" i="0" kern="1200" spc="30">
          <a:solidFill>
            <a:schemeClr val="tx1"/>
          </a:solidFill>
          <a:latin typeface="Calibri Regular"/>
          <a:ea typeface="Calibri Regular"/>
          <a:cs typeface="Calibri Regular"/>
        </a:defRPr>
      </a:lvl4pPr>
      <a:lvl5pPr marL="1828800" indent="0" algn="l" defTabSz="914400" rtl="0" eaLnBrk="1" latinLnBrk="0" hangingPunct="1">
        <a:lnSpc>
          <a:spcPct val="120000"/>
        </a:lnSpc>
        <a:spcBef>
          <a:spcPts val="500"/>
        </a:spcBef>
        <a:buFont typeface="Arial"/>
        <a:buNone/>
        <a:defRPr sz="2000" b="0" i="0" kern="1200" spc="30">
          <a:solidFill>
            <a:schemeClr val="tx1"/>
          </a:solidFill>
          <a:latin typeface="Calibri Regular"/>
          <a:ea typeface="Calibri Regular"/>
          <a:cs typeface="Calibri Regular"/>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pos="1708">
          <p15:clr>
            <a:srgbClr val="F26B43"/>
          </p15:clr>
        </p15:guide>
        <p15:guide id="5" pos="1822">
          <p15:clr>
            <a:srgbClr val="F26B43"/>
          </p15:clr>
        </p15:guide>
        <p15:guide id="6" pos="2389">
          <p15:clr>
            <a:srgbClr val="F26B43"/>
          </p15:clr>
        </p15:guide>
        <p15:guide id="7" pos="2502">
          <p15:clr>
            <a:srgbClr val="F26B43"/>
          </p15:clr>
        </p15:guide>
        <p15:guide id="8" pos="3092">
          <p15:clr>
            <a:srgbClr val="F26B43"/>
          </p15:clr>
        </p15:guide>
        <p15:guide id="9" pos="3205">
          <p15:clr>
            <a:srgbClr val="F26B43"/>
          </p15:clr>
        </p15:guide>
        <p15:guide id="10" pos="3772">
          <p15:clr>
            <a:srgbClr val="F26B43"/>
          </p15:clr>
        </p15:guide>
        <p15:guide id="11" pos="3885">
          <p15:clr>
            <a:srgbClr val="F26B43"/>
          </p15:clr>
        </p15:guide>
        <p15:guide id="12" pos="4475">
          <p15:clr>
            <a:srgbClr val="F26B43"/>
          </p15:clr>
        </p15:guide>
        <p15:guide id="13" pos="4588">
          <p15:clr>
            <a:srgbClr val="F26B43"/>
          </p15:clr>
        </p15:guide>
        <p15:guide id="14" pos="5178">
          <p15:clr>
            <a:srgbClr val="F26B43"/>
          </p15:clr>
        </p15:guide>
        <p15:guide id="15" pos="5292">
          <p15:clr>
            <a:srgbClr val="F26B43"/>
          </p15:clr>
        </p15:guide>
        <p15:guide id="16" pos="5858">
          <p15:clr>
            <a:srgbClr val="F26B43"/>
          </p15:clr>
        </p15:guide>
        <p15:guide id="17" pos="5972">
          <p15:clr>
            <a:srgbClr val="F26B43"/>
          </p15:clr>
        </p15:guide>
        <p15:guide id="18" pos="6562">
          <p15:clr>
            <a:srgbClr val="F26B43"/>
          </p15:clr>
        </p15:guide>
        <p15:guide id="19" pos="6675">
          <p15:clr>
            <a:srgbClr val="F26B43"/>
          </p15:clr>
        </p15:guide>
        <p15:guide id="20" pos="7242">
          <p15:clr>
            <a:srgbClr val="F26B43"/>
          </p15:clr>
        </p15:guide>
        <p15:guide id="21" pos="1141">
          <p15:clr>
            <a:srgbClr val="F26B43"/>
          </p15:clr>
        </p15:guide>
        <p15:guide id="22" pos="1028">
          <p15:clr>
            <a:srgbClr val="F26B43"/>
          </p15:clr>
        </p15:guide>
        <p15:guide id="23" pos="438">
          <p15:clr>
            <a:srgbClr val="F26B43"/>
          </p15:clr>
        </p15:guide>
        <p15:guide id="24" orient="horz" pos="436">
          <p15:clr>
            <a:srgbClr val="F26B43"/>
          </p15:clr>
        </p15:guide>
        <p15:guide id="25" orient="horz" pos="640">
          <p15:clr>
            <a:srgbClr val="F26B43"/>
          </p15:clr>
        </p15:guide>
        <p15:guide id="26" orient="horz" pos="958">
          <p15:clr>
            <a:srgbClr val="F26B43"/>
          </p15:clr>
        </p15:guide>
        <p15:guide id="27" orient="horz" pos="1457">
          <p15:clr>
            <a:srgbClr val="F26B43"/>
          </p15:clr>
        </p15:guide>
        <p15:guide id="28" orient="horz" pos="3521">
          <p15:clr>
            <a:srgbClr val="F26B43"/>
          </p15:clr>
        </p15:guide>
        <p15:guide id="29" orient="horz" pos="3702">
          <p15:clr>
            <a:srgbClr val="F26B43"/>
          </p15:clr>
        </p15:guide>
        <p15:guide id="30" orient="horz" pos="38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5.tif"/></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5.tif"/></Relationships>
</file>

<file path=ppt/slides/_rels/slide2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chart" Target="../charts/chart5.xml"/></Relationships>
</file>

<file path=ppt/slides/_rels/slide26.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chart" Target="../charts/chart6.xml"/></Relationships>
</file>

<file path=ppt/slides/_rels/slide27.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chart" Target="../charts/chart8.xml"/></Relationships>
</file>

<file path=ppt/slides/_rels/slide3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26.jp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chart" Target="../charts/chart11.xml"/></Relationships>
</file>

<file path=ppt/slides/_rels/slide5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chart" Target="../charts/chart13.xml"/></Relationships>
</file>

<file path=ppt/slides/_rels/slide5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chart" Target="../charts/chart15.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686529" y="4854638"/>
            <a:ext cx="4052620" cy="805646"/>
          </a:xfrm>
        </p:spPr>
        <p:txBody>
          <a:bodyPr/>
          <a:lstStyle/>
          <a:p>
            <a:r>
              <a:rPr lang="sv-SE" dirty="0"/>
              <a:t>Ida Malm</a:t>
            </a:r>
          </a:p>
          <a:p>
            <a:endParaRPr lang="sv-SE" dirty="0"/>
          </a:p>
        </p:txBody>
      </p:sp>
      <p:sp>
        <p:nvSpPr>
          <p:cNvPr id="3" name="Title 2"/>
          <p:cNvSpPr>
            <a:spLocks noGrp="1"/>
          </p:cNvSpPr>
          <p:nvPr>
            <p:ph type="title"/>
          </p:nvPr>
        </p:nvSpPr>
        <p:spPr>
          <a:xfrm>
            <a:off x="617705" y="1520825"/>
            <a:ext cx="4121444" cy="1299867"/>
          </a:xfrm>
        </p:spPr>
        <p:txBody>
          <a:bodyPr/>
          <a:lstStyle/>
          <a:p>
            <a:r>
              <a:rPr lang="sv-SE" dirty="0"/>
              <a:t>Neurorapporten 2019</a:t>
            </a:r>
            <a:br>
              <a:rPr lang="sv-SE" dirty="0"/>
            </a:br>
            <a:br>
              <a:rPr lang="sv-SE" dirty="0"/>
            </a:br>
            <a:r>
              <a:rPr lang="sv-SE" sz="2400" dirty="0"/>
              <a:t>Bakgrunden och </a:t>
            </a:r>
            <a:br>
              <a:rPr lang="sv-SE" sz="2400" dirty="0"/>
            </a:br>
            <a:r>
              <a:rPr lang="sv-SE" sz="2400" dirty="0"/>
              <a:t>årets rapport</a:t>
            </a:r>
          </a:p>
        </p:txBody>
      </p:sp>
      <p:pic>
        <p:nvPicPr>
          <p:cNvPr id="7" name="Bildobjekt 6">
            <a:extLst>
              <a:ext uri="{FF2B5EF4-FFF2-40B4-BE49-F238E27FC236}">
                <a16:creationId xmlns:a16="http://schemas.microsoft.com/office/drawing/2014/main" id="{41144687-AAF8-49FE-83E7-1256A7ADD96F}"/>
              </a:ext>
            </a:extLst>
          </p:cNvPr>
          <p:cNvPicPr>
            <a:picLocks noChangeAspect="1"/>
          </p:cNvPicPr>
          <p:nvPr/>
        </p:nvPicPr>
        <p:blipFill>
          <a:blip r:embed="rId3"/>
          <a:stretch>
            <a:fillRect/>
          </a:stretch>
        </p:blipFill>
        <p:spPr>
          <a:xfrm>
            <a:off x="4173091" y="1556531"/>
            <a:ext cx="7046665" cy="3720761"/>
          </a:xfrm>
          <a:prstGeom prst="rect">
            <a:avLst/>
          </a:prstGeom>
        </p:spPr>
      </p:pic>
    </p:spTree>
    <p:extLst>
      <p:ext uri="{BB962C8B-B14F-4D97-AF65-F5344CB8AC3E}">
        <p14:creationId xmlns:p14="http://schemas.microsoft.com/office/powerpoint/2010/main" val="1374475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4" y="1050019"/>
            <a:ext cx="10277475" cy="4068763"/>
          </a:xfrm>
        </p:spPr>
        <p:txBody>
          <a:bodyPr/>
          <a:lstStyle/>
          <a:p>
            <a:br>
              <a:rPr lang="sv-SE" dirty="0"/>
            </a:br>
            <a:br>
              <a:rPr lang="sv-SE" dirty="0"/>
            </a:br>
            <a:endParaRPr lang="sv-SE" sz="1800" dirty="0"/>
          </a:p>
        </p:txBody>
      </p:sp>
      <p:sp>
        <p:nvSpPr>
          <p:cNvPr id="6" name="Platshållare för text 5">
            <a:extLst>
              <a:ext uri="{FF2B5EF4-FFF2-40B4-BE49-F238E27FC236}">
                <a16:creationId xmlns:a16="http://schemas.microsoft.com/office/drawing/2014/main" id="{67FA0444-380E-456A-8FCC-3B5ADB44A4C0}"/>
              </a:ext>
            </a:extLst>
          </p:cNvPr>
          <p:cNvSpPr>
            <a:spLocks noGrp="1"/>
          </p:cNvSpPr>
          <p:nvPr>
            <p:ph type="body" sz="quarter" idx="10"/>
          </p:nvPr>
        </p:nvSpPr>
        <p:spPr>
          <a:xfrm>
            <a:off x="1036654" y="1428102"/>
            <a:ext cx="4501505" cy="4068762"/>
          </a:xfrm>
        </p:spPr>
        <p:txBody>
          <a:bodyPr/>
          <a:lstStyle/>
          <a:p>
            <a:r>
              <a:rPr lang="sv-SE" sz="6000" b="1" dirty="0">
                <a:latin typeface="Palatino Bold" pitchFamily="2" charset="77"/>
              </a:rPr>
              <a:t>Rusta patienterna för e-hälsa!</a:t>
            </a:r>
          </a:p>
          <a:p>
            <a:endParaRPr lang="sv-SE" sz="1600" b="1" dirty="0">
              <a:solidFill>
                <a:schemeClr val="bg1"/>
              </a:solidFill>
              <a:latin typeface="Palatino Bold" pitchFamily="2" charset="77"/>
            </a:endParaRPr>
          </a:p>
        </p:txBody>
      </p:sp>
      <p:sp>
        <p:nvSpPr>
          <p:cNvPr id="4" name="textruta 3">
            <a:extLst>
              <a:ext uri="{FF2B5EF4-FFF2-40B4-BE49-F238E27FC236}">
                <a16:creationId xmlns:a16="http://schemas.microsoft.com/office/drawing/2014/main" id="{FB289FB2-9EAF-4D7A-A35D-03F37338769A}"/>
              </a:ext>
            </a:extLst>
          </p:cNvPr>
          <p:cNvSpPr txBox="1"/>
          <p:nvPr/>
        </p:nvSpPr>
        <p:spPr>
          <a:xfrm>
            <a:off x="6227393" y="1733434"/>
            <a:ext cx="4344140" cy="3046988"/>
          </a:xfrm>
          <a:prstGeom prst="rect">
            <a:avLst/>
          </a:prstGeom>
          <a:solidFill>
            <a:srgbClr val="FF3E19"/>
          </a:solidFill>
        </p:spPr>
        <p:txBody>
          <a:bodyPr wrap="square" rtlCol="0">
            <a:spAutoFit/>
          </a:bodyPr>
          <a:lstStyle/>
          <a:p>
            <a:pPr algn="ctr"/>
            <a:r>
              <a:rPr lang="sv-SE" sz="3200" dirty="0">
                <a:solidFill>
                  <a:schemeClr val="bg1"/>
                </a:solidFill>
              </a:rPr>
              <a:t>Patienter behöver rustas för att, efter individuella och aktuella förutsättningar, behov och intressen, tillgodogöra sig e-hälsa</a:t>
            </a:r>
          </a:p>
        </p:txBody>
      </p:sp>
    </p:spTree>
    <p:extLst>
      <p:ext uri="{BB962C8B-B14F-4D97-AF65-F5344CB8AC3E}">
        <p14:creationId xmlns:p14="http://schemas.microsoft.com/office/powerpoint/2010/main" val="268227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6A1737FF-651F-4819-BCFD-2B83FE2352E8}"/>
              </a:ext>
            </a:extLst>
          </p:cNvPr>
          <p:cNvSpPr>
            <a:spLocks noGrp="1"/>
          </p:cNvSpPr>
          <p:nvPr>
            <p:ph type="body" sz="quarter" idx="10"/>
          </p:nvPr>
        </p:nvSpPr>
        <p:spPr/>
        <p:txBody>
          <a:bodyPr/>
          <a:lstStyle/>
          <a:p>
            <a:endParaRPr lang="sv-SE" dirty="0"/>
          </a:p>
        </p:txBody>
      </p:sp>
      <p:pic>
        <p:nvPicPr>
          <p:cNvPr id="8" name="Bildobjekt 7">
            <a:extLst>
              <a:ext uri="{FF2B5EF4-FFF2-40B4-BE49-F238E27FC236}">
                <a16:creationId xmlns:a16="http://schemas.microsoft.com/office/drawing/2014/main" id="{FAE3BDBF-4E59-4669-A2CE-1290767F0BC1}"/>
              </a:ext>
            </a:extLst>
          </p:cNvPr>
          <p:cNvPicPr>
            <a:picLocks noChangeAspect="1"/>
          </p:cNvPicPr>
          <p:nvPr/>
        </p:nvPicPr>
        <p:blipFill>
          <a:blip r:embed="rId3"/>
          <a:stretch>
            <a:fillRect/>
          </a:stretch>
        </p:blipFill>
        <p:spPr>
          <a:xfrm>
            <a:off x="3673178" y="965408"/>
            <a:ext cx="4251077" cy="5742556"/>
          </a:xfrm>
          <a:prstGeom prst="rect">
            <a:avLst/>
          </a:prstGeom>
        </p:spPr>
      </p:pic>
      <p:sp>
        <p:nvSpPr>
          <p:cNvPr id="2" name="Pratbubbla: oval 1">
            <a:extLst>
              <a:ext uri="{FF2B5EF4-FFF2-40B4-BE49-F238E27FC236}">
                <a16:creationId xmlns:a16="http://schemas.microsoft.com/office/drawing/2014/main" id="{DDA1ABDB-05F5-4ECD-9A0C-667DFD96B5BF}"/>
              </a:ext>
            </a:extLst>
          </p:cNvPr>
          <p:cNvSpPr/>
          <p:nvPr/>
        </p:nvSpPr>
        <p:spPr>
          <a:xfrm>
            <a:off x="82029" y="965408"/>
            <a:ext cx="5374888" cy="2860793"/>
          </a:xfrm>
          <a:prstGeom prst="wedgeEllipseCallout">
            <a:avLst>
              <a:gd name="adj1" fmla="val 33929"/>
              <a:gd name="adj2" fmla="val 59320"/>
            </a:avLst>
          </a:prstGeom>
          <a:solidFill>
            <a:schemeClr val="accent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b="1" dirty="0">
                <a:solidFill>
                  <a:schemeClr val="tx1"/>
                </a:solidFill>
              </a:rPr>
              <a:t>”…mer än en halv miljon individer i Sverige lever idag med konsekvenserna av en neurologisk sjukdom.”</a:t>
            </a:r>
          </a:p>
        </p:txBody>
      </p:sp>
      <p:sp>
        <p:nvSpPr>
          <p:cNvPr id="4" name="textruta 3">
            <a:extLst>
              <a:ext uri="{FF2B5EF4-FFF2-40B4-BE49-F238E27FC236}">
                <a16:creationId xmlns:a16="http://schemas.microsoft.com/office/drawing/2014/main" id="{26BBEA65-D89A-40D1-8C65-EA5FDD97664E}"/>
              </a:ext>
            </a:extLst>
          </p:cNvPr>
          <p:cNvSpPr txBox="1"/>
          <p:nvPr/>
        </p:nvSpPr>
        <p:spPr>
          <a:xfrm>
            <a:off x="5059324" y="345612"/>
            <a:ext cx="3672590" cy="400110"/>
          </a:xfrm>
          <a:prstGeom prst="rect">
            <a:avLst/>
          </a:prstGeom>
          <a:noFill/>
        </p:spPr>
        <p:txBody>
          <a:bodyPr wrap="square" rtlCol="0">
            <a:spAutoFit/>
          </a:bodyPr>
          <a:lstStyle/>
          <a:p>
            <a:r>
              <a:rPr lang="sv-SE" sz="2000" b="1" dirty="0"/>
              <a:t>Läkartidningen nr 19 2012</a:t>
            </a:r>
          </a:p>
        </p:txBody>
      </p:sp>
    </p:spTree>
    <p:extLst>
      <p:ext uri="{BB962C8B-B14F-4D97-AF65-F5344CB8AC3E}">
        <p14:creationId xmlns:p14="http://schemas.microsoft.com/office/powerpoint/2010/main" val="48153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4" y="1050019"/>
            <a:ext cx="5400675" cy="4068763"/>
          </a:xfrm>
        </p:spPr>
        <p:txBody>
          <a:bodyPr/>
          <a:lstStyle/>
          <a:p>
            <a:r>
              <a:rPr lang="sv-SE" dirty="0"/>
              <a:t>Neurorapporten 2019</a:t>
            </a:r>
            <a:br>
              <a:rPr lang="sv-SE" dirty="0"/>
            </a:br>
            <a:br>
              <a:rPr lang="sv-SE" dirty="0"/>
            </a:br>
            <a:endParaRPr lang="sv-SE" sz="1800" dirty="0"/>
          </a:p>
        </p:txBody>
      </p:sp>
      <p:sp>
        <p:nvSpPr>
          <p:cNvPr id="10" name="textruta 9">
            <a:extLst>
              <a:ext uri="{FF2B5EF4-FFF2-40B4-BE49-F238E27FC236}">
                <a16:creationId xmlns:a16="http://schemas.microsoft.com/office/drawing/2014/main" id="{8D1C2C84-673D-42EB-AC80-F39E4C0B37A3}"/>
              </a:ext>
            </a:extLst>
          </p:cNvPr>
          <p:cNvSpPr txBox="1"/>
          <p:nvPr/>
        </p:nvSpPr>
        <p:spPr>
          <a:xfrm>
            <a:off x="5166804" y="1665591"/>
            <a:ext cx="5797118" cy="4154984"/>
          </a:xfrm>
          <a:prstGeom prst="rect">
            <a:avLst/>
          </a:prstGeom>
          <a:noFill/>
        </p:spPr>
        <p:txBody>
          <a:bodyPr wrap="square" rtlCol="0">
            <a:spAutoFit/>
          </a:bodyPr>
          <a:lstStyle/>
          <a:p>
            <a:r>
              <a:rPr lang="sv-SE" dirty="0"/>
              <a:t>Mer än en halv miljon svenskar lever med neurologisk diagnos eller symtom</a:t>
            </a:r>
          </a:p>
          <a:p>
            <a:endParaRPr lang="sv-SE" dirty="0"/>
          </a:p>
          <a:p>
            <a:pPr marL="285750" indent="-285750">
              <a:buFont typeface="Arial" panose="020B0604020202020204" pitchFamily="34" charset="0"/>
              <a:buChar char="•"/>
            </a:pPr>
            <a:r>
              <a:rPr lang="sv-SE" b="1" dirty="0"/>
              <a:t>MS: 20 000</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b="1" dirty="0"/>
              <a:t>Epilepsi: 81 000 </a:t>
            </a:r>
          </a:p>
          <a:p>
            <a:r>
              <a:rPr lang="sv-SE" sz="1400" dirty="0"/>
              <a:t>       (varav cirka 69 000 vuxna och 12 000 barn och ungdomar)</a:t>
            </a:r>
          </a:p>
          <a:p>
            <a:endParaRPr lang="sv-SE" sz="1400" dirty="0"/>
          </a:p>
          <a:p>
            <a:pPr marL="285750" indent="-285750">
              <a:buFont typeface="Arial" panose="020B0604020202020204" pitchFamily="34" charset="0"/>
              <a:buChar char="•"/>
            </a:pPr>
            <a:r>
              <a:rPr lang="sv-SE" b="1" dirty="0"/>
              <a:t>Parkinson: 20 000</a:t>
            </a:r>
          </a:p>
          <a:p>
            <a:endParaRPr lang="sv-SE" dirty="0"/>
          </a:p>
          <a:p>
            <a:pPr marL="285750" indent="-285750">
              <a:buFont typeface="Arial" panose="020B0604020202020204" pitchFamily="34" charset="0"/>
              <a:buChar char="•"/>
            </a:pPr>
            <a:r>
              <a:rPr lang="sv-SE" b="1" dirty="0" err="1"/>
              <a:t>Polyneuropati</a:t>
            </a:r>
            <a:r>
              <a:rPr lang="sv-SE" b="1" dirty="0"/>
              <a:t>: gissningsvis 200 000 </a:t>
            </a:r>
          </a:p>
          <a:p>
            <a:r>
              <a:rPr lang="sv-SE" sz="1400" dirty="0"/>
              <a:t>       (ungefär hälften av alla som har långvarig diabetes har även    </a:t>
            </a:r>
            <a:br>
              <a:rPr lang="sv-SE" sz="1400" dirty="0"/>
            </a:br>
            <a:r>
              <a:rPr lang="sv-SE" sz="1400" dirty="0"/>
              <a:t>        </a:t>
            </a:r>
            <a:r>
              <a:rPr lang="sv-SE" sz="1400" dirty="0" err="1"/>
              <a:t>polyneuropati</a:t>
            </a:r>
            <a:r>
              <a:rPr lang="sv-SE" sz="1400" dirty="0"/>
              <a:t> av någon grad)</a:t>
            </a:r>
          </a:p>
          <a:p>
            <a:endParaRPr lang="sv-SE" sz="1400" dirty="0"/>
          </a:p>
          <a:p>
            <a:pPr marL="285750" indent="-285750">
              <a:buFont typeface="Arial" panose="020B0604020202020204" pitchFamily="34" charset="0"/>
              <a:buChar char="•"/>
            </a:pPr>
            <a:r>
              <a:rPr lang="sv-SE" b="1" dirty="0"/>
              <a:t>Stroke: 100 000 </a:t>
            </a:r>
          </a:p>
          <a:p>
            <a:r>
              <a:rPr lang="sv-SE" sz="1400" dirty="0"/>
              <a:t>       (25 000 – 30 000 insjuknar i stroke varje år)</a:t>
            </a:r>
          </a:p>
        </p:txBody>
      </p:sp>
      <p:pic>
        <p:nvPicPr>
          <p:cNvPr id="4" name="Bildobjekt 3">
            <a:extLst>
              <a:ext uri="{FF2B5EF4-FFF2-40B4-BE49-F238E27FC236}">
                <a16:creationId xmlns:a16="http://schemas.microsoft.com/office/drawing/2014/main" id="{BFD6ACFA-3E81-4FBD-9390-E4BB4677E56C}"/>
              </a:ext>
            </a:extLst>
          </p:cNvPr>
          <p:cNvPicPr>
            <a:picLocks noChangeAspect="1"/>
          </p:cNvPicPr>
          <p:nvPr/>
        </p:nvPicPr>
        <p:blipFill>
          <a:blip r:embed="rId3"/>
          <a:stretch>
            <a:fillRect/>
          </a:stretch>
        </p:blipFill>
        <p:spPr>
          <a:xfrm>
            <a:off x="826196" y="2468880"/>
            <a:ext cx="3977859" cy="2297084"/>
          </a:xfrm>
          <a:prstGeom prst="rect">
            <a:avLst/>
          </a:prstGeom>
        </p:spPr>
      </p:pic>
    </p:spTree>
    <p:extLst>
      <p:ext uri="{BB962C8B-B14F-4D97-AF65-F5344CB8AC3E}">
        <p14:creationId xmlns:p14="http://schemas.microsoft.com/office/powerpoint/2010/main" val="1335169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6A1737FF-651F-4819-BCFD-2B83FE2352E8}"/>
              </a:ext>
            </a:extLst>
          </p:cNvPr>
          <p:cNvSpPr>
            <a:spLocks noGrp="1"/>
          </p:cNvSpPr>
          <p:nvPr>
            <p:ph type="body" sz="quarter" idx="10"/>
          </p:nvPr>
        </p:nvSpPr>
        <p:spPr/>
        <p:txBody>
          <a:bodyPr/>
          <a:lstStyle/>
          <a:p>
            <a:endParaRPr lang="sv-SE" dirty="0"/>
          </a:p>
        </p:txBody>
      </p:sp>
      <p:pic>
        <p:nvPicPr>
          <p:cNvPr id="8" name="Bildobjekt 7">
            <a:extLst>
              <a:ext uri="{FF2B5EF4-FFF2-40B4-BE49-F238E27FC236}">
                <a16:creationId xmlns:a16="http://schemas.microsoft.com/office/drawing/2014/main" id="{FAE3BDBF-4E59-4669-A2CE-1290767F0BC1}"/>
              </a:ext>
            </a:extLst>
          </p:cNvPr>
          <p:cNvPicPr>
            <a:picLocks noChangeAspect="1"/>
          </p:cNvPicPr>
          <p:nvPr/>
        </p:nvPicPr>
        <p:blipFill>
          <a:blip r:embed="rId3"/>
          <a:stretch>
            <a:fillRect/>
          </a:stretch>
        </p:blipFill>
        <p:spPr>
          <a:xfrm>
            <a:off x="3673178" y="965408"/>
            <a:ext cx="4251077" cy="5742556"/>
          </a:xfrm>
          <a:prstGeom prst="rect">
            <a:avLst/>
          </a:prstGeom>
        </p:spPr>
      </p:pic>
      <p:sp>
        <p:nvSpPr>
          <p:cNvPr id="7" name="Pratbubbla: oval 6">
            <a:extLst>
              <a:ext uri="{FF2B5EF4-FFF2-40B4-BE49-F238E27FC236}">
                <a16:creationId xmlns:a16="http://schemas.microsoft.com/office/drawing/2014/main" id="{F7544EB0-D7E4-4F42-8FC3-F1DC5FB6DE4C}"/>
              </a:ext>
            </a:extLst>
          </p:cNvPr>
          <p:cNvSpPr/>
          <p:nvPr/>
        </p:nvSpPr>
        <p:spPr>
          <a:xfrm>
            <a:off x="6378498" y="1816443"/>
            <a:ext cx="4635003" cy="2621742"/>
          </a:xfrm>
          <a:prstGeom prst="wedgeEllipseCallout">
            <a:avLst>
              <a:gd name="adj1" fmla="val -58390"/>
              <a:gd name="adj2" fmla="val 46172"/>
            </a:avLst>
          </a:prstGeom>
          <a:solidFill>
            <a:schemeClr val="accent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b="1" dirty="0">
                <a:solidFill>
                  <a:schemeClr val="tx1"/>
                </a:solidFill>
              </a:rPr>
              <a:t>”…det krävs ett fördubblat antal neurologer under den kommande tioårsperioden…” </a:t>
            </a:r>
          </a:p>
        </p:txBody>
      </p:sp>
      <p:sp>
        <p:nvSpPr>
          <p:cNvPr id="4" name="textruta 3">
            <a:extLst>
              <a:ext uri="{FF2B5EF4-FFF2-40B4-BE49-F238E27FC236}">
                <a16:creationId xmlns:a16="http://schemas.microsoft.com/office/drawing/2014/main" id="{26BBEA65-D89A-40D1-8C65-EA5FDD97664E}"/>
              </a:ext>
            </a:extLst>
          </p:cNvPr>
          <p:cNvSpPr txBox="1"/>
          <p:nvPr/>
        </p:nvSpPr>
        <p:spPr>
          <a:xfrm>
            <a:off x="5059324" y="345612"/>
            <a:ext cx="3672590" cy="400110"/>
          </a:xfrm>
          <a:prstGeom prst="rect">
            <a:avLst/>
          </a:prstGeom>
          <a:noFill/>
        </p:spPr>
        <p:txBody>
          <a:bodyPr wrap="square" rtlCol="0">
            <a:spAutoFit/>
          </a:bodyPr>
          <a:lstStyle/>
          <a:p>
            <a:r>
              <a:rPr lang="sv-SE" sz="2000" b="1" dirty="0"/>
              <a:t>Läkartidningen nr 19 2012</a:t>
            </a:r>
          </a:p>
        </p:txBody>
      </p:sp>
    </p:spTree>
    <p:extLst>
      <p:ext uri="{BB962C8B-B14F-4D97-AF65-F5344CB8AC3E}">
        <p14:creationId xmlns:p14="http://schemas.microsoft.com/office/powerpoint/2010/main" val="3481524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4" y="1050019"/>
            <a:ext cx="5400675" cy="4068763"/>
          </a:xfrm>
        </p:spPr>
        <p:txBody>
          <a:bodyPr/>
          <a:lstStyle/>
          <a:p>
            <a:r>
              <a:rPr lang="sv-SE" dirty="0"/>
              <a:t>Neurorapporten 2019</a:t>
            </a:r>
            <a:br>
              <a:rPr lang="sv-SE" dirty="0"/>
            </a:br>
            <a:br>
              <a:rPr lang="sv-SE" dirty="0"/>
            </a:br>
            <a:endParaRPr lang="sv-SE" sz="1800" dirty="0"/>
          </a:p>
        </p:txBody>
      </p:sp>
      <p:pic>
        <p:nvPicPr>
          <p:cNvPr id="4" name="Bildobjekt 3">
            <a:extLst>
              <a:ext uri="{FF2B5EF4-FFF2-40B4-BE49-F238E27FC236}">
                <a16:creationId xmlns:a16="http://schemas.microsoft.com/office/drawing/2014/main" id="{136DC47A-4DF7-4279-8867-BCE9C8E8AEEF}"/>
              </a:ext>
            </a:extLst>
          </p:cNvPr>
          <p:cNvPicPr>
            <a:picLocks noChangeAspect="1"/>
          </p:cNvPicPr>
          <p:nvPr/>
        </p:nvPicPr>
        <p:blipFill>
          <a:blip r:embed="rId3"/>
          <a:stretch>
            <a:fillRect/>
          </a:stretch>
        </p:blipFill>
        <p:spPr>
          <a:xfrm>
            <a:off x="4905236" y="2232459"/>
            <a:ext cx="5872255" cy="2393082"/>
          </a:xfrm>
          <a:prstGeom prst="rect">
            <a:avLst/>
          </a:prstGeom>
        </p:spPr>
      </p:pic>
      <p:pic>
        <p:nvPicPr>
          <p:cNvPr id="6" name="Bildobjekt 5">
            <a:extLst>
              <a:ext uri="{FF2B5EF4-FFF2-40B4-BE49-F238E27FC236}">
                <a16:creationId xmlns:a16="http://schemas.microsoft.com/office/drawing/2014/main" id="{3AB22A67-0CC5-42E6-80A5-06D4E158785E}"/>
              </a:ext>
            </a:extLst>
          </p:cNvPr>
          <p:cNvPicPr>
            <a:picLocks noChangeAspect="1"/>
          </p:cNvPicPr>
          <p:nvPr/>
        </p:nvPicPr>
        <p:blipFill>
          <a:blip r:embed="rId4"/>
          <a:stretch>
            <a:fillRect/>
          </a:stretch>
        </p:blipFill>
        <p:spPr>
          <a:xfrm>
            <a:off x="826196" y="2468880"/>
            <a:ext cx="3977859" cy="2297084"/>
          </a:xfrm>
          <a:prstGeom prst="rect">
            <a:avLst/>
          </a:prstGeom>
        </p:spPr>
      </p:pic>
      <p:sp>
        <p:nvSpPr>
          <p:cNvPr id="5" name="textruta 4">
            <a:extLst>
              <a:ext uri="{FF2B5EF4-FFF2-40B4-BE49-F238E27FC236}">
                <a16:creationId xmlns:a16="http://schemas.microsoft.com/office/drawing/2014/main" id="{FC113603-C373-4FAC-85F7-CC480D51C648}"/>
              </a:ext>
            </a:extLst>
          </p:cNvPr>
          <p:cNvSpPr txBox="1"/>
          <p:nvPr/>
        </p:nvSpPr>
        <p:spPr>
          <a:xfrm>
            <a:off x="6088601" y="4749450"/>
            <a:ext cx="4696288" cy="923330"/>
          </a:xfrm>
          <a:prstGeom prst="rect">
            <a:avLst/>
          </a:prstGeom>
          <a:noFill/>
        </p:spPr>
        <p:txBody>
          <a:bodyPr wrap="square" rtlCol="0">
            <a:spAutoFit/>
          </a:bodyPr>
          <a:lstStyle/>
          <a:p>
            <a:r>
              <a:rPr lang="sv-SE" dirty="0"/>
              <a:t>Dagens neurologantal behöver öka med en tredjedel innan vi når </a:t>
            </a:r>
            <a:r>
              <a:rPr lang="sv-SE" dirty="0" err="1"/>
              <a:t>måltalet</a:t>
            </a:r>
            <a:r>
              <a:rPr lang="sv-SE" dirty="0"/>
              <a:t> på 600 yrkesverksamma neurologer i Sverige.</a:t>
            </a:r>
          </a:p>
        </p:txBody>
      </p:sp>
    </p:spTree>
    <p:extLst>
      <p:ext uri="{BB962C8B-B14F-4D97-AF65-F5344CB8AC3E}">
        <p14:creationId xmlns:p14="http://schemas.microsoft.com/office/powerpoint/2010/main" val="2579091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2486347" y="1394618"/>
            <a:ext cx="6948754" cy="4068763"/>
          </a:xfrm>
        </p:spPr>
        <p:txBody>
          <a:bodyPr/>
          <a:lstStyle/>
          <a:p>
            <a:pPr algn="ctr"/>
            <a:r>
              <a:rPr lang="sv-SE" dirty="0"/>
              <a:t>Neurorapporten 2019</a:t>
            </a:r>
            <a:br>
              <a:rPr lang="sv-SE" dirty="0"/>
            </a:br>
            <a:br>
              <a:rPr lang="sv-SE" dirty="0"/>
            </a:br>
            <a:br>
              <a:rPr lang="sv-SE" dirty="0"/>
            </a:br>
            <a:r>
              <a:rPr lang="sv-SE" sz="8000" dirty="0">
                <a:solidFill>
                  <a:srgbClr val="0070C0"/>
                </a:solidFill>
              </a:rPr>
              <a:t>Årets resultat</a:t>
            </a:r>
            <a:br>
              <a:rPr lang="sv-SE" dirty="0"/>
            </a:br>
            <a:br>
              <a:rPr lang="sv-SE" dirty="0"/>
            </a:br>
            <a:endParaRPr lang="sv-SE" sz="1800" dirty="0"/>
          </a:p>
        </p:txBody>
      </p:sp>
    </p:spTree>
    <p:extLst>
      <p:ext uri="{BB962C8B-B14F-4D97-AF65-F5344CB8AC3E}">
        <p14:creationId xmlns:p14="http://schemas.microsoft.com/office/powerpoint/2010/main" val="3606774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4" name="Sexhörning 3">
            <a:extLst>
              <a:ext uri="{FF2B5EF4-FFF2-40B4-BE49-F238E27FC236}">
                <a16:creationId xmlns:a16="http://schemas.microsoft.com/office/drawing/2014/main" id="{124B9E73-20A2-4EE5-BF42-4BC25A5CA48F}"/>
              </a:ext>
            </a:extLst>
          </p:cNvPr>
          <p:cNvSpPr/>
          <p:nvPr/>
        </p:nvSpPr>
        <p:spPr>
          <a:xfrm>
            <a:off x="6899732" y="2329903"/>
            <a:ext cx="2382194" cy="2052315"/>
          </a:xfrm>
          <a:prstGeom prst="hexagon">
            <a:avLst/>
          </a:pr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Utforskade parametrar</a:t>
            </a:r>
          </a:p>
        </p:txBody>
      </p:sp>
      <p:sp>
        <p:nvSpPr>
          <p:cNvPr id="6" name="Pratbubbla: uppåtpil 5">
            <a:extLst>
              <a:ext uri="{FF2B5EF4-FFF2-40B4-BE49-F238E27FC236}">
                <a16:creationId xmlns:a16="http://schemas.microsoft.com/office/drawing/2014/main" id="{DD3952F9-DB34-46D5-894F-DAE4333EE1DA}"/>
              </a:ext>
            </a:extLst>
          </p:cNvPr>
          <p:cNvSpPr/>
          <p:nvPr/>
        </p:nvSpPr>
        <p:spPr>
          <a:xfrm>
            <a:off x="6580890" y="898749"/>
            <a:ext cx="2980967" cy="1259211"/>
          </a:xfrm>
          <a:prstGeom prst="up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b="1" dirty="0">
                <a:solidFill>
                  <a:schemeClr val="bg1"/>
                </a:solidFill>
              </a:rPr>
              <a:t>Snabbare diagnos</a:t>
            </a:r>
          </a:p>
        </p:txBody>
      </p:sp>
      <p:sp>
        <p:nvSpPr>
          <p:cNvPr id="8" name="Pratbubbla: uppåtpil 7">
            <a:extLst>
              <a:ext uri="{FF2B5EF4-FFF2-40B4-BE49-F238E27FC236}">
                <a16:creationId xmlns:a16="http://schemas.microsoft.com/office/drawing/2014/main" id="{5626E1A5-E831-4FD8-8CE0-84B8475380CA}"/>
              </a:ext>
            </a:extLst>
          </p:cNvPr>
          <p:cNvSpPr/>
          <p:nvPr/>
        </p:nvSpPr>
        <p:spPr>
          <a:xfrm rot="5400000">
            <a:off x="9643666" y="1589631"/>
            <a:ext cx="2116077" cy="1562661"/>
          </a:xfrm>
          <a:prstGeom prst="up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Jämlik</a:t>
            </a:r>
          </a:p>
          <a:p>
            <a:pPr algn="ctr"/>
            <a:r>
              <a:rPr lang="sv-SE" sz="2400" b="1" dirty="0">
                <a:solidFill>
                  <a:schemeClr val="tx1"/>
                </a:solidFill>
              </a:rPr>
              <a:t>vård och behandling</a:t>
            </a:r>
          </a:p>
        </p:txBody>
      </p:sp>
      <p:sp>
        <p:nvSpPr>
          <p:cNvPr id="9" name="Pratbubbla: uppåtpil 8">
            <a:extLst>
              <a:ext uri="{FF2B5EF4-FFF2-40B4-BE49-F238E27FC236}">
                <a16:creationId xmlns:a16="http://schemas.microsoft.com/office/drawing/2014/main" id="{A2E67B13-44AA-45B1-BA4C-50C94FF9D0C1}"/>
              </a:ext>
            </a:extLst>
          </p:cNvPr>
          <p:cNvSpPr/>
          <p:nvPr/>
        </p:nvSpPr>
        <p:spPr>
          <a:xfrm rot="5400000">
            <a:off x="9713590" y="3761994"/>
            <a:ext cx="1989871" cy="1576299"/>
          </a:xfrm>
          <a:prstGeom prst="up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Rehabilitering</a:t>
            </a:r>
          </a:p>
        </p:txBody>
      </p:sp>
      <p:sp>
        <p:nvSpPr>
          <p:cNvPr id="10" name="Pratbubbla: nedåtpil 9">
            <a:extLst>
              <a:ext uri="{FF2B5EF4-FFF2-40B4-BE49-F238E27FC236}">
                <a16:creationId xmlns:a16="http://schemas.microsoft.com/office/drawing/2014/main" id="{1CA435E1-7776-49E1-B445-533DF919A517}"/>
              </a:ext>
            </a:extLst>
          </p:cNvPr>
          <p:cNvSpPr/>
          <p:nvPr/>
        </p:nvSpPr>
        <p:spPr>
          <a:xfrm>
            <a:off x="6580890" y="4554162"/>
            <a:ext cx="2980967" cy="1405089"/>
          </a:xfrm>
          <a:prstGeom prst="down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Multiprofessionella team</a:t>
            </a:r>
          </a:p>
        </p:txBody>
      </p:sp>
      <p:sp>
        <p:nvSpPr>
          <p:cNvPr id="11" name="Pratbubbla: nedåtpil 10">
            <a:extLst>
              <a:ext uri="{FF2B5EF4-FFF2-40B4-BE49-F238E27FC236}">
                <a16:creationId xmlns:a16="http://schemas.microsoft.com/office/drawing/2014/main" id="{2CE16387-A0C2-4143-890E-7CFB17724ED4}"/>
              </a:ext>
            </a:extLst>
          </p:cNvPr>
          <p:cNvSpPr/>
          <p:nvPr/>
        </p:nvSpPr>
        <p:spPr>
          <a:xfrm rot="5400000">
            <a:off x="4365110" y="1602450"/>
            <a:ext cx="2020415" cy="1441363"/>
          </a:xfrm>
          <a:prstGeom prst="down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Hjälpmedel</a:t>
            </a:r>
          </a:p>
        </p:txBody>
      </p:sp>
      <p:sp>
        <p:nvSpPr>
          <p:cNvPr id="12" name="Pratbubbla: nedåtpil 11">
            <a:extLst>
              <a:ext uri="{FF2B5EF4-FFF2-40B4-BE49-F238E27FC236}">
                <a16:creationId xmlns:a16="http://schemas.microsoft.com/office/drawing/2014/main" id="{4F81D653-E966-48D8-B85C-B1E46B9C8F9C}"/>
              </a:ext>
            </a:extLst>
          </p:cNvPr>
          <p:cNvSpPr/>
          <p:nvPr/>
        </p:nvSpPr>
        <p:spPr>
          <a:xfrm rot="5400000">
            <a:off x="4426727" y="3712418"/>
            <a:ext cx="1857027" cy="1481516"/>
          </a:xfrm>
          <a:prstGeom prst="down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E-hälsa</a:t>
            </a:r>
            <a:r>
              <a:rPr lang="sv-SE" dirty="0"/>
              <a:t> </a:t>
            </a:r>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637475"/>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pic>
        <p:nvPicPr>
          <p:cNvPr id="14" name="Bildobjekt 13" descr="En bild som visar text, dagstidning&#10;&#10;Automatiskt genererad beskrivning">
            <a:extLst>
              <a:ext uri="{FF2B5EF4-FFF2-40B4-BE49-F238E27FC236}">
                <a16:creationId xmlns:a16="http://schemas.microsoft.com/office/drawing/2014/main" id="{7CC6B60D-D1AC-4AE3-A4B6-79CF5194A354}"/>
              </a:ext>
            </a:extLst>
          </p:cNvPr>
          <p:cNvPicPr>
            <a:picLocks noChangeAspect="1"/>
          </p:cNvPicPr>
          <p:nvPr/>
        </p:nvPicPr>
        <p:blipFill>
          <a:blip r:embed="rId3"/>
          <a:stretch>
            <a:fillRect/>
          </a:stretch>
        </p:blipFill>
        <p:spPr>
          <a:xfrm>
            <a:off x="666936" y="1742536"/>
            <a:ext cx="3545680" cy="2501660"/>
          </a:xfrm>
          <a:prstGeom prst="rect">
            <a:avLst/>
          </a:prstGeom>
        </p:spPr>
      </p:pic>
    </p:spTree>
    <p:extLst>
      <p:ext uri="{BB962C8B-B14F-4D97-AF65-F5344CB8AC3E}">
        <p14:creationId xmlns:p14="http://schemas.microsoft.com/office/powerpoint/2010/main" val="3432713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7EAA3B3F-EBF4-48F9-8484-A16B73A32AC1}"/>
              </a:ext>
            </a:extLst>
          </p:cNvPr>
          <p:cNvPicPr>
            <a:picLocks noChangeAspect="1"/>
          </p:cNvPicPr>
          <p:nvPr/>
        </p:nvPicPr>
        <p:blipFill>
          <a:blip r:embed="rId3"/>
          <a:stretch>
            <a:fillRect/>
          </a:stretch>
        </p:blipFill>
        <p:spPr>
          <a:xfrm>
            <a:off x="2721259" y="3143365"/>
            <a:ext cx="1798984" cy="2695297"/>
          </a:xfrm>
          <a:prstGeom prst="rect">
            <a:avLst/>
          </a:prstGeom>
          <a:effectLst>
            <a:outerShdw blurRad="50800" dist="50800" dir="5400000" algn="ctr" rotWithShape="0">
              <a:srgbClr val="000000"/>
            </a:outerShdw>
          </a:effectLst>
        </p:spPr>
      </p:pic>
      <p:sp>
        <p:nvSpPr>
          <p:cNvPr id="2" name="Rubrik 1">
            <a:extLst>
              <a:ext uri="{FF2B5EF4-FFF2-40B4-BE49-F238E27FC236}">
                <a16:creationId xmlns:a16="http://schemas.microsoft.com/office/drawing/2014/main" id="{79B3D3C7-779A-48D3-BC3C-DF0E463CC223}"/>
              </a:ext>
            </a:extLst>
          </p:cNvPr>
          <p:cNvSpPr>
            <a:spLocks noGrp="1"/>
          </p:cNvSpPr>
          <p:nvPr>
            <p:ph type="title"/>
          </p:nvPr>
        </p:nvSpPr>
        <p:spPr>
          <a:xfrm>
            <a:off x="282370" y="1421430"/>
            <a:ext cx="3097213" cy="3636802"/>
          </a:xfrm>
        </p:spPr>
        <p:txBody>
          <a:bodyPr/>
          <a:lstStyle/>
          <a:p>
            <a:r>
              <a:rPr lang="sv-SE" dirty="0"/>
              <a:t>utökad kännedom om neurologiska diagnoser och symtom </a:t>
            </a:r>
          </a:p>
        </p:txBody>
      </p:sp>
      <p:sp>
        <p:nvSpPr>
          <p:cNvPr id="3" name="Platshållare för text 2">
            <a:extLst>
              <a:ext uri="{FF2B5EF4-FFF2-40B4-BE49-F238E27FC236}">
                <a16:creationId xmlns:a16="http://schemas.microsoft.com/office/drawing/2014/main" id="{AA71E286-C299-4B4C-AACC-629B908FDDC9}"/>
              </a:ext>
            </a:extLst>
          </p:cNvPr>
          <p:cNvSpPr>
            <a:spLocks noGrp="1"/>
          </p:cNvSpPr>
          <p:nvPr>
            <p:ph type="body" sz="quarter" idx="10"/>
          </p:nvPr>
        </p:nvSpPr>
        <p:spPr>
          <a:xfrm>
            <a:off x="5087937" y="1059610"/>
            <a:ext cx="5951770" cy="1464930"/>
          </a:xfrm>
        </p:spPr>
        <p:txBody>
          <a:bodyPr/>
          <a:lstStyle/>
          <a:p>
            <a:r>
              <a:rPr lang="sv-SE" b="1" dirty="0"/>
              <a:t>Hur länge hade du haft besvär innan du sökte läkare?</a:t>
            </a:r>
          </a:p>
        </p:txBody>
      </p:sp>
      <p:sp>
        <p:nvSpPr>
          <p:cNvPr id="4" name="textruta 3">
            <a:extLst>
              <a:ext uri="{FF2B5EF4-FFF2-40B4-BE49-F238E27FC236}">
                <a16:creationId xmlns:a16="http://schemas.microsoft.com/office/drawing/2014/main" id="{47A76B35-E30E-4062-AB6C-208458D9D25A}"/>
              </a:ext>
            </a:extLst>
          </p:cNvPr>
          <p:cNvSpPr txBox="1"/>
          <p:nvPr/>
        </p:nvSpPr>
        <p:spPr>
          <a:xfrm>
            <a:off x="151389" y="720720"/>
            <a:ext cx="3228194" cy="646331"/>
          </a:xfrm>
          <a:prstGeom prst="rect">
            <a:avLst/>
          </a:prstGeom>
          <a:noFill/>
        </p:spPr>
        <p:txBody>
          <a:bodyPr wrap="square" rtlCol="0">
            <a:spAutoFit/>
          </a:bodyPr>
          <a:lstStyle/>
          <a:p>
            <a:r>
              <a:rPr lang="sv-SE" sz="3600" b="1" dirty="0">
                <a:latin typeface="Palatino Bold" pitchFamily="2" charset="77"/>
              </a:rPr>
              <a:t>Det behövs…</a:t>
            </a:r>
            <a:endParaRPr lang="sv-SE" dirty="0"/>
          </a:p>
        </p:txBody>
      </p:sp>
      <p:graphicFrame>
        <p:nvGraphicFramePr>
          <p:cNvPr id="12" name="Diagram 11">
            <a:extLst>
              <a:ext uri="{FF2B5EF4-FFF2-40B4-BE49-F238E27FC236}">
                <a16:creationId xmlns:a16="http://schemas.microsoft.com/office/drawing/2014/main" id="{91545DAE-F051-4912-BD53-FBE6B9165917}"/>
              </a:ext>
            </a:extLst>
          </p:cNvPr>
          <p:cNvGraphicFramePr/>
          <p:nvPr>
            <p:extLst>
              <p:ext uri="{D42A27DB-BD31-4B8C-83A1-F6EECF244321}">
                <p14:modId xmlns:p14="http://schemas.microsoft.com/office/powerpoint/2010/main" val="28161668"/>
              </p:ext>
            </p:extLst>
          </p:nvPr>
        </p:nvGraphicFramePr>
        <p:xfrm>
          <a:off x="4916129" y="1792074"/>
          <a:ext cx="6764594" cy="40465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0045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1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7EAA3B3F-EBF4-48F9-8484-A16B73A32AC1}"/>
              </a:ext>
            </a:extLst>
          </p:cNvPr>
          <p:cNvPicPr>
            <a:picLocks noChangeAspect="1"/>
          </p:cNvPicPr>
          <p:nvPr/>
        </p:nvPicPr>
        <p:blipFill>
          <a:blip r:embed="rId3"/>
          <a:stretch>
            <a:fillRect/>
          </a:stretch>
        </p:blipFill>
        <p:spPr>
          <a:xfrm>
            <a:off x="2721259" y="3143365"/>
            <a:ext cx="1798984" cy="2695297"/>
          </a:xfrm>
          <a:prstGeom prst="rect">
            <a:avLst/>
          </a:prstGeom>
          <a:effectLst>
            <a:outerShdw blurRad="50800" dist="50800" dir="5400000" algn="ctr" rotWithShape="0">
              <a:srgbClr val="000000"/>
            </a:outerShdw>
          </a:effectLst>
        </p:spPr>
      </p:pic>
      <p:sp>
        <p:nvSpPr>
          <p:cNvPr id="2" name="Rubrik 1">
            <a:extLst>
              <a:ext uri="{FF2B5EF4-FFF2-40B4-BE49-F238E27FC236}">
                <a16:creationId xmlns:a16="http://schemas.microsoft.com/office/drawing/2014/main" id="{79B3D3C7-779A-48D3-BC3C-DF0E463CC223}"/>
              </a:ext>
            </a:extLst>
          </p:cNvPr>
          <p:cNvSpPr>
            <a:spLocks noGrp="1"/>
          </p:cNvSpPr>
          <p:nvPr>
            <p:ph type="title"/>
          </p:nvPr>
        </p:nvSpPr>
        <p:spPr>
          <a:xfrm>
            <a:off x="282370" y="1421430"/>
            <a:ext cx="3097213" cy="3636802"/>
          </a:xfrm>
        </p:spPr>
        <p:txBody>
          <a:bodyPr/>
          <a:lstStyle/>
          <a:p>
            <a:r>
              <a:rPr lang="sv-SE" dirty="0"/>
              <a:t>snabbare tillgång till diagnos</a:t>
            </a:r>
          </a:p>
        </p:txBody>
      </p:sp>
      <p:sp>
        <p:nvSpPr>
          <p:cNvPr id="3" name="Platshållare för text 2">
            <a:extLst>
              <a:ext uri="{FF2B5EF4-FFF2-40B4-BE49-F238E27FC236}">
                <a16:creationId xmlns:a16="http://schemas.microsoft.com/office/drawing/2014/main" id="{AA71E286-C299-4B4C-AACC-629B908FDDC9}"/>
              </a:ext>
            </a:extLst>
          </p:cNvPr>
          <p:cNvSpPr>
            <a:spLocks noGrp="1"/>
          </p:cNvSpPr>
          <p:nvPr>
            <p:ph type="body" sz="quarter" idx="10"/>
          </p:nvPr>
        </p:nvSpPr>
        <p:spPr>
          <a:xfrm>
            <a:off x="5052875" y="1059610"/>
            <a:ext cx="5697984" cy="1464930"/>
          </a:xfrm>
        </p:spPr>
        <p:txBody>
          <a:bodyPr/>
          <a:lstStyle/>
          <a:p>
            <a:r>
              <a:rPr lang="sv-SE" b="1" dirty="0"/>
              <a:t>Hur lång tid tog det från att du sökte läkare tills du fick din diagnos?</a:t>
            </a:r>
          </a:p>
        </p:txBody>
      </p:sp>
      <p:sp>
        <p:nvSpPr>
          <p:cNvPr id="4" name="textruta 3">
            <a:extLst>
              <a:ext uri="{FF2B5EF4-FFF2-40B4-BE49-F238E27FC236}">
                <a16:creationId xmlns:a16="http://schemas.microsoft.com/office/drawing/2014/main" id="{47A76B35-E30E-4062-AB6C-208458D9D25A}"/>
              </a:ext>
            </a:extLst>
          </p:cNvPr>
          <p:cNvSpPr txBox="1"/>
          <p:nvPr/>
        </p:nvSpPr>
        <p:spPr>
          <a:xfrm>
            <a:off x="151389" y="720720"/>
            <a:ext cx="3228194" cy="646331"/>
          </a:xfrm>
          <a:prstGeom prst="rect">
            <a:avLst/>
          </a:prstGeom>
          <a:noFill/>
        </p:spPr>
        <p:txBody>
          <a:bodyPr wrap="square" rtlCol="0">
            <a:spAutoFit/>
          </a:bodyPr>
          <a:lstStyle/>
          <a:p>
            <a:r>
              <a:rPr lang="sv-SE" sz="3600" b="1" dirty="0">
                <a:latin typeface="Palatino Bold" pitchFamily="2" charset="77"/>
              </a:rPr>
              <a:t>Det behövs…</a:t>
            </a:r>
            <a:endParaRPr lang="sv-SE" dirty="0"/>
          </a:p>
        </p:txBody>
      </p:sp>
      <p:graphicFrame>
        <p:nvGraphicFramePr>
          <p:cNvPr id="13" name="Diagram 12">
            <a:extLst>
              <a:ext uri="{FF2B5EF4-FFF2-40B4-BE49-F238E27FC236}">
                <a16:creationId xmlns:a16="http://schemas.microsoft.com/office/drawing/2014/main" id="{8186EB1F-A210-4581-A3B1-9F57AA1FF279}"/>
              </a:ext>
            </a:extLst>
          </p:cNvPr>
          <p:cNvGraphicFramePr/>
          <p:nvPr/>
        </p:nvGraphicFramePr>
        <p:xfrm>
          <a:off x="4919708" y="1997153"/>
          <a:ext cx="6136888" cy="37812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83817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7EAA3B3F-EBF4-48F9-8484-A16B73A32AC1}"/>
              </a:ext>
            </a:extLst>
          </p:cNvPr>
          <p:cNvPicPr>
            <a:picLocks noChangeAspect="1"/>
          </p:cNvPicPr>
          <p:nvPr/>
        </p:nvPicPr>
        <p:blipFill>
          <a:blip r:embed="rId3"/>
          <a:stretch>
            <a:fillRect/>
          </a:stretch>
        </p:blipFill>
        <p:spPr>
          <a:xfrm>
            <a:off x="2721259" y="3143365"/>
            <a:ext cx="1798984" cy="2695297"/>
          </a:xfrm>
          <a:prstGeom prst="rect">
            <a:avLst/>
          </a:prstGeom>
          <a:effectLst>
            <a:outerShdw blurRad="50800" dist="50800" dir="5400000" algn="ctr" rotWithShape="0">
              <a:srgbClr val="000000"/>
            </a:outerShdw>
          </a:effectLst>
        </p:spPr>
      </p:pic>
      <p:sp>
        <p:nvSpPr>
          <p:cNvPr id="2" name="Rubrik 1">
            <a:extLst>
              <a:ext uri="{FF2B5EF4-FFF2-40B4-BE49-F238E27FC236}">
                <a16:creationId xmlns:a16="http://schemas.microsoft.com/office/drawing/2014/main" id="{79B3D3C7-779A-48D3-BC3C-DF0E463CC223}"/>
              </a:ext>
            </a:extLst>
          </p:cNvPr>
          <p:cNvSpPr>
            <a:spLocks noGrp="1"/>
          </p:cNvSpPr>
          <p:nvPr>
            <p:ph type="title"/>
          </p:nvPr>
        </p:nvSpPr>
        <p:spPr>
          <a:xfrm>
            <a:off x="282370" y="1421430"/>
            <a:ext cx="3097213" cy="3636802"/>
          </a:xfrm>
        </p:spPr>
        <p:txBody>
          <a:bodyPr/>
          <a:lstStyle/>
          <a:p>
            <a:r>
              <a:rPr lang="sv-SE" dirty="0"/>
              <a:t>snabbare tillgång till diagnos</a:t>
            </a:r>
          </a:p>
        </p:txBody>
      </p:sp>
      <p:sp>
        <p:nvSpPr>
          <p:cNvPr id="4" name="textruta 3">
            <a:extLst>
              <a:ext uri="{FF2B5EF4-FFF2-40B4-BE49-F238E27FC236}">
                <a16:creationId xmlns:a16="http://schemas.microsoft.com/office/drawing/2014/main" id="{47A76B35-E30E-4062-AB6C-208458D9D25A}"/>
              </a:ext>
            </a:extLst>
          </p:cNvPr>
          <p:cNvSpPr txBox="1"/>
          <p:nvPr/>
        </p:nvSpPr>
        <p:spPr>
          <a:xfrm>
            <a:off x="151389" y="720720"/>
            <a:ext cx="3228194" cy="646331"/>
          </a:xfrm>
          <a:prstGeom prst="rect">
            <a:avLst/>
          </a:prstGeom>
          <a:noFill/>
        </p:spPr>
        <p:txBody>
          <a:bodyPr wrap="square" rtlCol="0">
            <a:spAutoFit/>
          </a:bodyPr>
          <a:lstStyle/>
          <a:p>
            <a:r>
              <a:rPr lang="sv-SE" sz="3600" b="1" dirty="0">
                <a:latin typeface="Palatino Bold" pitchFamily="2" charset="77"/>
              </a:rPr>
              <a:t>Det behövs…</a:t>
            </a:r>
            <a:endParaRPr lang="sv-SE" dirty="0"/>
          </a:p>
        </p:txBody>
      </p:sp>
      <p:sp>
        <p:nvSpPr>
          <p:cNvPr id="10" name="Pratbubbla: oval 9">
            <a:extLst>
              <a:ext uri="{FF2B5EF4-FFF2-40B4-BE49-F238E27FC236}">
                <a16:creationId xmlns:a16="http://schemas.microsoft.com/office/drawing/2014/main" id="{679D25B1-3B99-42D8-8988-1192A1635735}"/>
              </a:ext>
            </a:extLst>
          </p:cNvPr>
          <p:cNvSpPr/>
          <p:nvPr/>
        </p:nvSpPr>
        <p:spPr>
          <a:xfrm>
            <a:off x="3838523" y="792338"/>
            <a:ext cx="7388039" cy="5273324"/>
          </a:xfrm>
          <a:prstGeom prst="wedgeEllipseCallout">
            <a:avLst>
              <a:gd name="adj1" fmla="val -77032"/>
              <a:gd name="adj2" fmla="val 41328"/>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sv-SE" sz="3600" b="1" dirty="0"/>
              <a:t>”Kunde utvecklingen av just min MS ha bromsats om jag blivit diagnosticerad tidigare?”</a:t>
            </a:r>
          </a:p>
          <a:p>
            <a:endParaRPr lang="sv-SE" sz="3600" b="1" dirty="0"/>
          </a:p>
        </p:txBody>
      </p:sp>
    </p:spTree>
    <p:extLst>
      <p:ext uri="{BB962C8B-B14F-4D97-AF65-F5344CB8AC3E}">
        <p14:creationId xmlns:p14="http://schemas.microsoft.com/office/powerpoint/2010/main" val="2994057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050019"/>
            <a:ext cx="6147435" cy="4068763"/>
          </a:xfrm>
        </p:spPr>
        <p:txBody>
          <a:bodyPr/>
          <a:lstStyle/>
          <a:p>
            <a:r>
              <a:rPr lang="sv-SE" dirty="0"/>
              <a:t>Neurorapporter 2014 </a:t>
            </a:r>
            <a:r>
              <a:rPr lang="sv-SE" dirty="0">
                <a:sym typeface="Wingdings" panose="05000000000000000000" pitchFamily="2" charset="2"/>
              </a:rPr>
              <a:t></a:t>
            </a:r>
            <a:br>
              <a:rPr lang="sv-SE" dirty="0"/>
            </a:br>
            <a:br>
              <a:rPr lang="sv-SE" dirty="0"/>
            </a:br>
            <a:endParaRPr lang="sv-SE" sz="1800" dirty="0"/>
          </a:p>
        </p:txBody>
      </p:sp>
      <p:pic>
        <p:nvPicPr>
          <p:cNvPr id="4" name="Bildobjekt 3">
            <a:extLst>
              <a:ext uri="{FF2B5EF4-FFF2-40B4-BE49-F238E27FC236}">
                <a16:creationId xmlns:a16="http://schemas.microsoft.com/office/drawing/2014/main" id="{8C1630F8-58E1-4EC4-B253-3D2E9F9B447D}"/>
              </a:ext>
            </a:extLst>
          </p:cNvPr>
          <p:cNvPicPr>
            <a:picLocks noChangeAspect="1"/>
          </p:cNvPicPr>
          <p:nvPr/>
        </p:nvPicPr>
        <p:blipFill>
          <a:blip r:embed="rId3"/>
          <a:stretch>
            <a:fillRect/>
          </a:stretch>
        </p:blipFill>
        <p:spPr>
          <a:xfrm>
            <a:off x="7427259" y="954221"/>
            <a:ext cx="2378927" cy="5183930"/>
          </a:xfrm>
          <a:prstGeom prst="rect">
            <a:avLst/>
          </a:prstGeom>
        </p:spPr>
      </p:pic>
      <p:sp>
        <p:nvSpPr>
          <p:cNvPr id="6" name="Pratbubbla: nedåtpil 5">
            <a:extLst>
              <a:ext uri="{FF2B5EF4-FFF2-40B4-BE49-F238E27FC236}">
                <a16:creationId xmlns:a16="http://schemas.microsoft.com/office/drawing/2014/main" id="{F1563361-FF6E-40A4-B17F-A279F635D07A}"/>
              </a:ext>
            </a:extLst>
          </p:cNvPr>
          <p:cNvSpPr/>
          <p:nvPr/>
        </p:nvSpPr>
        <p:spPr>
          <a:xfrm>
            <a:off x="6969691" y="1760460"/>
            <a:ext cx="2378927" cy="1280473"/>
          </a:xfrm>
          <a:prstGeom prst="downArrowCallout">
            <a:avLst>
              <a:gd name="adj1" fmla="val 25000"/>
              <a:gd name="adj2" fmla="val 27304"/>
              <a:gd name="adj3" fmla="val 25000"/>
              <a:gd name="adj4" fmla="val 64977"/>
            </a:avLst>
          </a:prstGeom>
          <a:solidFill>
            <a:schemeClr val="accent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200" b="1" dirty="0">
                <a:solidFill>
                  <a:schemeClr val="tx1"/>
                </a:solidFill>
              </a:rPr>
              <a:t>Neurologi</a:t>
            </a:r>
          </a:p>
        </p:txBody>
      </p:sp>
      <p:pic>
        <p:nvPicPr>
          <p:cNvPr id="8" name="Bildobjekt 7" descr="En bild som visar text, dagstidning&#10;&#10;Automatiskt genererad beskrivning">
            <a:extLst>
              <a:ext uri="{FF2B5EF4-FFF2-40B4-BE49-F238E27FC236}">
                <a16:creationId xmlns:a16="http://schemas.microsoft.com/office/drawing/2014/main" id="{B4025D50-BCA2-4B7A-A8C3-CF9AC94EE4B8}"/>
              </a:ext>
            </a:extLst>
          </p:cNvPr>
          <p:cNvPicPr>
            <a:picLocks noChangeAspect="1"/>
          </p:cNvPicPr>
          <p:nvPr/>
        </p:nvPicPr>
        <p:blipFill>
          <a:blip r:embed="rId4"/>
          <a:stretch>
            <a:fillRect/>
          </a:stretch>
        </p:blipFill>
        <p:spPr>
          <a:xfrm>
            <a:off x="695325" y="1973592"/>
            <a:ext cx="4457774" cy="3145189"/>
          </a:xfrm>
          <a:prstGeom prst="rect">
            <a:avLst/>
          </a:prstGeom>
        </p:spPr>
      </p:pic>
      <p:sp>
        <p:nvSpPr>
          <p:cNvPr id="7" name="Pratbubbla: oval 6">
            <a:extLst>
              <a:ext uri="{FF2B5EF4-FFF2-40B4-BE49-F238E27FC236}">
                <a16:creationId xmlns:a16="http://schemas.microsoft.com/office/drawing/2014/main" id="{D38009F1-6097-4994-BF39-373B51BE2C22}"/>
              </a:ext>
            </a:extLst>
          </p:cNvPr>
          <p:cNvSpPr/>
          <p:nvPr/>
        </p:nvSpPr>
        <p:spPr>
          <a:xfrm>
            <a:off x="9116920" y="2649089"/>
            <a:ext cx="2309733" cy="1167979"/>
          </a:xfrm>
          <a:prstGeom prst="wedgeEllipseCallout">
            <a:avLst>
              <a:gd name="adj1" fmla="val -56347"/>
              <a:gd name="adj2" fmla="val 1108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Pratbubbla: oval 8">
            <a:extLst>
              <a:ext uri="{FF2B5EF4-FFF2-40B4-BE49-F238E27FC236}">
                <a16:creationId xmlns:a16="http://schemas.microsoft.com/office/drawing/2014/main" id="{28172790-E80A-4CA6-A6B2-5CD87C17C4E4}"/>
              </a:ext>
            </a:extLst>
          </p:cNvPr>
          <p:cNvSpPr/>
          <p:nvPr/>
        </p:nvSpPr>
        <p:spPr>
          <a:xfrm>
            <a:off x="9806186" y="801775"/>
            <a:ext cx="2309733" cy="1167979"/>
          </a:xfrm>
          <a:prstGeom prst="wedgeEllipseCallout">
            <a:avLst>
              <a:gd name="adj1" fmla="val -59258"/>
              <a:gd name="adj2" fmla="val 463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ratbubbla: oval 9">
            <a:extLst>
              <a:ext uri="{FF2B5EF4-FFF2-40B4-BE49-F238E27FC236}">
                <a16:creationId xmlns:a16="http://schemas.microsoft.com/office/drawing/2014/main" id="{48B2807E-7D12-4534-B1E0-186C33CF8D0F}"/>
              </a:ext>
            </a:extLst>
          </p:cNvPr>
          <p:cNvSpPr/>
          <p:nvPr/>
        </p:nvSpPr>
        <p:spPr>
          <a:xfrm>
            <a:off x="4290482" y="4765905"/>
            <a:ext cx="2309733" cy="1167979"/>
          </a:xfrm>
          <a:prstGeom prst="wedgeEllipseCallout">
            <a:avLst>
              <a:gd name="adj1" fmla="val 100845"/>
              <a:gd name="adj2" fmla="val 509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ratbubbla: oval 10">
            <a:extLst>
              <a:ext uri="{FF2B5EF4-FFF2-40B4-BE49-F238E27FC236}">
                <a16:creationId xmlns:a16="http://schemas.microsoft.com/office/drawing/2014/main" id="{8330A9A5-6FDC-49D4-8C9C-8AFF6CD5A9A8}"/>
              </a:ext>
            </a:extLst>
          </p:cNvPr>
          <p:cNvSpPr/>
          <p:nvPr/>
        </p:nvSpPr>
        <p:spPr>
          <a:xfrm>
            <a:off x="5445348" y="2782824"/>
            <a:ext cx="2309733" cy="1167979"/>
          </a:xfrm>
          <a:prstGeom prst="wedgeEllipseCallout">
            <a:avLst>
              <a:gd name="adj1" fmla="val 71492"/>
              <a:gd name="adj2" fmla="val 390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5791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7EAA3B3F-EBF4-48F9-8484-A16B73A32AC1}"/>
              </a:ext>
            </a:extLst>
          </p:cNvPr>
          <p:cNvPicPr>
            <a:picLocks noChangeAspect="1"/>
          </p:cNvPicPr>
          <p:nvPr/>
        </p:nvPicPr>
        <p:blipFill>
          <a:blip r:embed="rId3"/>
          <a:stretch>
            <a:fillRect/>
          </a:stretch>
        </p:blipFill>
        <p:spPr>
          <a:xfrm>
            <a:off x="2721259" y="3143365"/>
            <a:ext cx="1798984" cy="2695297"/>
          </a:xfrm>
          <a:prstGeom prst="rect">
            <a:avLst/>
          </a:prstGeom>
          <a:effectLst>
            <a:outerShdw blurRad="50800" dist="50800" dir="5400000" algn="ctr" rotWithShape="0">
              <a:srgbClr val="000000"/>
            </a:outerShdw>
          </a:effectLst>
        </p:spPr>
      </p:pic>
      <p:sp>
        <p:nvSpPr>
          <p:cNvPr id="2" name="Rubrik 1">
            <a:extLst>
              <a:ext uri="{FF2B5EF4-FFF2-40B4-BE49-F238E27FC236}">
                <a16:creationId xmlns:a16="http://schemas.microsoft.com/office/drawing/2014/main" id="{79B3D3C7-779A-48D3-BC3C-DF0E463CC223}"/>
              </a:ext>
            </a:extLst>
          </p:cNvPr>
          <p:cNvSpPr>
            <a:spLocks noGrp="1"/>
          </p:cNvSpPr>
          <p:nvPr>
            <p:ph type="title"/>
          </p:nvPr>
        </p:nvSpPr>
        <p:spPr>
          <a:xfrm>
            <a:off x="282370" y="1421430"/>
            <a:ext cx="3097213" cy="3636802"/>
          </a:xfrm>
        </p:spPr>
        <p:txBody>
          <a:bodyPr/>
          <a:lstStyle/>
          <a:p>
            <a:r>
              <a:rPr lang="sv-SE" dirty="0"/>
              <a:t>snabbare tillgång till diagnos</a:t>
            </a:r>
          </a:p>
        </p:txBody>
      </p:sp>
      <p:sp>
        <p:nvSpPr>
          <p:cNvPr id="4" name="textruta 3">
            <a:extLst>
              <a:ext uri="{FF2B5EF4-FFF2-40B4-BE49-F238E27FC236}">
                <a16:creationId xmlns:a16="http://schemas.microsoft.com/office/drawing/2014/main" id="{47A76B35-E30E-4062-AB6C-208458D9D25A}"/>
              </a:ext>
            </a:extLst>
          </p:cNvPr>
          <p:cNvSpPr txBox="1"/>
          <p:nvPr/>
        </p:nvSpPr>
        <p:spPr>
          <a:xfrm>
            <a:off x="151389" y="720720"/>
            <a:ext cx="3228194" cy="646331"/>
          </a:xfrm>
          <a:prstGeom prst="rect">
            <a:avLst/>
          </a:prstGeom>
          <a:noFill/>
        </p:spPr>
        <p:txBody>
          <a:bodyPr wrap="square" rtlCol="0">
            <a:spAutoFit/>
          </a:bodyPr>
          <a:lstStyle/>
          <a:p>
            <a:r>
              <a:rPr lang="sv-SE" sz="3600" b="1" dirty="0">
                <a:latin typeface="Palatino Bold" pitchFamily="2" charset="77"/>
              </a:rPr>
              <a:t>Det behövs…</a:t>
            </a:r>
            <a:endParaRPr lang="sv-SE" dirty="0"/>
          </a:p>
        </p:txBody>
      </p:sp>
      <p:sp>
        <p:nvSpPr>
          <p:cNvPr id="12" name="Pratbubbla: oval 11">
            <a:extLst>
              <a:ext uri="{FF2B5EF4-FFF2-40B4-BE49-F238E27FC236}">
                <a16:creationId xmlns:a16="http://schemas.microsoft.com/office/drawing/2014/main" id="{40D69971-D3D7-4D30-97F2-871587F0C0AE}"/>
              </a:ext>
            </a:extLst>
          </p:cNvPr>
          <p:cNvSpPr/>
          <p:nvPr/>
        </p:nvSpPr>
        <p:spPr>
          <a:xfrm>
            <a:off x="3516228" y="279703"/>
            <a:ext cx="7388039" cy="5273324"/>
          </a:xfrm>
          <a:prstGeom prst="wedgeEllipseCallout">
            <a:avLst>
              <a:gd name="adj1" fmla="val -77032"/>
              <a:gd name="adj2" fmla="val 41328"/>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sv-SE" sz="3600" b="1" dirty="0"/>
              <a:t>”…det som var allra mest frustrerande var att det kändes som om ingen trodde mig”</a:t>
            </a:r>
          </a:p>
          <a:p>
            <a:pPr fontAlgn="ctr"/>
            <a:endParaRPr lang="sv-SE" sz="3600" b="1" dirty="0"/>
          </a:p>
          <a:p>
            <a:endParaRPr lang="sv-SE" sz="3600" b="1" dirty="0"/>
          </a:p>
        </p:txBody>
      </p:sp>
    </p:spTree>
    <p:extLst>
      <p:ext uri="{BB962C8B-B14F-4D97-AF65-F5344CB8AC3E}">
        <p14:creationId xmlns:p14="http://schemas.microsoft.com/office/powerpoint/2010/main" val="284346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84E634FD-3F30-4812-AB10-B5C9967896A0}"/>
              </a:ext>
            </a:extLst>
          </p:cNvPr>
          <p:cNvPicPr>
            <a:picLocks noChangeAspect="1"/>
          </p:cNvPicPr>
          <p:nvPr/>
        </p:nvPicPr>
        <p:blipFill>
          <a:blip r:embed="rId3"/>
          <a:stretch>
            <a:fillRect/>
          </a:stretch>
        </p:blipFill>
        <p:spPr>
          <a:xfrm>
            <a:off x="3413649" y="868442"/>
            <a:ext cx="7949768" cy="5253114"/>
          </a:xfrm>
          <a:prstGeom prst="rect">
            <a:avLst/>
          </a:prstGeom>
        </p:spPr>
      </p:pic>
      <p:sp>
        <p:nvSpPr>
          <p:cNvPr id="3" name="Platshållare för text 2">
            <a:extLst>
              <a:ext uri="{FF2B5EF4-FFF2-40B4-BE49-F238E27FC236}">
                <a16:creationId xmlns:a16="http://schemas.microsoft.com/office/drawing/2014/main" id="{AA71E286-C299-4B4C-AACC-629B908FDDC9}"/>
              </a:ext>
            </a:extLst>
          </p:cNvPr>
          <p:cNvSpPr>
            <a:spLocks noGrp="1"/>
          </p:cNvSpPr>
          <p:nvPr>
            <p:ph type="body" sz="quarter" idx="10"/>
          </p:nvPr>
        </p:nvSpPr>
        <p:spPr>
          <a:xfrm>
            <a:off x="5087937" y="1059610"/>
            <a:ext cx="5701983" cy="1464930"/>
          </a:xfrm>
        </p:spPr>
        <p:txBody>
          <a:bodyPr/>
          <a:lstStyle/>
          <a:p>
            <a:endParaRPr lang="sv-SE" dirty="0"/>
          </a:p>
        </p:txBody>
      </p:sp>
      <p:sp>
        <p:nvSpPr>
          <p:cNvPr id="4" name="textruta 3">
            <a:extLst>
              <a:ext uri="{FF2B5EF4-FFF2-40B4-BE49-F238E27FC236}">
                <a16:creationId xmlns:a16="http://schemas.microsoft.com/office/drawing/2014/main" id="{47A76B35-E30E-4062-AB6C-208458D9D25A}"/>
              </a:ext>
            </a:extLst>
          </p:cNvPr>
          <p:cNvSpPr txBox="1"/>
          <p:nvPr/>
        </p:nvSpPr>
        <p:spPr>
          <a:xfrm>
            <a:off x="536706" y="736444"/>
            <a:ext cx="3228194" cy="1200329"/>
          </a:xfrm>
          <a:prstGeom prst="rect">
            <a:avLst/>
          </a:prstGeom>
          <a:noFill/>
        </p:spPr>
        <p:txBody>
          <a:bodyPr wrap="square" rtlCol="0">
            <a:spAutoFit/>
          </a:bodyPr>
          <a:lstStyle/>
          <a:p>
            <a:r>
              <a:rPr lang="sv-SE" sz="3600" b="1" dirty="0">
                <a:latin typeface="Palatino Bold" pitchFamily="2" charset="77"/>
              </a:rPr>
              <a:t>Kontakt med neurolog</a:t>
            </a:r>
            <a:endParaRPr lang="sv-SE" dirty="0"/>
          </a:p>
        </p:txBody>
      </p:sp>
      <p:sp>
        <p:nvSpPr>
          <p:cNvPr id="5" name="textruta 4">
            <a:extLst>
              <a:ext uri="{FF2B5EF4-FFF2-40B4-BE49-F238E27FC236}">
                <a16:creationId xmlns:a16="http://schemas.microsoft.com/office/drawing/2014/main" id="{572F1BAD-BC4B-4EA7-9B56-8AE70C90701C}"/>
              </a:ext>
            </a:extLst>
          </p:cNvPr>
          <p:cNvSpPr txBox="1"/>
          <p:nvPr/>
        </p:nvSpPr>
        <p:spPr>
          <a:xfrm>
            <a:off x="4861712" y="2721638"/>
            <a:ext cx="4701175" cy="3231654"/>
          </a:xfrm>
          <a:prstGeom prst="rect">
            <a:avLst/>
          </a:prstGeom>
          <a:solidFill>
            <a:srgbClr val="FF3E19">
              <a:alpha val="95000"/>
            </a:srgbClr>
          </a:solidFill>
        </p:spPr>
        <p:txBody>
          <a:bodyPr wrap="square" rtlCol="0">
            <a:spAutoFit/>
          </a:bodyPr>
          <a:lstStyle/>
          <a:p>
            <a:r>
              <a:rPr lang="sv-SE" sz="9600" b="1" dirty="0">
                <a:solidFill>
                  <a:schemeClr val="bg1"/>
                </a:solidFill>
              </a:rPr>
              <a:t>10%     </a:t>
            </a:r>
          </a:p>
          <a:p>
            <a:r>
              <a:rPr lang="sv-SE" sz="3600" b="1" dirty="0">
                <a:solidFill>
                  <a:schemeClr val="bg1"/>
                </a:solidFill>
              </a:rPr>
              <a:t> har aldrig kontakt med   </a:t>
            </a:r>
          </a:p>
          <a:p>
            <a:r>
              <a:rPr lang="sv-SE" sz="3600" b="1" dirty="0">
                <a:solidFill>
                  <a:schemeClr val="bg1"/>
                </a:solidFill>
              </a:rPr>
              <a:t> neurolog, men skulle</a:t>
            </a:r>
          </a:p>
          <a:p>
            <a:r>
              <a:rPr lang="sv-SE" sz="3600" b="1" dirty="0">
                <a:solidFill>
                  <a:schemeClr val="bg1"/>
                </a:solidFill>
              </a:rPr>
              <a:t> behöva det</a:t>
            </a:r>
          </a:p>
        </p:txBody>
      </p:sp>
      <p:sp>
        <p:nvSpPr>
          <p:cNvPr id="11" name="textruta 10">
            <a:extLst>
              <a:ext uri="{FF2B5EF4-FFF2-40B4-BE49-F238E27FC236}">
                <a16:creationId xmlns:a16="http://schemas.microsoft.com/office/drawing/2014/main" id="{DE152399-553D-4A60-93D0-A10880E1C684}"/>
              </a:ext>
            </a:extLst>
          </p:cNvPr>
          <p:cNvSpPr txBox="1"/>
          <p:nvPr/>
        </p:nvSpPr>
        <p:spPr>
          <a:xfrm>
            <a:off x="4918869" y="966195"/>
            <a:ext cx="5180796" cy="1754326"/>
          </a:xfrm>
          <a:prstGeom prst="rect">
            <a:avLst/>
          </a:prstGeom>
          <a:noFill/>
        </p:spPr>
        <p:txBody>
          <a:bodyPr wrap="square" rtlCol="0">
            <a:spAutoFit/>
          </a:bodyPr>
          <a:lstStyle/>
          <a:p>
            <a:r>
              <a:rPr lang="sv-SE" sz="3600" b="1" dirty="0">
                <a:solidFill>
                  <a:schemeClr val="bg1"/>
                </a:solidFill>
              </a:rPr>
              <a:t>59% har kontakt med neurolog minst en gång per år</a:t>
            </a:r>
          </a:p>
        </p:txBody>
      </p:sp>
    </p:spTree>
    <p:extLst>
      <p:ext uri="{BB962C8B-B14F-4D97-AF65-F5344CB8AC3E}">
        <p14:creationId xmlns:p14="http://schemas.microsoft.com/office/powerpoint/2010/main" val="156761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4" name="Sexhörning 3">
            <a:extLst>
              <a:ext uri="{FF2B5EF4-FFF2-40B4-BE49-F238E27FC236}">
                <a16:creationId xmlns:a16="http://schemas.microsoft.com/office/drawing/2014/main" id="{124B9E73-20A2-4EE5-BF42-4BC25A5CA48F}"/>
              </a:ext>
            </a:extLst>
          </p:cNvPr>
          <p:cNvSpPr/>
          <p:nvPr/>
        </p:nvSpPr>
        <p:spPr>
          <a:xfrm>
            <a:off x="6899732" y="2329903"/>
            <a:ext cx="2382194" cy="2052315"/>
          </a:xfrm>
          <a:prstGeom prst="hexagon">
            <a:avLst/>
          </a:pr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Utforskade parametrar</a:t>
            </a:r>
          </a:p>
        </p:txBody>
      </p:sp>
      <p:sp>
        <p:nvSpPr>
          <p:cNvPr id="6" name="Pratbubbla: uppåtpil 5">
            <a:extLst>
              <a:ext uri="{FF2B5EF4-FFF2-40B4-BE49-F238E27FC236}">
                <a16:creationId xmlns:a16="http://schemas.microsoft.com/office/drawing/2014/main" id="{DD3952F9-DB34-46D5-894F-DAE4333EE1DA}"/>
              </a:ext>
            </a:extLst>
          </p:cNvPr>
          <p:cNvSpPr/>
          <p:nvPr/>
        </p:nvSpPr>
        <p:spPr>
          <a:xfrm>
            <a:off x="6580890" y="898749"/>
            <a:ext cx="2980967" cy="1259211"/>
          </a:xfrm>
          <a:prstGeom prst="up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Snabbare diagnos</a:t>
            </a:r>
          </a:p>
        </p:txBody>
      </p:sp>
      <p:sp>
        <p:nvSpPr>
          <p:cNvPr id="8" name="Pratbubbla: uppåtpil 7">
            <a:extLst>
              <a:ext uri="{FF2B5EF4-FFF2-40B4-BE49-F238E27FC236}">
                <a16:creationId xmlns:a16="http://schemas.microsoft.com/office/drawing/2014/main" id="{5626E1A5-E831-4FD8-8CE0-84B8475380CA}"/>
              </a:ext>
            </a:extLst>
          </p:cNvPr>
          <p:cNvSpPr/>
          <p:nvPr/>
        </p:nvSpPr>
        <p:spPr>
          <a:xfrm rot="5400000">
            <a:off x="9643666" y="1271790"/>
            <a:ext cx="2116077" cy="1562661"/>
          </a:xfrm>
          <a:prstGeom prst="up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Jämlik</a:t>
            </a:r>
          </a:p>
          <a:p>
            <a:pPr algn="ctr"/>
            <a:r>
              <a:rPr lang="sv-SE" sz="2400" b="1" dirty="0">
                <a:solidFill>
                  <a:schemeClr val="tx1"/>
                </a:solidFill>
              </a:rPr>
              <a:t>vård och behandling</a:t>
            </a:r>
          </a:p>
        </p:txBody>
      </p:sp>
      <p:sp>
        <p:nvSpPr>
          <p:cNvPr id="9" name="Pratbubbla: uppåtpil 8">
            <a:extLst>
              <a:ext uri="{FF2B5EF4-FFF2-40B4-BE49-F238E27FC236}">
                <a16:creationId xmlns:a16="http://schemas.microsoft.com/office/drawing/2014/main" id="{A2E67B13-44AA-45B1-BA4C-50C94FF9D0C1}"/>
              </a:ext>
            </a:extLst>
          </p:cNvPr>
          <p:cNvSpPr/>
          <p:nvPr/>
        </p:nvSpPr>
        <p:spPr>
          <a:xfrm rot="5400000">
            <a:off x="9541030" y="3721766"/>
            <a:ext cx="2307710" cy="1576299"/>
          </a:xfrm>
          <a:prstGeom prst="upArrowCallout">
            <a:avLst>
              <a:gd name="adj1" fmla="val 25000"/>
              <a:gd name="adj2" fmla="val 25000"/>
              <a:gd name="adj3" fmla="val 25000"/>
              <a:gd name="adj4" fmla="val 6497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b="1" dirty="0">
                <a:solidFill>
                  <a:schemeClr val="bg1"/>
                </a:solidFill>
              </a:rPr>
              <a:t>Rehabilitering</a:t>
            </a:r>
          </a:p>
        </p:txBody>
      </p:sp>
      <p:sp>
        <p:nvSpPr>
          <p:cNvPr id="10" name="Pratbubbla: nedåtpil 9">
            <a:extLst>
              <a:ext uri="{FF2B5EF4-FFF2-40B4-BE49-F238E27FC236}">
                <a16:creationId xmlns:a16="http://schemas.microsoft.com/office/drawing/2014/main" id="{1CA435E1-7776-49E1-B445-533DF919A517}"/>
              </a:ext>
            </a:extLst>
          </p:cNvPr>
          <p:cNvSpPr/>
          <p:nvPr/>
        </p:nvSpPr>
        <p:spPr>
          <a:xfrm>
            <a:off x="6580890" y="4554162"/>
            <a:ext cx="2980967" cy="1405089"/>
          </a:xfrm>
          <a:prstGeom prst="down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Multiprofessionella team</a:t>
            </a:r>
          </a:p>
        </p:txBody>
      </p:sp>
      <p:sp>
        <p:nvSpPr>
          <p:cNvPr id="11" name="Pratbubbla: nedåtpil 10">
            <a:extLst>
              <a:ext uri="{FF2B5EF4-FFF2-40B4-BE49-F238E27FC236}">
                <a16:creationId xmlns:a16="http://schemas.microsoft.com/office/drawing/2014/main" id="{2CE16387-A0C2-4143-890E-7CFB17724ED4}"/>
              </a:ext>
            </a:extLst>
          </p:cNvPr>
          <p:cNvSpPr/>
          <p:nvPr/>
        </p:nvSpPr>
        <p:spPr>
          <a:xfrm rot="5400000">
            <a:off x="4365110" y="1602450"/>
            <a:ext cx="2020415" cy="1441363"/>
          </a:xfrm>
          <a:prstGeom prst="down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Hjälpmedel</a:t>
            </a:r>
          </a:p>
        </p:txBody>
      </p:sp>
      <p:sp>
        <p:nvSpPr>
          <p:cNvPr id="12" name="Pratbubbla: nedåtpil 11">
            <a:extLst>
              <a:ext uri="{FF2B5EF4-FFF2-40B4-BE49-F238E27FC236}">
                <a16:creationId xmlns:a16="http://schemas.microsoft.com/office/drawing/2014/main" id="{4F81D653-E966-48D8-B85C-B1E46B9C8F9C}"/>
              </a:ext>
            </a:extLst>
          </p:cNvPr>
          <p:cNvSpPr/>
          <p:nvPr/>
        </p:nvSpPr>
        <p:spPr>
          <a:xfrm rot="5400000">
            <a:off x="4426727" y="3712418"/>
            <a:ext cx="1857027" cy="1481516"/>
          </a:xfrm>
          <a:prstGeom prst="down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E-hälsa</a:t>
            </a:r>
            <a:r>
              <a:rPr lang="sv-SE" dirty="0"/>
              <a:t> </a:t>
            </a:r>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637475"/>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pic>
        <p:nvPicPr>
          <p:cNvPr id="14" name="Bildobjekt 13" descr="En bild som visar text, dagstidning&#10;&#10;Automatiskt genererad beskrivning">
            <a:extLst>
              <a:ext uri="{FF2B5EF4-FFF2-40B4-BE49-F238E27FC236}">
                <a16:creationId xmlns:a16="http://schemas.microsoft.com/office/drawing/2014/main" id="{7CC6B60D-D1AC-4AE3-A4B6-79CF5194A354}"/>
              </a:ext>
            </a:extLst>
          </p:cNvPr>
          <p:cNvPicPr>
            <a:picLocks noChangeAspect="1"/>
          </p:cNvPicPr>
          <p:nvPr/>
        </p:nvPicPr>
        <p:blipFill>
          <a:blip r:embed="rId3"/>
          <a:stretch>
            <a:fillRect/>
          </a:stretch>
        </p:blipFill>
        <p:spPr>
          <a:xfrm>
            <a:off x="666936" y="1742536"/>
            <a:ext cx="3545680" cy="2501660"/>
          </a:xfrm>
          <a:prstGeom prst="rect">
            <a:avLst/>
          </a:prstGeom>
        </p:spPr>
      </p:pic>
    </p:spTree>
    <p:extLst>
      <p:ext uri="{BB962C8B-B14F-4D97-AF65-F5344CB8AC3E}">
        <p14:creationId xmlns:p14="http://schemas.microsoft.com/office/powerpoint/2010/main" val="3820312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graphicFrame>
        <p:nvGraphicFramePr>
          <p:cNvPr id="9" name="Diagram 8">
            <a:extLst>
              <a:ext uri="{FF2B5EF4-FFF2-40B4-BE49-F238E27FC236}">
                <a16:creationId xmlns:a16="http://schemas.microsoft.com/office/drawing/2014/main" id="{6DFAC513-19AD-40C3-8716-34BE57B4C949}"/>
              </a:ext>
            </a:extLst>
          </p:cNvPr>
          <p:cNvGraphicFramePr/>
          <p:nvPr/>
        </p:nvGraphicFramePr>
        <p:xfrm>
          <a:off x="5391102" y="1838739"/>
          <a:ext cx="5700968" cy="373737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ruta 2">
            <a:extLst>
              <a:ext uri="{FF2B5EF4-FFF2-40B4-BE49-F238E27FC236}">
                <a16:creationId xmlns:a16="http://schemas.microsoft.com/office/drawing/2014/main" id="{5F9E7037-727E-4427-BBD3-BAC210A3A2CB}"/>
              </a:ext>
            </a:extLst>
          </p:cNvPr>
          <p:cNvSpPr txBox="1"/>
          <p:nvPr/>
        </p:nvSpPr>
        <p:spPr>
          <a:xfrm>
            <a:off x="5778727" y="1234685"/>
            <a:ext cx="5820237" cy="369332"/>
          </a:xfrm>
          <a:prstGeom prst="rect">
            <a:avLst/>
          </a:prstGeom>
          <a:noFill/>
        </p:spPr>
        <p:txBody>
          <a:bodyPr wrap="square" rtlCol="0">
            <a:spAutoFit/>
          </a:bodyPr>
          <a:lstStyle/>
          <a:p>
            <a:r>
              <a:rPr lang="sv-SE" b="1" dirty="0"/>
              <a:t>Andel som </a:t>
            </a:r>
            <a:r>
              <a:rPr lang="sv-SE" b="1" i="1" dirty="0"/>
              <a:t>inte</a:t>
            </a:r>
            <a:r>
              <a:rPr lang="sv-SE" b="1" dirty="0"/>
              <a:t> har någon neurologisk rehabilitering</a:t>
            </a:r>
          </a:p>
        </p:txBody>
      </p:sp>
      <p:pic>
        <p:nvPicPr>
          <p:cNvPr id="6" name="Bildobjekt 5" descr="En bild som visar person, inomhus, vägg, golv&#10;&#10;Automatiskt genererad beskrivning">
            <a:extLst>
              <a:ext uri="{FF2B5EF4-FFF2-40B4-BE49-F238E27FC236}">
                <a16:creationId xmlns:a16="http://schemas.microsoft.com/office/drawing/2014/main" id="{65EF1D99-93CA-4546-9E01-0EA01DD0A987}"/>
              </a:ext>
            </a:extLst>
          </p:cNvPr>
          <p:cNvPicPr>
            <a:picLocks noChangeAspect="1"/>
          </p:cNvPicPr>
          <p:nvPr/>
        </p:nvPicPr>
        <p:blipFill>
          <a:blip r:embed="rId4"/>
          <a:stretch>
            <a:fillRect/>
          </a:stretch>
        </p:blipFill>
        <p:spPr>
          <a:xfrm>
            <a:off x="695325" y="3173076"/>
            <a:ext cx="2068016" cy="2969868"/>
          </a:xfrm>
          <a:prstGeom prst="rect">
            <a:avLst/>
          </a:prstGeom>
        </p:spPr>
      </p:pic>
      <p:sp>
        <p:nvSpPr>
          <p:cNvPr id="10" name="textruta 9">
            <a:extLst>
              <a:ext uri="{FF2B5EF4-FFF2-40B4-BE49-F238E27FC236}">
                <a16:creationId xmlns:a16="http://schemas.microsoft.com/office/drawing/2014/main" id="{8B3AA2EA-C4BB-44F8-A7A0-31E143658626}"/>
              </a:ext>
            </a:extLst>
          </p:cNvPr>
          <p:cNvSpPr txBox="1"/>
          <p:nvPr/>
        </p:nvSpPr>
        <p:spPr>
          <a:xfrm>
            <a:off x="564344" y="861316"/>
            <a:ext cx="3228194" cy="646331"/>
          </a:xfrm>
          <a:prstGeom prst="rect">
            <a:avLst/>
          </a:prstGeom>
          <a:noFill/>
        </p:spPr>
        <p:txBody>
          <a:bodyPr wrap="square" rtlCol="0">
            <a:spAutoFit/>
          </a:bodyPr>
          <a:lstStyle/>
          <a:p>
            <a:r>
              <a:rPr lang="sv-SE" sz="3600" b="1" dirty="0">
                <a:latin typeface="Palatino Bold" pitchFamily="2" charset="77"/>
              </a:rPr>
              <a:t>Det behövs…</a:t>
            </a:r>
            <a:endParaRPr lang="sv-SE" dirty="0"/>
          </a:p>
        </p:txBody>
      </p:sp>
      <p:sp>
        <p:nvSpPr>
          <p:cNvPr id="11" name="Rubrik 1">
            <a:extLst>
              <a:ext uri="{FF2B5EF4-FFF2-40B4-BE49-F238E27FC236}">
                <a16:creationId xmlns:a16="http://schemas.microsoft.com/office/drawing/2014/main" id="{A40C40BE-4AA6-4202-8F09-134CE9F20B81}"/>
              </a:ext>
            </a:extLst>
          </p:cNvPr>
          <p:cNvSpPr txBox="1">
            <a:spLocks/>
          </p:cNvSpPr>
          <p:nvPr/>
        </p:nvSpPr>
        <p:spPr>
          <a:xfrm>
            <a:off x="695325" y="1983783"/>
            <a:ext cx="3097213" cy="360580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a:t>Neurologisk rehabilitering</a:t>
            </a:r>
            <a:endParaRPr lang="sv-SE" dirty="0"/>
          </a:p>
        </p:txBody>
      </p:sp>
    </p:spTree>
    <p:extLst>
      <p:ext uri="{BB962C8B-B14F-4D97-AF65-F5344CB8AC3E}">
        <p14:creationId xmlns:p14="http://schemas.microsoft.com/office/powerpoint/2010/main" val="2259960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graphicFrame>
        <p:nvGraphicFramePr>
          <p:cNvPr id="9" name="Diagram 8">
            <a:extLst>
              <a:ext uri="{FF2B5EF4-FFF2-40B4-BE49-F238E27FC236}">
                <a16:creationId xmlns:a16="http://schemas.microsoft.com/office/drawing/2014/main" id="{6DFAC513-19AD-40C3-8716-34BE57B4C949}"/>
              </a:ext>
            </a:extLst>
          </p:cNvPr>
          <p:cNvGraphicFramePr/>
          <p:nvPr/>
        </p:nvGraphicFramePr>
        <p:xfrm>
          <a:off x="5391102" y="1838739"/>
          <a:ext cx="5700968" cy="373737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ruta 2">
            <a:extLst>
              <a:ext uri="{FF2B5EF4-FFF2-40B4-BE49-F238E27FC236}">
                <a16:creationId xmlns:a16="http://schemas.microsoft.com/office/drawing/2014/main" id="{5F9E7037-727E-4427-BBD3-BAC210A3A2CB}"/>
              </a:ext>
            </a:extLst>
          </p:cNvPr>
          <p:cNvSpPr txBox="1"/>
          <p:nvPr/>
        </p:nvSpPr>
        <p:spPr>
          <a:xfrm>
            <a:off x="5778727" y="1234685"/>
            <a:ext cx="5820237" cy="369332"/>
          </a:xfrm>
          <a:prstGeom prst="rect">
            <a:avLst/>
          </a:prstGeom>
          <a:noFill/>
        </p:spPr>
        <p:txBody>
          <a:bodyPr wrap="square" rtlCol="0">
            <a:spAutoFit/>
          </a:bodyPr>
          <a:lstStyle/>
          <a:p>
            <a:r>
              <a:rPr lang="sv-SE" b="1" dirty="0"/>
              <a:t>Andel som </a:t>
            </a:r>
            <a:r>
              <a:rPr lang="sv-SE" b="1" i="1" dirty="0"/>
              <a:t>inte</a:t>
            </a:r>
            <a:r>
              <a:rPr lang="sv-SE" b="1" dirty="0"/>
              <a:t> har någon neurologisk rehabilitering</a:t>
            </a:r>
          </a:p>
        </p:txBody>
      </p:sp>
      <p:pic>
        <p:nvPicPr>
          <p:cNvPr id="6" name="Bildobjekt 5" descr="En bild som visar person, inomhus, vägg, golv&#10;&#10;Automatiskt genererad beskrivning">
            <a:extLst>
              <a:ext uri="{FF2B5EF4-FFF2-40B4-BE49-F238E27FC236}">
                <a16:creationId xmlns:a16="http://schemas.microsoft.com/office/drawing/2014/main" id="{65EF1D99-93CA-4546-9E01-0EA01DD0A987}"/>
              </a:ext>
            </a:extLst>
          </p:cNvPr>
          <p:cNvPicPr>
            <a:picLocks noChangeAspect="1"/>
          </p:cNvPicPr>
          <p:nvPr/>
        </p:nvPicPr>
        <p:blipFill>
          <a:blip r:embed="rId4"/>
          <a:stretch>
            <a:fillRect/>
          </a:stretch>
        </p:blipFill>
        <p:spPr>
          <a:xfrm>
            <a:off x="695325" y="3173076"/>
            <a:ext cx="2068016" cy="2969868"/>
          </a:xfrm>
          <a:prstGeom prst="rect">
            <a:avLst/>
          </a:prstGeom>
        </p:spPr>
      </p:pic>
      <p:sp>
        <p:nvSpPr>
          <p:cNvPr id="10" name="textruta 9">
            <a:extLst>
              <a:ext uri="{FF2B5EF4-FFF2-40B4-BE49-F238E27FC236}">
                <a16:creationId xmlns:a16="http://schemas.microsoft.com/office/drawing/2014/main" id="{8B3AA2EA-C4BB-44F8-A7A0-31E143658626}"/>
              </a:ext>
            </a:extLst>
          </p:cNvPr>
          <p:cNvSpPr txBox="1"/>
          <p:nvPr/>
        </p:nvSpPr>
        <p:spPr>
          <a:xfrm>
            <a:off x="564344" y="861316"/>
            <a:ext cx="3228194" cy="646331"/>
          </a:xfrm>
          <a:prstGeom prst="rect">
            <a:avLst/>
          </a:prstGeom>
          <a:noFill/>
        </p:spPr>
        <p:txBody>
          <a:bodyPr wrap="square" rtlCol="0">
            <a:spAutoFit/>
          </a:bodyPr>
          <a:lstStyle/>
          <a:p>
            <a:r>
              <a:rPr lang="sv-SE" sz="3600" b="1" dirty="0">
                <a:latin typeface="Palatino Bold" pitchFamily="2" charset="77"/>
              </a:rPr>
              <a:t>Det behövs…</a:t>
            </a:r>
            <a:endParaRPr lang="sv-SE" dirty="0"/>
          </a:p>
        </p:txBody>
      </p:sp>
      <p:sp>
        <p:nvSpPr>
          <p:cNvPr id="11" name="Rubrik 1">
            <a:extLst>
              <a:ext uri="{FF2B5EF4-FFF2-40B4-BE49-F238E27FC236}">
                <a16:creationId xmlns:a16="http://schemas.microsoft.com/office/drawing/2014/main" id="{A40C40BE-4AA6-4202-8F09-134CE9F20B81}"/>
              </a:ext>
            </a:extLst>
          </p:cNvPr>
          <p:cNvSpPr txBox="1">
            <a:spLocks/>
          </p:cNvSpPr>
          <p:nvPr/>
        </p:nvSpPr>
        <p:spPr>
          <a:xfrm>
            <a:off x="695325" y="1983783"/>
            <a:ext cx="3097213" cy="360580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a:t>Neurologisk rehabilitering</a:t>
            </a:r>
            <a:endParaRPr lang="sv-SE" dirty="0"/>
          </a:p>
        </p:txBody>
      </p:sp>
      <p:sp>
        <p:nvSpPr>
          <p:cNvPr id="12" name="Pratbubbla: oval 11">
            <a:extLst>
              <a:ext uri="{FF2B5EF4-FFF2-40B4-BE49-F238E27FC236}">
                <a16:creationId xmlns:a16="http://schemas.microsoft.com/office/drawing/2014/main" id="{F5B8CAD1-D4FE-4B7C-A7D5-C64D00863FAA}"/>
              </a:ext>
            </a:extLst>
          </p:cNvPr>
          <p:cNvSpPr/>
          <p:nvPr/>
        </p:nvSpPr>
        <p:spPr>
          <a:xfrm>
            <a:off x="3338996" y="466979"/>
            <a:ext cx="8597347" cy="5529705"/>
          </a:xfrm>
          <a:prstGeom prst="wedgeEllipseCallout">
            <a:avLst>
              <a:gd name="adj1" fmla="val 47796"/>
              <a:gd name="adj2" fmla="val 5032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4000" b="1" dirty="0"/>
              <a:t>”Jag har fått ett självträningsprogram men behöver hjälp att utföra det”</a:t>
            </a:r>
          </a:p>
        </p:txBody>
      </p:sp>
    </p:spTree>
    <p:extLst>
      <p:ext uri="{BB962C8B-B14F-4D97-AF65-F5344CB8AC3E}">
        <p14:creationId xmlns:p14="http://schemas.microsoft.com/office/powerpoint/2010/main" val="358798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pic>
        <p:nvPicPr>
          <p:cNvPr id="6" name="Bildobjekt 5" descr="En bild som visar person, inomhus, vägg, golv&#10;&#10;Automatiskt genererad beskrivning">
            <a:extLst>
              <a:ext uri="{FF2B5EF4-FFF2-40B4-BE49-F238E27FC236}">
                <a16:creationId xmlns:a16="http://schemas.microsoft.com/office/drawing/2014/main" id="{65EF1D99-93CA-4546-9E01-0EA01DD0A987}"/>
              </a:ext>
            </a:extLst>
          </p:cNvPr>
          <p:cNvPicPr>
            <a:picLocks noChangeAspect="1"/>
          </p:cNvPicPr>
          <p:nvPr/>
        </p:nvPicPr>
        <p:blipFill>
          <a:blip r:embed="rId3"/>
          <a:stretch>
            <a:fillRect/>
          </a:stretch>
        </p:blipFill>
        <p:spPr>
          <a:xfrm>
            <a:off x="695325" y="3173076"/>
            <a:ext cx="2068016" cy="2969868"/>
          </a:xfrm>
          <a:prstGeom prst="rect">
            <a:avLst/>
          </a:prstGeom>
        </p:spPr>
      </p:pic>
      <p:sp>
        <p:nvSpPr>
          <p:cNvPr id="10" name="textruta 9">
            <a:extLst>
              <a:ext uri="{FF2B5EF4-FFF2-40B4-BE49-F238E27FC236}">
                <a16:creationId xmlns:a16="http://schemas.microsoft.com/office/drawing/2014/main" id="{8B3AA2EA-C4BB-44F8-A7A0-31E143658626}"/>
              </a:ext>
            </a:extLst>
          </p:cNvPr>
          <p:cNvSpPr txBox="1"/>
          <p:nvPr/>
        </p:nvSpPr>
        <p:spPr>
          <a:xfrm>
            <a:off x="564344" y="861316"/>
            <a:ext cx="3228194" cy="646331"/>
          </a:xfrm>
          <a:prstGeom prst="rect">
            <a:avLst/>
          </a:prstGeom>
          <a:noFill/>
        </p:spPr>
        <p:txBody>
          <a:bodyPr wrap="square" rtlCol="0">
            <a:spAutoFit/>
          </a:bodyPr>
          <a:lstStyle/>
          <a:p>
            <a:r>
              <a:rPr lang="sv-SE" sz="3600" b="1" dirty="0">
                <a:latin typeface="Palatino Bold" pitchFamily="2" charset="77"/>
              </a:rPr>
              <a:t>Det behövs…</a:t>
            </a:r>
            <a:endParaRPr lang="sv-SE" dirty="0"/>
          </a:p>
        </p:txBody>
      </p:sp>
      <p:sp>
        <p:nvSpPr>
          <p:cNvPr id="11" name="Rubrik 1">
            <a:extLst>
              <a:ext uri="{FF2B5EF4-FFF2-40B4-BE49-F238E27FC236}">
                <a16:creationId xmlns:a16="http://schemas.microsoft.com/office/drawing/2014/main" id="{A40C40BE-4AA6-4202-8F09-134CE9F20B81}"/>
              </a:ext>
            </a:extLst>
          </p:cNvPr>
          <p:cNvSpPr txBox="1">
            <a:spLocks/>
          </p:cNvSpPr>
          <p:nvPr/>
        </p:nvSpPr>
        <p:spPr>
          <a:xfrm>
            <a:off x="695325" y="1983783"/>
            <a:ext cx="3097213" cy="360580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a:t>Neurologisk rehabilitering</a:t>
            </a:r>
            <a:endParaRPr lang="sv-SE" dirty="0"/>
          </a:p>
        </p:txBody>
      </p:sp>
      <p:sp>
        <p:nvSpPr>
          <p:cNvPr id="14" name="textruta 13">
            <a:extLst>
              <a:ext uri="{FF2B5EF4-FFF2-40B4-BE49-F238E27FC236}">
                <a16:creationId xmlns:a16="http://schemas.microsoft.com/office/drawing/2014/main" id="{01B1E3EF-CC52-4E67-82A0-9FB7B68A80A0}"/>
              </a:ext>
            </a:extLst>
          </p:cNvPr>
          <p:cNvSpPr txBox="1"/>
          <p:nvPr/>
        </p:nvSpPr>
        <p:spPr>
          <a:xfrm>
            <a:off x="5778727" y="1234685"/>
            <a:ext cx="5820237" cy="646331"/>
          </a:xfrm>
          <a:prstGeom prst="rect">
            <a:avLst/>
          </a:prstGeom>
          <a:noFill/>
        </p:spPr>
        <p:txBody>
          <a:bodyPr wrap="square" rtlCol="0">
            <a:spAutoFit/>
          </a:bodyPr>
          <a:lstStyle/>
          <a:p>
            <a:r>
              <a:rPr lang="sv-SE" b="1" dirty="0"/>
              <a:t>Är det någon typ av neurologisk rehabilitering du skulle vilja ha men inte får?</a:t>
            </a:r>
          </a:p>
        </p:txBody>
      </p:sp>
      <p:graphicFrame>
        <p:nvGraphicFramePr>
          <p:cNvPr id="15" name="Diagram 14">
            <a:extLst>
              <a:ext uri="{FF2B5EF4-FFF2-40B4-BE49-F238E27FC236}">
                <a16:creationId xmlns:a16="http://schemas.microsoft.com/office/drawing/2014/main" id="{F7C4175B-7737-4B5B-8405-BDE2BDA97964}"/>
              </a:ext>
            </a:extLst>
          </p:cNvPr>
          <p:cNvGraphicFramePr/>
          <p:nvPr>
            <p:extLst>
              <p:ext uri="{D42A27DB-BD31-4B8C-83A1-F6EECF244321}">
                <p14:modId xmlns:p14="http://schemas.microsoft.com/office/powerpoint/2010/main" val="3586379559"/>
              </p:ext>
            </p:extLst>
          </p:nvPr>
        </p:nvGraphicFramePr>
        <p:xfrm>
          <a:off x="5566852" y="2345635"/>
          <a:ext cx="5711687" cy="35321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8637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pic>
        <p:nvPicPr>
          <p:cNvPr id="6" name="Bildobjekt 5" descr="En bild som visar person, inomhus, vägg, golv&#10;&#10;Automatiskt genererad beskrivning">
            <a:extLst>
              <a:ext uri="{FF2B5EF4-FFF2-40B4-BE49-F238E27FC236}">
                <a16:creationId xmlns:a16="http://schemas.microsoft.com/office/drawing/2014/main" id="{65EF1D99-93CA-4546-9E01-0EA01DD0A987}"/>
              </a:ext>
            </a:extLst>
          </p:cNvPr>
          <p:cNvPicPr>
            <a:picLocks noChangeAspect="1"/>
          </p:cNvPicPr>
          <p:nvPr/>
        </p:nvPicPr>
        <p:blipFill>
          <a:blip r:embed="rId3"/>
          <a:stretch>
            <a:fillRect/>
          </a:stretch>
        </p:blipFill>
        <p:spPr>
          <a:xfrm>
            <a:off x="695325" y="3173076"/>
            <a:ext cx="2068016" cy="2969868"/>
          </a:xfrm>
          <a:prstGeom prst="rect">
            <a:avLst/>
          </a:prstGeom>
        </p:spPr>
      </p:pic>
      <p:sp>
        <p:nvSpPr>
          <p:cNvPr id="10" name="textruta 9">
            <a:extLst>
              <a:ext uri="{FF2B5EF4-FFF2-40B4-BE49-F238E27FC236}">
                <a16:creationId xmlns:a16="http://schemas.microsoft.com/office/drawing/2014/main" id="{8B3AA2EA-C4BB-44F8-A7A0-31E143658626}"/>
              </a:ext>
            </a:extLst>
          </p:cNvPr>
          <p:cNvSpPr txBox="1"/>
          <p:nvPr/>
        </p:nvSpPr>
        <p:spPr>
          <a:xfrm>
            <a:off x="564344" y="861316"/>
            <a:ext cx="3228194" cy="646331"/>
          </a:xfrm>
          <a:prstGeom prst="rect">
            <a:avLst/>
          </a:prstGeom>
          <a:noFill/>
        </p:spPr>
        <p:txBody>
          <a:bodyPr wrap="square" rtlCol="0">
            <a:spAutoFit/>
          </a:bodyPr>
          <a:lstStyle/>
          <a:p>
            <a:r>
              <a:rPr lang="sv-SE" sz="3600" b="1" dirty="0">
                <a:latin typeface="Palatino Bold" pitchFamily="2" charset="77"/>
              </a:rPr>
              <a:t>Det behövs…</a:t>
            </a:r>
            <a:endParaRPr lang="sv-SE" dirty="0"/>
          </a:p>
        </p:txBody>
      </p:sp>
      <p:sp>
        <p:nvSpPr>
          <p:cNvPr id="11" name="Rubrik 1">
            <a:extLst>
              <a:ext uri="{FF2B5EF4-FFF2-40B4-BE49-F238E27FC236}">
                <a16:creationId xmlns:a16="http://schemas.microsoft.com/office/drawing/2014/main" id="{A40C40BE-4AA6-4202-8F09-134CE9F20B81}"/>
              </a:ext>
            </a:extLst>
          </p:cNvPr>
          <p:cNvSpPr txBox="1">
            <a:spLocks/>
          </p:cNvSpPr>
          <p:nvPr/>
        </p:nvSpPr>
        <p:spPr>
          <a:xfrm>
            <a:off x="695325" y="1983783"/>
            <a:ext cx="3097213" cy="360580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a:t>Neurologisk rehabilitering</a:t>
            </a:r>
            <a:endParaRPr lang="sv-SE" dirty="0"/>
          </a:p>
        </p:txBody>
      </p:sp>
      <p:graphicFrame>
        <p:nvGraphicFramePr>
          <p:cNvPr id="14" name="Diagram 13">
            <a:extLst>
              <a:ext uri="{FF2B5EF4-FFF2-40B4-BE49-F238E27FC236}">
                <a16:creationId xmlns:a16="http://schemas.microsoft.com/office/drawing/2014/main" id="{5516026A-0FDD-4ADF-9B23-2DF2DFC6AD52}"/>
              </a:ext>
            </a:extLst>
          </p:cNvPr>
          <p:cNvGraphicFramePr/>
          <p:nvPr/>
        </p:nvGraphicFramePr>
        <p:xfrm>
          <a:off x="5685803" y="2081750"/>
          <a:ext cx="5681870" cy="3565915"/>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ruta 14">
            <a:extLst>
              <a:ext uri="{FF2B5EF4-FFF2-40B4-BE49-F238E27FC236}">
                <a16:creationId xmlns:a16="http://schemas.microsoft.com/office/drawing/2014/main" id="{B5694855-DFC8-48D1-BC9D-28A682E110E4}"/>
              </a:ext>
            </a:extLst>
          </p:cNvPr>
          <p:cNvSpPr txBox="1"/>
          <p:nvPr/>
        </p:nvSpPr>
        <p:spPr>
          <a:xfrm>
            <a:off x="5685803" y="1234685"/>
            <a:ext cx="5820237" cy="369332"/>
          </a:xfrm>
          <a:prstGeom prst="rect">
            <a:avLst/>
          </a:prstGeom>
          <a:noFill/>
        </p:spPr>
        <p:txBody>
          <a:bodyPr wrap="square" rtlCol="0">
            <a:spAutoFit/>
          </a:bodyPr>
          <a:lstStyle/>
          <a:p>
            <a:r>
              <a:rPr lang="sv-SE" b="1" dirty="0"/>
              <a:t>Tillräcklig information om rehabilitering</a:t>
            </a:r>
          </a:p>
        </p:txBody>
      </p:sp>
    </p:spTree>
    <p:extLst>
      <p:ext uri="{BB962C8B-B14F-4D97-AF65-F5344CB8AC3E}">
        <p14:creationId xmlns:p14="http://schemas.microsoft.com/office/powerpoint/2010/main" val="675106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sp>
        <p:nvSpPr>
          <p:cNvPr id="8" name="Rubrik 1">
            <a:extLst>
              <a:ext uri="{FF2B5EF4-FFF2-40B4-BE49-F238E27FC236}">
                <a16:creationId xmlns:a16="http://schemas.microsoft.com/office/drawing/2014/main" id="{512DC652-C6EC-41B0-A7BF-32857E3F49D5}"/>
              </a:ext>
            </a:extLst>
          </p:cNvPr>
          <p:cNvSpPr txBox="1">
            <a:spLocks/>
          </p:cNvSpPr>
          <p:nvPr/>
        </p:nvSpPr>
        <p:spPr>
          <a:xfrm>
            <a:off x="695324" y="1050019"/>
            <a:ext cx="4229601"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sz="3400" dirty="0"/>
              <a:t>Rehabilitering</a:t>
            </a:r>
            <a:br>
              <a:rPr lang="sv-SE" dirty="0"/>
            </a:br>
            <a:endParaRPr lang="sv-SE" sz="1800" dirty="0"/>
          </a:p>
        </p:txBody>
      </p:sp>
      <p:sp>
        <p:nvSpPr>
          <p:cNvPr id="6" name="textruta 5">
            <a:extLst>
              <a:ext uri="{FF2B5EF4-FFF2-40B4-BE49-F238E27FC236}">
                <a16:creationId xmlns:a16="http://schemas.microsoft.com/office/drawing/2014/main" id="{4B5CD29D-7657-4062-B8FA-A321D3DF4513}"/>
              </a:ext>
            </a:extLst>
          </p:cNvPr>
          <p:cNvSpPr txBox="1"/>
          <p:nvPr/>
        </p:nvSpPr>
        <p:spPr>
          <a:xfrm>
            <a:off x="4751281" y="1018577"/>
            <a:ext cx="6221519" cy="5109091"/>
          </a:xfrm>
          <a:prstGeom prst="rect">
            <a:avLst/>
          </a:prstGeom>
          <a:noFill/>
        </p:spPr>
        <p:txBody>
          <a:bodyPr wrap="square" rtlCol="0">
            <a:spAutoFit/>
          </a:bodyPr>
          <a:lstStyle/>
          <a:p>
            <a:r>
              <a:rPr lang="sv-SE" dirty="0"/>
              <a:t>Neuros erfarenhet visar att </a:t>
            </a:r>
            <a:endParaRPr lang="sv-SE" sz="2400" b="1" dirty="0"/>
          </a:p>
          <a:p>
            <a:r>
              <a:rPr lang="sv-SE" sz="3200" b="1" dirty="0"/>
              <a:t>en rehabiliteringsutredning behövs </a:t>
            </a:r>
          </a:p>
          <a:p>
            <a:endParaRPr lang="sv-SE" sz="2400" b="1" dirty="0"/>
          </a:p>
          <a:p>
            <a:r>
              <a:rPr lang="sv-SE" dirty="0"/>
              <a:t>för att få evidens för nyttan med rehab och att den bland annat måste behandla: </a:t>
            </a:r>
          </a:p>
          <a:p>
            <a:endParaRPr lang="sv-SE" dirty="0"/>
          </a:p>
          <a:p>
            <a:pPr marL="285750" indent="-285750">
              <a:buFont typeface="Arial" panose="020B0604020202020204" pitchFamily="34" charset="0"/>
              <a:buChar char="•"/>
            </a:pPr>
            <a:r>
              <a:rPr lang="sv-SE" sz="2000" dirty="0"/>
              <a:t>Det samlade behovet och utbudet</a:t>
            </a:r>
          </a:p>
          <a:p>
            <a:endParaRPr lang="sv-SE" sz="2000" dirty="0"/>
          </a:p>
          <a:p>
            <a:pPr marL="285750" indent="-285750">
              <a:buFont typeface="Arial" panose="020B0604020202020204" pitchFamily="34" charset="0"/>
              <a:buChar char="•"/>
            </a:pPr>
            <a:r>
              <a:rPr lang="sv-SE" sz="2000" dirty="0"/>
              <a:t>Patientmedverkan och kvalitetssäkring</a:t>
            </a:r>
          </a:p>
          <a:p>
            <a:endParaRPr lang="sv-SE" sz="2000" dirty="0"/>
          </a:p>
          <a:p>
            <a:pPr marL="285750" indent="-285750">
              <a:buFont typeface="Arial" panose="020B0604020202020204" pitchFamily="34" charset="0"/>
              <a:buChar char="•"/>
            </a:pPr>
            <a:r>
              <a:rPr lang="sv-SE" sz="2000" dirty="0"/>
              <a:t>Kunskapsstöd avseende diagnoser och livssituationer</a:t>
            </a:r>
          </a:p>
          <a:p>
            <a:endParaRPr lang="sv-SE" sz="2000" dirty="0"/>
          </a:p>
          <a:p>
            <a:pPr marL="285750" indent="-285750">
              <a:buFont typeface="Arial" panose="020B0604020202020204" pitchFamily="34" charset="0"/>
              <a:buChar char="•"/>
            </a:pPr>
            <a:r>
              <a:rPr lang="sv-SE" sz="2000" dirty="0"/>
              <a:t>Ansvarsområden, gränsdragningar och finansiering</a:t>
            </a:r>
          </a:p>
          <a:p>
            <a:endParaRPr lang="sv-SE" sz="2000" dirty="0"/>
          </a:p>
          <a:p>
            <a:pPr marL="285750" indent="-285750">
              <a:buFont typeface="Arial" panose="020B0604020202020204" pitchFamily="34" charset="0"/>
              <a:buChar char="•"/>
            </a:pPr>
            <a:r>
              <a:rPr lang="sv-SE" sz="2000" dirty="0"/>
              <a:t>Rättighetslagstiftning</a:t>
            </a:r>
          </a:p>
          <a:p>
            <a:pPr marL="285750" indent="-285750">
              <a:buFont typeface="Arial" panose="020B0604020202020204" pitchFamily="34" charset="0"/>
              <a:buChar char="•"/>
            </a:pPr>
            <a:endParaRPr lang="sv-SE" dirty="0"/>
          </a:p>
        </p:txBody>
      </p:sp>
      <p:pic>
        <p:nvPicPr>
          <p:cNvPr id="7" name="Bildobjekt 6" descr="En bild som visar person, inomhus, vägg, golv&#10;&#10;Automatiskt genererad beskrivning">
            <a:extLst>
              <a:ext uri="{FF2B5EF4-FFF2-40B4-BE49-F238E27FC236}">
                <a16:creationId xmlns:a16="http://schemas.microsoft.com/office/drawing/2014/main" id="{1DF09643-CD7C-43F2-B878-9043A0A412EA}"/>
              </a:ext>
            </a:extLst>
          </p:cNvPr>
          <p:cNvPicPr>
            <a:picLocks noChangeAspect="1"/>
          </p:cNvPicPr>
          <p:nvPr/>
        </p:nvPicPr>
        <p:blipFill>
          <a:blip r:embed="rId3"/>
          <a:stretch>
            <a:fillRect/>
          </a:stretch>
        </p:blipFill>
        <p:spPr>
          <a:xfrm>
            <a:off x="713284" y="1604017"/>
            <a:ext cx="2985287" cy="4287156"/>
          </a:xfrm>
          <a:prstGeom prst="rect">
            <a:avLst/>
          </a:prstGeom>
        </p:spPr>
      </p:pic>
    </p:spTree>
    <p:extLst>
      <p:ext uri="{BB962C8B-B14F-4D97-AF65-F5344CB8AC3E}">
        <p14:creationId xmlns:p14="http://schemas.microsoft.com/office/powerpoint/2010/main" val="2390923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4" name="Sexhörning 3">
            <a:extLst>
              <a:ext uri="{FF2B5EF4-FFF2-40B4-BE49-F238E27FC236}">
                <a16:creationId xmlns:a16="http://schemas.microsoft.com/office/drawing/2014/main" id="{124B9E73-20A2-4EE5-BF42-4BC25A5CA48F}"/>
              </a:ext>
            </a:extLst>
          </p:cNvPr>
          <p:cNvSpPr/>
          <p:nvPr/>
        </p:nvSpPr>
        <p:spPr>
          <a:xfrm>
            <a:off x="6899732" y="2329903"/>
            <a:ext cx="2382194" cy="2052315"/>
          </a:xfrm>
          <a:prstGeom prst="hexagon">
            <a:avLst/>
          </a:pr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Utforskade parametrar</a:t>
            </a:r>
          </a:p>
        </p:txBody>
      </p:sp>
      <p:sp>
        <p:nvSpPr>
          <p:cNvPr id="6" name="Pratbubbla: uppåtpil 5">
            <a:extLst>
              <a:ext uri="{FF2B5EF4-FFF2-40B4-BE49-F238E27FC236}">
                <a16:creationId xmlns:a16="http://schemas.microsoft.com/office/drawing/2014/main" id="{DD3952F9-DB34-46D5-894F-DAE4333EE1DA}"/>
              </a:ext>
            </a:extLst>
          </p:cNvPr>
          <p:cNvSpPr/>
          <p:nvPr/>
        </p:nvSpPr>
        <p:spPr>
          <a:xfrm>
            <a:off x="6580890" y="898749"/>
            <a:ext cx="2980967" cy="1259211"/>
          </a:xfrm>
          <a:prstGeom prst="up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Snabbare diagnos</a:t>
            </a:r>
          </a:p>
        </p:txBody>
      </p:sp>
      <p:sp>
        <p:nvSpPr>
          <p:cNvPr id="8" name="Pratbubbla: uppåtpil 7">
            <a:extLst>
              <a:ext uri="{FF2B5EF4-FFF2-40B4-BE49-F238E27FC236}">
                <a16:creationId xmlns:a16="http://schemas.microsoft.com/office/drawing/2014/main" id="{5626E1A5-E831-4FD8-8CE0-84B8475380CA}"/>
              </a:ext>
            </a:extLst>
          </p:cNvPr>
          <p:cNvSpPr/>
          <p:nvPr/>
        </p:nvSpPr>
        <p:spPr>
          <a:xfrm rot="5400000">
            <a:off x="9643666" y="1589631"/>
            <a:ext cx="2116077" cy="1562661"/>
          </a:xfrm>
          <a:prstGeom prst="up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Jämlik</a:t>
            </a:r>
          </a:p>
          <a:p>
            <a:pPr algn="ctr"/>
            <a:r>
              <a:rPr lang="sv-SE" sz="2400" b="1" dirty="0">
                <a:solidFill>
                  <a:schemeClr val="tx1"/>
                </a:solidFill>
              </a:rPr>
              <a:t>vård och behandling</a:t>
            </a:r>
          </a:p>
        </p:txBody>
      </p:sp>
      <p:sp>
        <p:nvSpPr>
          <p:cNvPr id="9" name="Pratbubbla: uppåtpil 8">
            <a:extLst>
              <a:ext uri="{FF2B5EF4-FFF2-40B4-BE49-F238E27FC236}">
                <a16:creationId xmlns:a16="http://schemas.microsoft.com/office/drawing/2014/main" id="{A2E67B13-44AA-45B1-BA4C-50C94FF9D0C1}"/>
              </a:ext>
            </a:extLst>
          </p:cNvPr>
          <p:cNvSpPr/>
          <p:nvPr/>
        </p:nvSpPr>
        <p:spPr>
          <a:xfrm rot="5400000">
            <a:off x="9713590" y="3761994"/>
            <a:ext cx="1989871" cy="1576299"/>
          </a:xfrm>
          <a:prstGeom prst="up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Rehabilitering</a:t>
            </a:r>
          </a:p>
        </p:txBody>
      </p:sp>
      <p:sp>
        <p:nvSpPr>
          <p:cNvPr id="10" name="Pratbubbla: nedåtpil 9">
            <a:extLst>
              <a:ext uri="{FF2B5EF4-FFF2-40B4-BE49-F238E27FC236}">
                <a16:creationId xmlns:a16="http://schemas.microsoft.com/office/drawing/2014/main" id="{1CA435E1-7776-49E1-B445-533DF919A517}"/>
              </a:ext>
            </a:extLst>
          </p:cNvPr>
          <p:cNvSpPr/>
          <p:nvPr/>
        </p:nvSpPr>
        <p:spPr>
          <a:xfrm>
            <a:off x="6580890" y="4554162"/>
            <a:ext cx="2980967" cy="1405089"/>
          </a:xfrm>
          <a:prstGeom prst="down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Multiprofessionella team</a:t>
            </a:r>
          </a:p>
        </p:txBody>
      </p:sp>
      <p:sp>
        <p:nvSpPr>
          <p:cNvPr id="11" name="Pratbubbla: nedåtpil 10">
            <a:extLst>
              <a:ext uri="{FF2B5EF4-FFF2-40B4-BE49-F238E27FC236}">
                <a16:creationId xmlns:a16="http://schemas.microsoft.com/office/drawing/2014/main" id="{2CE16387-A0C2-4143-890E-7CFB17724ED4}"/>
              </a:ext>
            </a:extLst>
          </p:cNvPr>
          <p:cNvSpPr/>
          <p:nvPr/>
        </p:nvSpPr>
        <p:spPr>
          <a:xfrm rot="5400000">
            <a:off x="4365110" y="1602450"/>
            <a:ext cx="2020415" cy="1441363"/>
          </a:xfrm>
          <a:prstGeom prst="down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b="1" dirty="0">
                <a:solidFill>
                  <a:schemeClr val="bg1"/>
                </a:solidFill>
              </a:rPr>
              <a:t>Hjälpmedel</a:t>
            </a:r>
          </a:p>
        </p:txBody>
      </p:sp>
      <p:sp>
        <p:nvSpPr>
          <p:cNvPr id="12" name="Pratbubbla: nedåtpil 11">
            <a:extLst>
              <a:ext uri="{FF2B5EF4-FFF2-40B4-BE49-F238E27FC236}">
                <a16:creationId xmlns:a16="http://schemas.microsoft.com/office/drawing/2014/main" id="{4F81D653-E966-48D8-B85C-B1E46B9C8F9C}"/>
              </a:ext>
            </a:extLst>
          </p:cNvPr>
          <p:cNvSpPr/>
          <p:nvPr/>
        </p:nvSpPr>
        <p:spPr>
          <a:xfrm rot="5400000">
            <a:off x="4426727" y="3712418"/>
            <a:ext cx="1857027" cy="1481516"/>
          </a:xfrm>
          <a:prstGeom prst="down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E-hälsa</a:t>
            </a:r>
            <a:r>
              <a:rPr lang="sv-SE" dirty="0"/>
              <a:t> </a:t>
            </a:r>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637475"/>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pic>
        <p:nvPicPr>
          <p:cNvPr id="14" name="Bildobjekt 13" descr="En bild som visar text, dagstidning&#10;&#10;Automatiskt genererad beskrivning">
            <a:extLst>
              <a:ext uri="{FF2B5EF4-FFF2-40B4-BE49-F238E27FC236}">
                <a16:creationId xmlns:a16="http://schemas.microsoft.com/office/drawing/2014/main" id="{7CC6B60D-D1AC-4AE3-A4B6-79CF5194A354}"/>
              </a:ext>
            </a:extLst>
          </p:cNvPr>
          <p:cNvPicPr>
            <a:picLocks noChangeAspect="1"/>
          </p:cNvPicPr>
          <p:nvPr/>
        </p:nvPicPr>
        <p:blipFill>
          <a:blip r:embed="rId3"/>
          <a:stretch>
            <a:fillRect/>
          </a:stretch>
        </p:blipFill>
        <p:spPr>
          <a:xfrm>
            <a:off x="666936" y="1742536"/>
            <a:ext cx="3545680" cy="2501660"/>
          </a:xfrm>
          <a:prstGeom prst="rect">
            <a:avLst/>
          </a:prstGeom>
        </p:spPr>
      </p:pic>
    </p:spTree>
    <p:extLst>
      <p:ext uri="{BB962C8B-B14F-4D97-AF65-F5344CB8AC3E}">
        <p14:creationId xmlns:p14="http://schemas.microsoft.com/office/powerpoint/2010/main" val="3468496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sp>
        <p:nvSpPr>
          <p:cNvPr id="9" name="textruta 8">
            <a:extLst>
              <a:ext uri="{FF2B5EF4-FFF2-40B4-BE49-F238E27FC236}">
                <a16:creationId xmlns:a16="http://schemas.microsoft.com/office/drawing/2014/main" id="{962E6A2A-F79A-4475-A9B2-7FC3378AEB97}"/>
              </a:ext>
            </a:extLst>
          </p:cNvPr>
          <p:cNvSpPr txBox="1"/>
          <p:nvPr/>
        </p:nvSpPr>
        <p:spPr>
          <a:xfrm>
            <a:off x="5540784" y="2076773"/>
            <a:ext cx="3228194" cy="2400657"/>
          </a:xfrm>
          <a:prstGeom prst="rect">
            <a:avLst/>
          </a:prstGeom>
          <a:noFill/>
        </p:spPr>
        <p:txBody>
          <a:bodyPr wrap="square" rtlCol="0">
            <a:spAutoFit/>
          </a:bodyPr>
          <a:lstStyle/>
          <a:p>
            <a:pPr algn="ctr"/>
            <a:r>
              <a:rPr lang="sv-SE" sz="15000" b="1" dirty="0">
                <a:latin typeface="Palatino Bold" pitchFamily="2" charset="77"/>
              </a:rPr>
              <a:t>2/3</a:t>
            </a:r>
          </a:p>
        </p:txBody>
      </p:sp>
      <p:sp>
        <p:nvSpPr>
          <p:cNvPr id="7" name="textruta 6">
            <a:extLst>
              <a:ext uri="{FF2B5EF4-FFF2-40B4-BE49-F238E27FC236}">
                <a16:creationId xmlns:a16="http://schemas.microsoft.com/office/drawing/2014/main" id="{C5E69A4D-EB77-4E06-97F6-A629E53DB962}"/>
              </a:ext>
            </a:extLst>
          </p:cNvPr>
          <p:cNvSpPr txBox="1"/>
          <p:nvPr/>
        </p:nvSpPr>
        <p:spPr>
          <a:xfrm>
            <a:off x="564344" y="861316"/>
            <a:ext cx="3228194" cy="646331"/>
          </a:xfrm>
          <a:prstGeom prst="rect">
            <a:avLst/>
          </a:prstGeom>
          <a:noFill/>
        </p:spPr>
        <p:txBody>
          <a:bodyPr wrap="square" rtlCol="0">
            <a:spAutoFit/>
          </a:bodyPr>
          <a:lstStyle/>
          <a:p>
            <a:r>
              <a:rPr lang="sv-SE" sz="3600" b="1" dirty="0">
                <a:latin typeface="Palatino Bold" pitchFamily="2" charset="77"/>
              </a:rPr>
              <a:t>Det behövs…</a:t>
            </a:r>
            <a:endParaRPr lang="sv-SE" dirty="0"/>
          </a:p>
        </p:txBody>
      </p:sp>
      <p:sp>
        <p:nvSpPr>
          <p:cNvPr id="10" name="Rubrik 1">
            <a:extLst>
              <a:ext uri="{FF2B5EF4-FFF2-40B4-BE49-F238E27FC236}">
                <a16:creationId xmlns:a16="http://schemas.microsoft.com/office/drawing/2014/main" id="{B0712A68-7932-43D7-828E-E77FC9F1148A}"/>
              </a:ext>
            </a:extLst>
          </p:cNvPr>
          <p:cNvSpPr txBox="1">
            <a:spLocks/>
          </p:cNvSpPr>
          <p:nvPr/>
        </p:nvSpPr>
        <p:spPr>
          <a:xfrm>
            <a:off x="695325" y="2076773"/>
            <a:ext cx="3097213" cy="351281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dirty="0"/>
              <a:t>Hjälpmedel</a:t>
            </a:r>
          </a:p>
        </p:txBody>
      </p:sp>
      <p:pic>
        <p:nvPicPr>
          <p:cNvPr id="11" name="Bildobjekt 10">
            <a:extLst>
              <a:ext uri="{FF2B5EF4-FFF2-40B4-BE49-F238E27FC236}">
                <a16:creationId xmlns:a16="http://schemas.microsoft.com/office/drawing/2014/main" id="{4DEE810B-F0BD-46A5-8385-694339CDD7BC}"/>
              </a:ext>
            </a:extLst>
          </p:cNvPr>
          <p:cNvPicPr>
            <a:picLocks noChangeAspect="1"/>
          </p:cNvPicPr>
          <p:nvPr/>
        </p:nvPicPr>
        <p:blipFill>
          <a:blip r:embed="rId3"/>
          <a:stretch>
            <a:fillRect/>
          </a:stretch>
        </p:blipFill>
        <p:spPr>
          <a:xfrm>
            <a:off x="695325" y="2946798"/>
            <a:ext cx="2666440" cy="3199728"/>
          </a:xfrm>
          <a:prstGeom prst="rect">
            <a:avLst/>
          </a:prstGeom>
        </p:spPr>
      </p:pic>
      <p:sp>
        <p:nvSpPr>
          <p:cNvPr id="3" name="textruta 2">
            <a:extLst>
              <a:ext uri="{FF2B5EF4-FFF2-40B4-BE49-F238E27FC236}">
                <a16:creationId xmlns:a16="http://schemas.microsoft.com/office/drawing/2014/main" id="{5B5CD813-9C10-4A9B-80C4-E223D01785C7}"/>
              </a:ext>
            </a:extLst>
          </p:cNvPr>
          <p:cNvSpPr txBox="1"/>
          <p:nvPr/>
        </p:nvSpPr>
        <p:spPr>
          <a:xfrm>
            <a:off x="5734974" y="4477430"/>
            <a:ext cx="4696288" cy="369332"/>
          </a:xfrm>
          <a:prstGeom prst="rect">
            <a:avLst/>
          </a:prstGeom>
          <a:noFill/>
        </p:spPr>
        <p:txBody>
          <a:bodyPr wrap="square" rtlCol="0">
            <a:spAutoFit/>
          </a:bodyPr>
          <a:lstStyle/>
          <a:p>
            <a:r>
              <a:rPr lang="sv-SE" dirty="0"/>
              <a:t>Två av tre använder hjälpmedel.</a:t>
            </a:r>
          </a:p>
        </p:txBody>
      </p:sp>
    </p:spTree>
    <p:extLst>
      <p:ext uri="{BB962C8B-B14F-4D97-AF65-F5344CB8AC3E}">
        <p14:creationId xmlns:p14="http://schemas.microsoft.com/office/powerpoint/2010/main" val="2148778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050019"/>
            <a:ext cx="3349733" cy="4068763"/>
          </a:xfrm>
        </p:spPr>
        <p:txBody>
          <a:bodyPr/>
          <a:lstStyle/>
          <a:p>
            <a:r>
              <a:rPr lang="sv-SE" dirty="0"/>
              <a:t>Neurorapporter</a:t>
            </a:r>
            <a:br>
              <a:rPr lang="sv-SE" dirty="0"/>
            </a:br>
            <a:br>
              <a:rPr lang="sv-SE" dirty="0"/>
            </a:br>
            <a:endParaRPr lang="sv-SE" sz="1800" dirty="0"/>
          </a:p>
        </p:txBody>
      </p:sp>
      <p:sp>
        <p:nvSpPr>
          <p:cNvPr id="3" name="Platshållare för text 2">
            <a:extLst>
              <a:ext uri="{FF2B5EF4-FFF2-40B4-BE49-F238E27FC236}">
                <a16:creationId xmlns:a16="http://schemas.microsoft.com/office/drawing/2014/main" id="{B7985AB6-3976-49D7-A887-A64EAF6E4D4B}"/>
              </a:ext>
            </a:extLst>
          </p:cNvPr>
          <p:cNvSpPr>
            <a:spLocks noGrp="1"/>
          </p:cNvSpPr>
          <p:nvPr>
            <p:ph type="body" sz="quarter" idx="10"/>
          </p:nvPr>
        </p:nvSpPr>
        <p:spPr>
          <a:xfrm>
            <a:off x="5087937" y="1698701"/>
            <a:ext cx="5701983" cy="3925545"/>
          </a:xfrm>
        </p:spPr>
        <p:txBody>
          <a:bodyPr/>
          <a:lstStyle/>
          <a:p>
            <a:r>
              <a:rPr lang="sv-SE" sz="2400" b="1" dirty="0"/>
              <a:t>2014 – Neurosjukvården</a:t>
            </a:r>
          </a:p>
          <a:p>
            <a:r>
              <a:rPr lang="sv-SE" sz="2400" b="1" dirty="0"/>
              <a:t>2015 – Rehabilitering</a:t>
            </a:r>
          </a:p>
          <a:p>
            <a:r>
              <a:rPr lang="sv-SE" sz="2400" b="1" dirty="0"/>
              <a:t>2016 – Patienten och neuroteam</a:t>
            </a:r>
          </a:p>
          <a:p>
            <a:r>
              <a:rPr lang="sv-SE" sz="2400" b="1" dirty="0"/>
              <a:t>2017 – Hjälpmedel</a:t>
            </a:r>
          </a:p>
          <a:p>
            <a:r>
              <a:rPr lang="sv-SE" sz="2400" b="1" dirty="0"/>
              <a:t>2018 – E-hälsa</a:t>
            </a:r>
          </a:p>
        </p:txBody>
      </p:sp>
      <p:pic>
        <p:nvPicPr>
          <p:cNvPr id="5" name="Bildobjekt 4">
            <a:extLst>
              <a:ext uri="{FF2B5EF4-FFF2-40B4-BE49-F238E27FC236}">
                <a16:creationId xmlns:a16="http://schemas.microsoft.com/office/drawing/2014/main" id="{625EC236-182C-4FC3-BB2B-5EEC7E119E68}"/>
              </a:ext>
            </a:extLst>
          </p:cNvPr>
          <p:cNvPicPr>
            <a:picLocks noChangeAspect="1"/>
          </p:cNvPicPr>
          <p:nvPr/>
        </p:nvPicPr>
        <p:blipFill>
          <a:blip r:embed="rId3"/>
          <a:stretch>
            <a:fillRect/>
          </a:stretch>
        </p:blipFill>
        <p:spPr>
          <a:xfrm>
            <a:off x="695325" y="2157960"/>
            <a:ext cx="3309576" cy="1754474"/>
          </a:xfrm>
          <a:prstGeom prst="rect">
            <a:avLst/>
          </a:prstGeom>
        </p:spPr>
      </p:pic>
      <p:pic>
        <p:nvPicPr>
          <p:cNvPr id="7" name="Bildobjekt 6">
            <a:extLst>
              <a:ext uri="{FF2B5EF4-FFF2-40B4-BE49-F238E27FC236}">
                <a16:creationId xmlns:a16="http://schemas.microsoft.com/office/drawing/2014/main" id="{B0D8937C-E4DF-4B0F-8275-4A36201081B2}"/>
              </a:ext>
            </a:extLst>
          </p:cNvPr>
          <p:cNvPicPr>
            <a:picLocks noChangeAspect="1"/>
          </p:cNvPicPr>
          <p:nvPr/>
        </p:nvPicPr>
        <p:blipFill>
          <a:blip r:embed="rId4"/>
          <a:stretch>
            <a:fillRect/>
          </a:stretch>
        </p:blipFill>
        <p:spPr>
          <a:xfrm rot="20198192">
            <a:off x="1203770" y="3373231"/>
            <a:ext cx="1943100" cy="2352675"/>
          </a:xfrm>
          <a:prstGeom prst="rect">
            <a:avLst/>
          </a:prstGeom>
        </p:spPr>
      </p:pic>
    </p:spTree>
    <p:extLst>
      <p:ext uri="{BB962C8B-B14F-4D97-AF65-F5344CB8AC3E}">
        <p14:creationId xmlns:p14="http://schemas.microsoft.com/office/powerpoint/2010/main" val="1592705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26E78230-BA57-43AD-8451-9538C0A862AA}"/>
              </a:ext>
            </a:extLst>
          </p:cNvPr>
          <p:cNvPicPr>
            <a:picLocks noChangeAspect="1"/>
          </p:cNvPicPr>
          <p:nvPr/>
        </p:nvPicPr>
        <p:blipFill>
          <a:blip r:embed="rId3"/>
          <a:stretch>
            <a:fillRect/>
          </a:stretch>
        </p:blipFill>
        <p:spPr>
          <a:xfrm>
            <a:off x="695325" y="2946798"/>
            <a:ext cx="2666440" cy="3199728"/>
          </a:xfrm>
          <a:prstGeom prst="rect">
            <a:avLst/>
          </a:prstGeom>
        </p:spPr>
      </p:pic>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sp>
        <p:nvSpPr>
          <p:cNvPr id="3" name="textruta 2">
            <a:extLst>
              <a:ext uri="{FF2B5EF4-FFF2-40B4-BE49-F238E27FC236}">
                <a16:creationId xmlns:a16="http://schemas.microsoft.com/office/drawing/2014/main" id="{5F9E7037-727E-4427-BBD3-BAC210A3A2CB}"/>
              </a:ext>
            </a:extLst>
          </p:cNvPr>
          <p:cNvSpPr txBox="1"/>
          <p:nvPr/>
        </p:nvSpPr>
        <p:spPr>
          <a:xfrm>
            <a:off x="5685803" y="1234685"/>
            <a:ext cx="5820237" cy="369332"/>
          </a:xfrm>
          <a:prstGeom prst="rect">
            <a:avLst/>
          </a:prstGeom>
          <a:noFill/>
        </p:spPr>
        <p:txBody>
          <a:bodyPr wrap="square" rtlCol="0">
            <a:spAutoFit/>
          </a:bodyPr>
          <a:lstStyle/>
          <a:p>
            <a:r>
              <a:rPr lang="sv-SE" b="1" dirty="0"/>
              <a:t>Har du de hjälpmedel du behöver?</a:t>
            </a:r>
          </a:p>
        </p:txBody>
      </p:sp>
      <p:graphicFrame>
        <p:nvGraphicFramePr>
          <p:cNvPr id="10" name="Diagram 9">
            <a:extLst>
              <a:ext uri="{FF2B5EF4-FFF2-40B4-BE49-F238E27FC236}">
                <a16:creationId xmlns:a16="http://schemas.microsoft.com/office/drawing/2014/main" id="{54BF4299-BF18-4AC3-92F4-6F04DC870207}"/>
              </a:ext>
            </a:extLst>
          </p:cNvPr>
          <p:cNvGraphicFramePr/>
          <p:nvPr/>
        </p:nvGraphicFramePr>
        <p:xfrm>
          <a:off x="5685803" y="1835340"/>
          <a:ext cx="5295875" cy="318732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ruta 11">
            <a:extLst>
              <a:ext uri="{FF2B5EF4-FFF2-40B4-BE49-F238E27FC236}">
                <a16:creationId xmlns:a16="http://schemas.microsoft.com/office/drawing/2014/main" id="{1D40EA21-FA12-40D9-B4AE-D849C2ECFF05}"/>
              </a:ext>
            </a:extLst>
          </p:cNvPr>
          <p:cNvSpPr txBox="1"/>
          <p:nvPr/>
        </p:nvSpPr>
        <p:spPr>
          <a:xfrm>
            <a:off x="564344" y="861316"/>
            <a:ext cx="3228194" cy="646331"/>
          </a:xfrm>
          <a:prstGeom prst="rect">
            <a:avLst/>
          </a:prstGeom>
          <a:noFill/>
        </p:spPr>
        <p:txBody>
          <a:bodyPr wrap="square" rtlCol="0">
            <a:spAutoFit/>
          </a:bodyPr>
          <a:lstStyle/>
          <a:p>
            <a:r>
              <a:rPr lang="sv-SE" sz="3600" b="1" dirty="0">
                <a:latin typeface="Palatino Bold" pitchFamily="2" charset="77"/>
              </a:rPr>
              <a:t>Det behövs…</a:t>
            </a:r>
            <a:endParaRPr lang="sv-SE" dirty="0"/>
          </a:p>
        </p:txBody>
      </p:sp>
      <p:sp>
        <p:nvSpPr>
          <p:cNvPr id="14" name="Rubrik 1">
            <a:extLst>
              <a:ext uri="{FF2B5EF4-FFF2-40B4-BE49-F238E27FC236}">
                <a16:creationId xmlns:a16="http://schemas.microsoft.com/office/drawing/2014/main" id="{F6FD1EB1-CD3E-4009-98CC-F34B096CABB6}"/>
              </a:ext>
            </a:extLst>
          </p:cNvPr>
          <p:cNvSpPr txBox="1">
            <a:spLocks/>
          </p:cNvSpPr>
          <p:nvPr/>
        </p:nvSpPr>
        <p:spPr>
          <a:xfrm>
            <a:off x="695325" y="2076773"/>
            <a:ext cx="3097213" cy="351281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dirty="0"/>
              <a:t>Hjälpmedel</a:t>
            </a:r>
          </a:p>
        </p:txBody>
      </p:sp>
    </p:spTree>
    <p:extLst>
      <p:ext uri="{BB962C8B-B14F-4D97-AF65-F5344CB8AC3E}">
        <p14:creationId xmlns:p14="http://schemas.microsoft.com/office/powerpoint/2010/main" val="1049080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26E78230-BA57-43AD-8451-9538C0A862AA}"/>
              </a:ext>
            </a:extLst>
          </p:cNvPr>
          <p:cNvPicPr>
            <a:picLocks noChangeAspect="1"/>
          </p:cNvPicPr>
          <p:nvPr/>
        </p:nvPicPr>
        <p:blipFill>
          <a:blip r:embed="rId3"/>
          <a:stretch>
            <a:fillRect/>
          </a:stretch>
        </p:blipFill>
        <p:spPr>
          <a:xfrm>
            <a:off x="695325" y="2946798"/>
            <a:ext cx="2666440" cy="3199728"/>
          </a:xfrm>
          <a:prstGeom prst="rect">
            <a:avLst/>
          </a:prstGeom>
        </p:spPr>
      </p:pic>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sp>
        <p:nvSpPr>
          <p:cNvPr id="3" name="textruta 2">
            <a:extLst>
              <a:ext uri="{FF2B5EF4-FFF2-40B4-BE49-F238E27FC236}">
                <a16:creationId xmlns:a16="http://schemas.microsoft.com/office/drawing/2014/main" id="{5F9E7037-727E-4427-BBD3-BAC210A3A2CB}"/>
              </a:ext>
            </a:extLst>
          </p:cNvPr>
          <p:cNvSpPr txBox="1"/>
          <p:nvPr/>
        </p:nvSpPr>
        <p:spPr>
          <a:xfrm>
            <a:off x="5685803" y="1234685"/>
            <a:ext cx="5820237" cy="369332"/>
          </a:xfrm>
          <a:prstGeom prst="rect">
            <a:avLst/>
          </a:prstGeom>
          <a:noFill/>
        </p:spPr>
        <p:txBody>
          <a:bodyPr wrap="square" rtlCol="0">
            <a:spAutoFit/>
          </a:bodyPr>
          <a:lstStyle/>
          <a:p>
            <a:r>
              <a:rPr lang="sv-SE" b="1" dirty="0"/>
              <a:t>Har du de hjälpmedel du behöver?</a:t>
            </a:r>
          </a:p>
        </p:txBody>
      </p:sp>
      <p:graphicFrame>
        <p:nvGraphicFramePr>
          <p:cNvPr id="10" name="Diagram 9">
            <a:extLst>
              <a:ext uri="{FF2B5EF4-FFF2-40B4-BE49-F238E27FC236}">
                <a16:creationId xmlns:a16="http://schemas.microsoft.com/office/drawing/2014/main" id="{54BF4299-BF18-4AC3-92F4-6F04DC870207}"/>
              </a:ext>
            </a:extLst>
          </p:cNvPr>
          <p:cNvGraphicFramePr/>
          <p:nvPr/>
        </p:nvGraphicFramePr>
        <p:xfrm>
          <a:off x="5685803" y="1835340"/>
          <a:ext cx="5295875" cy="3187320"/>
        </p:xfrm>
        <a:graphic>
          <a:graphicData uri="http://schemas.openxmlformats.org/drawingml/2006/chart">
            <c:chart xmlns:c="http://schemas.openxmlformats.org/drawingml/2006/chart" xmlns:r="http://schemas.openxmlformats.org/officeDocument/2006/relationships" r:id="rId4"/>
          </a:graphicData>
        </a:graphic>
      </p:graphicFrame>
      <p:sp>
        <p:nvSpPr>
          <p:cNvPr id="11" name="Pratbubbla: oval 10">
            <a:extLst>
              <a:ext uri="{FF2B5EF4-FFF2-40B4-BE49-F238E27FC236}">
                <a16:creationId xmlns:a16="http://schemas.microsoft.com/office/drawing/2014/main" id="{8B4418C9-638E-4EFB-A160-36E85330311E}"/>
              </a:ext>
            </a:extLst>
          </p:cNvPr>
          <p:cNvSpPr/>
          <p:nvPr/>
        </p:nvSpPr>
        <p:spPr>
          <a:xfrm>
            <a:off x="3725888" y="272234"/>
            <a:ext cx="7522120" cy="5744066"/>
          </a:xfrm>
          <a:prstGeom prst="wedgeEllipseCallout">
            <a:avLst>
              <a:gd name="adj1" fmla="val -77032"/>
              <a:gd name="adj2" fmla="val 41328"/>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3600" b="1" dirty="0"/>
              <a:t>”Saknar hjälp att identifiera vad jag behöver och vad man kan göra och vilka hjälpmedel som finns” </a:t>
            </a:r>
          </a:p>
        </p:txBody>
      </p:sp>
      <p:sp>
        <p:nvSpPr>
          <p:cNvPr id="12" name="textruta 11">
            <a:extLst>
              <a:ext uri="{FF2B5EF4-FFF2-40B4-BE49-F238E27FC236}">
                <a16:creationId xmlns:a16="http://schemas.microsoft.com/office/drawing/2014/main" id="{1D40EA21-FA12-40D9-B4AE-D849C2ECFF05}"/>
              </a:ext>
            </a:extLst>
          </p:cNvPr>
          <p:cNvSpPr txBox="1"/>
          <p:nvPr/>
        </p:nvSpPr>
        <p:spPr>
          <a:xfrm>
            <a:off x="564344" y="861316"/>
            <a:ext cx="3228194" cy="646331"/>
          </a:xfrm>
          <a:prstGeom prst="rect">
            <a:avLst/>
          </a:prstGeom>
          <a:noFill/>
        </p:spPr>
        <p:txBody>
          <a:bodyPr wrap="square" rtlCol="0">
            <a:spAutoFit/>
          </a:bodyPr>
          <a:lstStyle/>
          <a:p>
            <a:r>
              <a:rPr lang="sv-SE" sz="3600" b="1" dirty="0">
                <a:latin typeface="Palatino Bold" pitchFamily="2" charset="77"/>
              </a:rPr>
              <a:t>Det behövs…</a:t>
            </a:r>
            <a:endParaRPr lang="sv-SE" dirty="0"/>
          </a:p>
        </p:txBody>
      </p:sp>
      <p:sp>
        <p:nvSpPr>
          <p:cNvPr id="14" name="Rubrik 1">
            <a:extLst>
              <a:ext uri="{FF2B5EF4-FFF2-40B4-BE49-F238E27FC236}">
                <a16:creationId xmlns:a16="http://schemas.microsoft.com/office/drawing/2014/main" id="{F6FD1EB1-CD3E-4009-98CC-F34B096CABB6}"/>
              </a:ext>
            </a:extLst>
          </p:cNvPr>
          <p:cNvSpPr txBox="1">
            <a:spLocks/>
          </p:cNvSpPr>
          <p:nvPr/>
        </p:nvSpPr>
        <p:spPr>
          <a:xfrm>
            <a:off x="695325" y="2076773"/>
            <a:ext cx="3097213" cy="351281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dirty="0"/>
              <a:t>Hjälpmedel</a:t>
            </a:r>
          </a:p>
        </p:txBody>
      </p:sp>
    </p:spTree>
    <p:extLst>
      <p:ext uri="{BB962C8B-B14F-4D97-AF65-F5344CB8AC3E}">
        <p14:creationId xmlns:p14="http://schemas.microsoft.com/office/powerpoint/2010/main" val="201166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graphicFrame>
        <p:nvGraphicFramePr>
          <p:cNvPr id="9" name="Diagram 8">
            <a:extLst>
              <a:ext uri="{FF2B5EF4-FFF2-40B4-BE49-F238E27FC236}">
                <a16:creationId xmlns:a16="http://schemas.microsoft.com/office/drawing/2014/main" id="{736C5E41-6DC9-44B0-B854-2F42E5E4A859}"/>
              </a:ext>
            </a:extLst>
          </p:cNvPr>
          <p:cNvGraphicFramePr>
            <a:graphicFrameLocks/>
          </p:cNvGraphicFramePr>
          <p:nvPr/>
        </p:nvGraphicFramePr>
        <p:xfrm>
          <a:off x="5462123" y="1713113"/>
          <a:ext cx="5902171" cy="3961119"/>
        </p:xfrm>
        <a:graphic>
          <a:graphicData uri="http://schemas.openxmlformats.org/drawingml/2006/chart">
            <c:chart xmlns:c="http://schemas.openxmlformats.org/drawingml/2006/chart" xmlns:r="http://schemas.openxmlformats.org/officeDocument/2006/relationships" r:id="rId3"/>
          </a:graphicData>
        </a:graphic>
      </p:graphicFrame>
      <p:pic>
        <p:nvPicPr>
          <p:cNvPr id="7" name="Bildobjekt 6">
            <a:extLst>
              <a:ext uri="{FF2B5EF4-FFF2-40B4-BE49-F238E27FC236}">
                <a16:creationId xmlns:a16="http://schemas.microsoft.com/office/drawing/2014/main" id="{F3AAD3B5-DC04-446F-992D-0C5BB233DB10}"/>
              </a:ext>
            </a:extLst>
          </p:cNvPr>
          <p:cNvPicPr>
            <a:picLocks noChangeAspect="1"/>
          </p:cNvPicPr>
          <p:nvPr/>
        </p:nvPicPr>
        <p:blipFill>
          <a:blip r:embed="rId4"/>
          <a:stretch>
            <a:fillRect/>
          </a:stretch>
        </p:blipFill>
        <p:spPr>
          <a:xfrm>
            <a:off x="695325" y="2946798"/>
            <a:ext cx="2666440" cy="3199728"/>
          </a:xfrm>
          <a:prstGeom prst="rect">
            <a:avLst/>
          </a:prstGeom>
        </p:spPr>
      </p:pic>
      <p:sp>
        <p:nvSpPr>
          <p:cNvPr id="10" name="textruta 9">
            <a:extLst>
              <a:ext uri="{FF2B5EF4-FFF2-40B4-BE49-F238E27FC236}">
                <a16:creationId xmlns:a16="http://schemas.microsoft.com/office/drawing/2014/main" id="{80F9495F-16F0-46D6-BE44-092202AFDD84}"/>
              </a:ext>
            </a:extLst>
          </p:cNvPr>
          <p:cNvSpPr txBox="1"/>
          <p:nvPr/>
        </p:nvSpPr>
        <p:spPr>
          <a:xfrm>
            <a:off x="564344" y="861316"/>
            <a:ext cx="3228194" cy="646331"/>
          </a:xfrm>
          <a:prstGeom prst="rect">
            <a:avLst/>
          </a:prstGeom>
          <a:noFill/>
        </p:spPr>
        <p:txBody>
          <a:bodyPr wrap="square" rtlCol="0">
            <a:spAutoFit/>
          </a:bodyPr>
          <a:lstStyle/>
          <a:p>
            <a:r>
              <a:rPr lang="sv-SE" sz="3600" b="1" dirty="0">
                <a:latin typeface="Palatino Bold" pitchFamily="2" charset="77"/>
              </a:rPr>
              <a:t>Det behövs…</a:t>
            </a:r>
            <a:endParaRPr lang="sv-SE" dirty="0"/>
          </a:p>
        </p:txBody>
      </p:sp>
      <p:sp>
        <p:nvSpPr>
          <p:cNvPr id="11" name="Rubrik 1">
            <a:extLst>
              <a:ext uri="{FF2B5EF4-FFF2-40B4-BE49-F238E27FC236}">
                <a16:creationId xmlns:a16="http://schemas.microsoft.com/office/drawing/2014/main" id="{76A5E500-2498-4165-8EB9-F832D86EB186}"/>
              </a:ext>
            </a:extLst>
          </p:cNvPr>
          <p:cNvSpPr txBox="1">
            <a:spLocks/>
          </p:cNvSpPr>
          <p:nvPr/>
        </p:nvSpPr>
        <p:spPr>
          <a:xfrm>
            <a:off x="695325" y="2076773"/>
            <a:ext cx="3097213" cy="351281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dirty="0"/>
              <a:t>Hjälpmedel</a:t>
            </a:r>
          </a:p>
        </p:txBody>
      </p:sp>
    </p:spTree>
    <p:extLst>
      <p:ext uri="{BB962C8B-B14F-4D97-AF65-F5344CB8AC3E}">
        <p14:creationId xmlns:p14="http://schemas.microsoft.com/office/powerpoint/2010/main" val="2487099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4" name="Sexhörning 3">
            <a:extLst>
              <a:ext uri="{FF2B5EF4-FFF2-40B4-BE49-F238E27FC236}">
                <a16:creationId xmlns:a16="http://schemas.microsoft.com/office/drawing/2014/main" id="{124B9E73-20A2-4EE5-BF42-4BC25A5CA48F}"/>
              </a:ext>
            </a:extLst>
          </p:cNvPr>
          <p:cNvSpPr/>
          <p:nvPr/>
        </p:nvSpPr>
        <p:spPr>
          <a:xfrm>
            <a:off x="6899732" y="2329903"/>
            <a:ext cx="2382194" cy="2052315"/>
          </a:xfrm>
          <a:prstGeom prst="hexagon">
            <a:avLst/>
          </a:pr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Utforskade parametrar</a:t>
            </a:r>
          </a:p>
        </p:txBody>
      </p:sp>
      <p:sp>
        <p:nvSpPr>
          <p:cNvPr id="6" name="Pratbubbla: uppåtpil 5">
            <a:extLst>
              <a:ext uri="{FF2B5EF4-FFF2-40B4-BE49-F238E27FC236}">
                <a16:creationId xmlns:a16="http://schemas.microsoft.com/office/drawing/2014/main" id="{DD3952F9-DB34-46D5-894F-DAE4333EE1DA}"/>
              </a:ext>
            </a:extLst>
          </p:cNvPr>
          <p:cNvSpPr/>
          <p:nvPr/>
        </p:nvSpPr>
        <p:spPr>
          <a:xfrm>
            <a:off x="6580890" y="898749"/>
            <a:ext cx="2980967" cy="1259211"/>
          </a:xfrm>
          <a:prstGeom prst="up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Snabbare diagnos</a:t>
            </a:r>
          </a:p>
        </p:txBody>
      </p:sp>
      <p:sp>
        <p:nvSpPr>
          <p:cNvPr id="8" name="Pratbubbla: uppåtpil 7">
            <a:extLst>
              <a:ext uri="{FF2B5EF4-FFF2-40B4-BE49-F238E27FC236}">
                <a16:creationId xmlns:a16="http://schemas.microsoft.com/office/drawing/2014/main" id="{5626E1A5-E831-4FD8-8CE0-84B8475380CA}"/>
              </a:ext>
            </a:extLst>
          </p:cNvPr>
          <p:cNvSpPr/>
          <p:nvPr/>
        </p:nvSpPr>
        <p:spPr>
          <a:xfrm rot="5400000">
            <a:off x="9643666" y="1589631"/>
            <a:ext cx="2116077" cy="1562661"/>
          </a:xfrm>
          <a:prstGeom prst="up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Jämlik</a:t>
            </a:r>
          </a:p>
          <a:p>
            <a:pPr algn="ctr"/>
            <a:r>
              <a:rPr lang="sv-SE" sz="2400" b="1" dirty="0">
                <a:solidFill>
                  <a:schemeClr val="tx1"/>
                </a:solidFill>
              </a:rPr>
              <a:t>vård och behandling</a:t>
            </a:r>
          </a:p>
        </p:txBody>
      </p:sp>
      <p:sp>
        <p:nvSpPr>
          <p:cNvPr id="9" name="Pratbubbla: uppåtpil 8">
            <a:extLst>
              <a:ext uri="{FF2B5EF4-FFF2-40B4-BE49-F238E27FC236}">
                <a16:creationId xmlns:a16="http://schemas.microsoft.com/office/drawing/2014/main" id="{A2E67B13-44AA-45B1-BA4C-50C94FF9D0C1}"/>
              </a:ext>
            </a:extLst>
          </p:cNvPr>
          <p:cNvSpPr/>
          <p:nvPr/>
        </p:nvSpPr>
        <p:spPr>
          <a:xfrm rot="5400000">
            <a:off x="9713590" y="3761994"/>
            <a:ext cx="1989871" cy="1576299"/>
          </a:xfrm>
          <a:prstGeom prst="up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Rehabilitering</a:t>
            </a:r>
          </a:p>
        </p:txBody>
      </p:sp>
      <p:sp>
        <p:nvSpPr>
          <p:cNvPr id="10" name="Pratbubbla: nedåtpil 9">
            <a:extLst>
              <a:ext uri="{FF2B5EF4-FFF2-40B4-BE49-F238E27FC236}">
                <a16:creationId xmlns:a16="http://schemas.microsoft.com/office/drawing/2014/main" id="{1CA435E1-7776-49E1-B445-533DF919A517}"/>
              </a:ext>
            </a:extLst>
          </p:cNvPr>
          <p:cNvSpPr/>
          <p:nvPr/>
        </p:nvSpPr>
        <p:spPr>
          <a:xfrm>
            <a:off x="6580890" y="4554162"/>
            <a:ext cx="2980967" cy="1405089"/>
          </a:xfrm>
          <a:prstGeom prst="down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Multiprofessionella team</a:t>
            </a:r>
          </a:p>
        </p:txBody>
      </p:sp>
      <p:sp>
        <p:nvSpPr>
          <p:cNvPr id="11" name="Pratbubbla: nedåtpil 10">
            <a:extLst>
              <a:ext uri="{FF2B5EF4-FFF2-40B4-BE49-F238E27FC236}">
                <a16:creationId xmlns:a16="http://schemas.microsoft.com/office/drawing/2014/main" id="{2CE16387-A0C2-4143-890E-7CFB17724ED4}"/>
              </a:ext>
            </a:extLst>
          </p:cNvPr>
          <p:cNvSpPr/>
          <p:nvPr/>
        </p:nvSpPr>
        <p:spPr>
          <a:xfrm rot="5400000">
            <a:off x="4365110" y="1602450"/>
            <a:ext cx="2020415" cy="1441363"/>
          </a:xfrm>
          <a:prstGeom prst="down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Hjälpmedel</a:t>
            </a:r>
          </a:p>
        </p:txBody>
      </p:sp>
      <p:sp>
        <p:nvSpPr>
          <p:cNvPr id="12" name="Pratbubbla: nedåtpil 11">
            <a:extLst>
              <a:ext uri="{FF2B5EF4-FFF2-40B4-BE49-F238E27FC236}">
                <a16:creationId xmlns:a16="http://schemas.microsoft.com/office/drawing/2014/main" id="{4F81D653-E966-48D8-B85C-B1E46B9C8F9C}"/>
              </a:ext>
            </a:extLst>
          </p:cNvPr>
          <p:cNvSpPr/>
          <p:nvPr/>
        </p:nvSpPr>
        <p:spPr>
          <a:xfrm rot="5400000">
            <a:off x="4426727" y="3712418"/>
            <a:ext cx="1857027" cy="1481516"/>
          </a:xfrm>
          <a:prstGeom prst="down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b="1" dirty="0">
                <a:solidFill>
                  <a:schemeClr val="bg1"/>
                </a:solidFill>
              </a:rPr>
              <a:t>E-hälsa</a:t>
            </a:r>
            <a:r>
              <a:rPr lang="sv-SE" sz="2800" dirty="0">
                <a:solidFill>
                  <a:schemeClr val="bg1"/>
                </a:solidFill>
              </a:rPr>
              <a:t> </a:t>
            </a:r>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637475"/>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pic>
        <p:nvPicPr>
          <p:cNvPr id="14" name="Bildobjekt 13" descr="En bild som visar text, dagstidning&#10;&#10;Automatiskt genererad beskrivning">
            <a:extLst>
              <a:ext uri="{FF2B5EF4-FFF2-40B4-BE49-F238E27FC236}">
                <a16:creationId xmlns:a16="http://schemas.microsoft.com/office/drawing/2014/main" id="{7CC6B60D-D1AC-4AE3-A4B6-79CF5194A354}"/>
              </a:ext>
            </a:extLst>
          </p:cNvPr>
          <p:cNvPicPr>
            <a:picLocks noChangeAspect="1"/>
          </p:cNvPicPr>
          <p:nvPr/>
        </p:nvPicPr>
        <p:blipFill>
          <a:blip r:embed="rId3"/>
          <a:stretch>
            <a:fillRect/>
          </a:stretch>
        </p:blipFill>
        <p:spPr>
          <a:xfrm>
            <a:off x="666936" y="1742536"/>
            <a:ext cx="3545680" cy="2501660"/>
          </a:xfrm>
          <a:prstGeom prst="rect">
            <a:avLst/>
          </a:prstGeom>
        </p:spPr>
      </p:pic>
    </p:spTree>
    <p:extLst>
      <p:ext uri="{BB962C8B-B14F-4D97-AF65-F5344CB8AC3E}">
        <p14:creationId xmlns:p14="http://schemas.microsoft.com/office/powerpoint/2010/main" val="1466355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sp>
        <p:nvSpPr>
          <p:cNvPr id="8" name="Rubrik 1">
            <a:extLst>
              <a:ext uri="{FF2B5EF4-FFF2-40B4-BE49-F238E27FC236}">
                <a16:creationId xmlns:a16="http://schemas.microsoft.com/office/drawing/2014/main" id="{512DC652-C6EC-41B0-A7BF-32857E3F49D5}"/>
              </a:ext>
            </a:extLst>
          </p:cNvPr>
          <p:cNvSpPr txBox="1">
            <a:spLocks/>
          </p:cNvSpPr>
          <p:nvPr/>
        </p:nvSpPr>
        <p:spPr>
          <a:xfrm>
            <a:off x="695324" y="1050019"/>
            <a:ext cx="5110672"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sz="3400" dirty="0"/>
              <a:t>E-hälsa</a:t>
            </a:r>
            <a:br>
              <a:rPr lang="sv-SE" dirty="0"/>
            </a:br>
            <a:endParaRPr lang="sv-SE" sz="1800" dirty="0"/>
          </a:p>
        </p:txBody>
      </p:sp>
      <p:pic>
        <p:nvPicPr>
          <p:cNvPr id="11" name="Bildobjekt 10">
            <a:extLst>
              <a:ext uri="{FF2B5EF4-FFF2-40B4-BE49-F238E27FC236}">
                <a16:creationId xmlns:a16="http://schemas.microsoft.com/office/drawing/2014/main" id="{FF249354-A863-4E49-B61E-E4A99D65F5B9}"/>
              </a:ext>
            </a:extLst>
          </p:cNvPr>
          <p:cNvPicPr/>
          <p:nvPr/>
        </p:nvPicPr>
        <p:blipFill rotWithShape="1">
          <a:blip r:embed="rId3"/>
          <a:srcRect l="34391" t="11366" r="34524" b="15736"/>
          <a:stretch/>
        </p:blipFill>
        <p:spPr bwMode="auto">
          <a:xfrm rot="656670">
            <a:off x="1378851" y="2081315"/>
            <a:ext cx="2083405" cy="3279732"/>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xmlns=""/>
            </a:ext>
          </a:extLst>
        </p:spPr>
      </p:pic>
      <p:pic>
        <p:nvPicPr>
          <p:cNvPr id="12" name="Bildobjekt 11">
            <a:extLst>
              <a:ext uri="{FF2B5EF4-FFF2-40B4-BE49-F238E27FC236}">
                <a16:creationId xmlns:a16="http://schemas.microsoft.com/office/drawing/2014/main" id="{70B29D9F-3088-4E50-9A9E-89E77DCEB3DB}"/>
              </a:ext>
            </a:extLst>
          </p:cNvPr>
          <p:cNvPicPr>
            <a:picLocks noChangeAspect="1"/>
          </p:cNvPicPr>
          <p:nvPr/>
        </p:nvPicPr>
        <p:blipFill>
          <a:blip r:embed="rId4"/>
          <a:stretch>
            <a:fillRect/>
          </a:stretch>
        </p:blipFill>
        <p:spPr>
          <a:xfrm>
            <a:off x="4040221" y="2303463"/>
            <a:ext cx="1581150" cy="3286125"/>
          </a:xfrm>
          <a:prstGeom prst="rect">
            <a:avLst/>
          </a:prstGeom>
        </p:spPr>
      </p:pic>
      <p:pic>
        <p:nvPicPr>
          <p:cNvPr id="14" name="Bildobjekt 13">
            <a:extLst>
              <a:ext uri="{FF2B5EF4-FFF2-40B4-BE49-F238E27FC236}">
                <a16:creationId xmlns:a16="http://schemas.microsoft.com/office/drawing/2014/main" id="{CA3A5414-2911-4547-8DDB-60A926008207}"/>
              </a:ext>
            </a:extLst>
          </p:cNvPr>
          <p:cNvPicPr/>
          <p:nvPr/>
        </p:nvPicPr>
        <p:blipFill rotWithShape="1">
          <a:blip r:embed="rId5"/>
          <a:srcRect l="33179" t="30962" r="28571" b="21418"/>
          <a:stretch/>
        </p:blipFill>
        <p:spPr bwMode="auto">
          <a:xfrm>
            <a:off x="5805996" y="1423331"/>
            <a:ext cx="5110672" cy="4263749"/>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4062539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sp>
        <p:nvSpPr>
          <p:cNvPr id="8" name="Rubrik 1">
            <a:extLst>
              <a:ext uri="{FF2B5EF4-FFF2-40B4-BE49-F238E27FC236}">
                <a16:creationId xmlns:a16="http://schemas.microsoft.com/office/drawing/2014/main" id="{512DC652-C6EC-41B0-A7BF-32857E3F49D5}"/>
              </a:ext>
            </a:extLst>
          </p:cNvPr>
          <p:cNvSpPr txBox="1">
            <a:spLocks/>
          </p:cNvSpPr>
          <p:nvPr/>
        </p:nvSpPr>
        <p:spPr>
          <a:xfrm>
            <a:off x="695324" y="1050019"/>
            <a:ext cx="5110672"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sz="3400" dirty="0"/>
              <a:t>E-hälsa</a:t>
            </a:r>
            <a:br>
              <a:rPr lang="sv-SE" dirty="0"/>
            </a:br>
            <a:endParaRPr lang="sv-SE" sz="1800" dirty="0"/>
          </a:p>
        </p:txBody>
      </p:sp>
      <p:pic>
        <p:nvPicPr>
          <p:cNvPr id="4" name="Bildobjekt 3" descr="En bild som visar person, inomhus, bord, golv&#10;&#10;Automatiskt genererad beskrivning">
            <a:extLst>
              <a:ext uri="{FF2B5EF4-FFF2-40B4-BE49-F238E27FC236}">
                <a16:creationId xmlns:a16="http://schemas.microsoft.com/office/drawing/2014/main" id="{2A58918F-14B0-45D6-B343-526873C03D02}"/>
              </a:ext>
            </a:extLst>
          </p:cNvPr>
          <p:cNvPicPr>
            <a:picLocks noChangeAspect="1"/>
          </p:cNvPicPr>
          <p:nvPr/>
        </p:nvPicPr>
        <p:blipFill>
          <a:blip r:embed="rId3"/>
          <a:stretch>
            <a:fillRect/>
          </a:stretch>
        </p:blipFill>
        <p:spPr>
          <a:xfrm>
            <a:off x="619011" y="2037522"/>
            <a:ext cx="4716165" cy="3149181"/>
          </a:xfrm>
          <a:prstGeom prst="rect">
            <a:avLst/>
          </a:prstGeom>
        </p:spPr>
      </p:pic>
      <p:sp>
        <p:nvSpPr>
          <p:cNvPr id="5" name="textruta 4">
            <a:extLst>
              <a:ext uri="{FF2B5EF4-FFF2-40B4-BE49-F238E27FC236}">
                <a16:creationId xmlns:a16="http://schemas.microsoft.com/office/drawing/2014/main" id="{666B2B1C-9FE4-4E7B-848E-44F78F404BF0}"/>
              </a:ext>
            </a:extLst>
          </p:cNvPr>
          <p:cNvSpPr txBox="1"/>
          <p:nvPr/>
        </p:nvSpPr>
        <p:spPr>
          <a:xfrm>
            <a:off x="6096000" y="1189608"/>
            <a:ext cx="5400675" cy="369332"/>
          </a:xfrm>
          <a:prstGeom prst="rect">
            <a:avLst/>
          </a:prstGeom>
          <a:noFill/>
        </p:spPr>
        <p:txBody>
          <a:bodyPr wrap="square" rtlCol="0">
            <a:spAutoFit/>
          </a:bodyPr>
          <a:lstStyle/>
          <a:p>
            <a:r>
              <a:rPr lang="sv-SE" dirty="0"/>
              <a:t>Exempel på e-hälsa:</a:t>
            </a:r>
          </a:p>
        </p:txBody>
      </p:sp>
      <p:sp>
        <p:nvSpPr>
          <p:cNvPr id="15" name="textruta 14">
            <a:extLst>
              <a:ext uri="{FF2B5EF4-FFF2-40B4-BE49-F238E27FC236}">
                <a16:creationId xmlns:a16="http://schemas.microsoft.com/office/drawing/2014/main" id="{B2966B2C-F4F1-4A11-936C-37A68BEE3468}"/>
              </a:ext>
            </a:extLst>
          </p:cNvPr>
          <p:cNvSpPr txBox="1"/>
          <p:nvPr/>
        </p:nvSpPr>
        <p:spPr>
          <a:xfrm>
            <a:off x="6248399" y="2473340"/>
            <a:ext cx="5400675" cy="369332"/>
          </a:xfrm>
          <a:prstGeom prst="rect">
            <a:avLst/>
          </a:prstGeom>
          <a:noFill/>
        </p:spPr>
        <p:txBody>
          <a:bodyPr wrap="square" rtlCol="0">
            <a:spAutoFit/>
          </a:bodyPr>
          <a:lstStyle/>
          <a:p>
            <a:pPr marL="285750" indent="-285750">
              <a:buFont typeface="Arial" panose="020B0604020202020204" pitchFamily="34" charset="0"/>
              <a:buChar char="•"/>
            </a:pPr>
            <a:r>
              <a:rPr lang="sv-SE" dirty="0"/>
              <a:t>E-tjänster (ex. tidsbokning på internet)</a:t>
            </a:r>
          </a:p>
        </p:txBody>
      </p:sp>
      <p:sp>
        <p:nvSpPr>
          <p:cNvPr id="16" name="textruta 15">
            <a:extLst>
              <a:ext uri="{FF2B5EF4-FFF2-40B4-BE49-F238E27FC236}">
                <a16:creationId xmlns:a16="http://schemas.microsoft.com/office/drawing/2014/main" id="{65351923-8B16-4A61-BD49-6513BCB0C09A}"/>
              </a:ext>
            </a:extLst>
          </p:cNvPr>
          <p:cNvSpPr txBox="1"/>
          <p:nvPr/>
        </p:nvSpPr>
        <p:spPr>
          <a:xfrm>
            <a:off x="6248399" y="2016140"/>
            <a:ext cx="5400675" cy="369332"/>
          </a:xfrm>
          <a:prstGeom prst="rect">
            <a:avLst/>
          </a:prstGeom>
          <a:noFill/>
        </p:spPr>
        <p:txBody>
          <a:bodyPr wrap="square" rtlCol="0">
            <a:spAutoFit/>
          </a:bodyPr>
          <a:lstStyle/>
          <a:p>
            <a:pPr marL="285750" indent="-285750">
              <a:buFont typeface="Arial" panose="020B0604020202020204" pitchFamily="34" charset="0"/>
              <a:buChar char="•"/>
            </a:pPr>
            <a:r>
              <a:rPr lang="sv-SE" dirty="0"/>
              <a:t>E-recept</a:t>
            </a:r>
          </a:p>
        </p:txBody>
      </p:sp>
      <p:sp>
        <p:nvSpPr>
          <p:cNvPr id="17" name="textruta 16">
            <a:extLst>
              <a:ext uri="{FF2B5EF4-FFF2-40B4-BE49-F238E27FC236}">
                <a16:creationId xmlns:a16="http://schemas.microsoft.com/office/drawing/2014/main" id="{39D42932-25DE-48D4-8AFF-F5C17E8D8003}"/>
              </a:ext>
            </a:extLst>
          </p:cNvPr>
          <p:cNvSpPr txBox="1"/>
          <p:nvPr/>
        </p:nvSpPr>
        <p:spPr>
          <a:xfrm>
            <a:off x="6248399" y="2946245"/>
            <a:ext cx="5400675" cy="369332"/>
          </a:xfrm>
          <a:prstGeom prst="rect">
            <a:avLst/>
          </a:prstGeom>
          <a:noFill/>
        </p:spPr>
        <p:txBody>
          <a:bodyPr wrap="square" rtlCol="0">
            <a:spAutoFit/>
          </a:bodyPr>
          <a:lstStyle/>
          <a:p>
            <a:pPr marL="285750" indent="-285750">
              <a:buFont typeface="Arial" panose="020B0604020202020204" pitchFamily="34" charset="0"/>
              <a:buChar char="•"/>
            </a:pPr>
            <a:r>
              <a:rPr lang="sv-SE" dirty="0"/>
              <a:t>Läkarbesök via videolänk</a:t>
            </a:r>
          </a:p>
        </p:txBody>
      </p:sp>
      <p:sp>
        <p:nvSpPr>
          <p:cNvPr id="18" name="textruta 17">
            <a:extLst>
              <a:ext uri="{FF2B5EF4-FFF2-40B4-BE49-F238E27FC236}">
                <a16:creationId xmlns:a16="http://schemas.microsoft.com/office/drawing/2014/main" id="{204E1778-8724-47D7-934A-A099EFDCBDAD}"/>
              </a:ext>
            </a:extLst>
          </p:cNvPr>
          <p:cNvSpPr txBox="1"/>
          <p:nvPr/>
        </p:nvSpPr>
        <p:spPr>
          <a:xfrm>
            <a:off x="6248399" y="3429000"/>
            <a:ext cx="5400675" cy="369332"/>
          </a:xfrm>
          <a:prstGeom prst="rect">
            <a:avLst/>
          </a:prstGeom>
          <a:noFill/>
        </p:spPr>
        <p:txBody>
          <a:bodyPr wrap="square" rtlCol="0">
            <a:spAutoFit/>
          </a:bodyPr>
          <a:lstStyle/>
          <a:p>
            <a:pPr marL="285750" indent="-285750">
              <a:buFont typeface="Arial" panose="020B0604020202020204" pitchFamily="34" charset="0"/>
              <a:buChar char="•"/>
            </a:pPr>
            <a:r>
              <a:rPr lang="sv-SE" dirty="0"/>
              <a:t>Medicinskteknisk utrusning</a:t>
            </a:r>
          </a:p>
        </p:txBody>
      </p:sp>
    </p:spTree>
    <p:extLst>
      <p:ext uri="{BB962C8B-B14F-4D97-AF65-F5344CB8AC3E}">
        <p14:creationId xmlns:p14="http://schemas.microsoft.com/office/powerpoint/2010/main" val="221729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81A56E4-E7A7-48FE-B312-F7D52EC3B2A3}"/>
              </a:ext>
            </a:extLst>
          </p:cNvPr>
          <p:cNvPicPr/>
          <p:nvPr/>
        </p:nvPicPr>
        <p:blipFill rotWithShape="1">
          <a:blip r:embed="rId3"/>
          <a:srcRect l="34391" t="11366" r="34524" b="15736"/>
          <a:stretch/>
        </p:blipFill>
        <p:spPr bwMode="auto">
          <a:xfrm rot="656670">
            <a:off x="1193655" y="1296650"/>
            <a:ext cx="3025003" cy="4626052"/>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xmlns=""/>
            </a:ext>
          </a:extLst>
        </p:spPr>
      </p:pic>
      <p:sp>
        <p:nvSpPr>
          <p:cNvPr id="5" name="Pil: vänster 4">
            <a:extLst>
              <a:ext uri="{FF2B5EF4-FFF2-40B4-BE49-F238E27FC236}">
                <a16:creationId xmlns:a16="http://schemas.microsoft.com/office/drawing/2014/main" id="{8A96D75B-9A77-4F48-BC65-086BF5BE933A}"/>
              </a:ext>
            </a:extLst>
          </p:cNvPr>
          <p:cNvSpPr/>
          <p:nvPr/>
        </p:nvSpPr>
        <p:spPr>
          <a:xfrm>
            <a:off x="4859867" y="2319867"/>
            <a:ext cx="1744133" cy="508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il: vänster 5">
            <a:extLst>
              <a:ext uri="{FF2B5EF4-FFF2-40B4-BE49-F238E27FC236}">
                <a16:creationId xmlns:a16="http://schemas.microsoft.com/office/drawing/2014/main" id="{09C7DB39-DF21-4230-85AA-DC772018A65B}"/>
              </a:ext>
            </a:extLst>
          </p:cNvPr>
          <p:cNvSpPr/>
          <p:nvPr/>
        </p:nvSpPr>
        <p:spPr>
          <a:xfrm>
            <a:off x="4859866" y="3421645"/>
            <a:ext cx="1744133" cy="508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il: vänster 6">
            <a:extLst>
              <a:ext uri="{FF2B5EF4-FFF2-40B4-BE49-F238E27FC236}">
                <a16:creationId xmlns:a16="http://schemas.microsoft.com/office/drawing/2014/main" id="{8D39E349-B270-45E0-846F-F1FD5C8F2D4E}"/>
              </a:ext>
            </a:extLst>
          </p:cNvPr>
          <p:cNvSpPr/>
          <p:nvPr/>
        </p:nvSpPr>
        <p:spPr>
          <a:xfrm>
            <a:off x="4859867" y="4528526"/>
            <a:ext cx="1744133" cy="508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34EF7582-C637-4D33-97CF-F572351EEAAD}"/>
              </a:ext>
            </a:extLst>
          </p:cNvPr>
          <p:cNvSpPr txBox="1"/>
          <p:nvPr/>
        </p:nvSpPr>
        <p:spPr>
          <a:xfrm>
            <a:off x="7252567" y="2319867"/>
            <a:ext cx="3848277" cy="523220"/>
          </a:xfrm>
          <a:prstGeom prst="rect">
            <a:avLst/>
          </a:prstGeom>
          <a:noFill/>
        </p:spPr>
        <p:txBody>
          <a:bodyPr wrap="square" rtlCol="0">
            <a:spAutoFit/>
          </a:bodyPr>
          <a:lstStyle/>
          <a:p>
            <a:r>
              <a:rPr lang="sv-SE" sz="2800" b="1" dirty="0"/>
              <a:t>Fokusgrupp</a:t>
            </a:r>
          </a:p>
        </p:txBody>
      </p:sp>
      <p:sp>
        <p:nvSpPr>
          <p:cNvPr id="9" name="textruta 8">
            <a:extLst>
              <a:ext uri="{FF2B5EF4-FFF2-40B4-BE49-F238E27FC236}">
                <a16:creationId xmlns:a16="http://schemas.microsoft.com/office/drawing/2014/main" id="{B5BECF7F-7815-42CA-8E1E-A52CDB34691E}"/>
              </a:ext>
            </a:extLst>
          </p:cNvPr>
          <p:cNvSpPr txBox="1"/>
          <p:nvPr/>
        </p:nvSpPr>
        <p:spPr>
          <a:xfrm>
            <a:off x="7252569" y="3260569"/>
            <a:ext cx="3848277" cy="954107"/>
          </a:xfrm>
          <a:prstGeom prst="rect">
            <a:avLst/>
          </a:prstGeom>
          <a:noFill/>
        </p:spPr>
        <p:txBody>
          <a:bodyPr wrap="square" rtlCol="0">
            <a:spAutoFit/>
          </a:bodyPr>
          <a:lstStyle/>
          <a:p>
            <a:r>
              <a:rPr lang="sv-SE" sz="2800" b="1" dirty="0"/>
              <a:t>Specialrapport från Begripsam</a:t>
            </a:r>
          </a:p>
        </p:txBody>
      </p:sp>
      <p:sp>
        <p:nvSpPr>
          <p:cNvPr id="10" name="textruta 9">
            <a:extLst>
              <a:ext uri="{FF2B5EF4-FFF2-40B4-BE49-F238E27FC236}">
                <a16:creationId xmlns:a16="http://schemas.microsoft.com/office/drawing/2014/main" id="{002D879E-A576-49D4-BAFA-FAA1832B5DB9}"/>
              </a:ext>
            </a:extLst>
          </p:cNvPr>
          <p:cNvSpPr txBox="1"/>
          <p:nvPr/>
        </p:nvSpPr>
        <p:spPr>
          <a:xfrm>
            <a:off x="7252568" y="4496321"/>
            <a:ext cx="3848277" cy="523220"/>
          </a:xfrm>
          <a:prstGeom prst="rect">
            <a:avLst/>
          </a:prstGeom>
          <a:noFill/>
        </p:spPr>
        <p:txBody>
          <a:bodyPr wrap="square" rtlCol="0">
            <a:spAutoFit/>
          </a:bodyPr>
          <a:lstStyle/>
          <a:p>
            <a:r>
              <a:rPr lang="sv-SE" sz="2800" b="1" dirty="0"/>
              <a:t>Egen medlemsenkät</a:t>
            </a:r>
          </a:p>
        </p:txBody>
      </p:sp>
    </p:spTree>
    <p:extLst>
      <p:ext uri="{BB962C8B-B14F-4D97-AF65-F5344CB8AC3E}">
        <p14:creationId xmlns:p14="http://schemas.microsoft.com/office/powerpoint/2010/main" val="2303348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sp>
        <p:nvSpPr>
          <p:cNvPr id="8" name="Rubrik 1">
            <a:extLst>
              <a:ext uri="{FF2B5EF4-FFF2-40B4-BE49-F238E27FC236}">
                <a16:creationId xmlns:a16="http://schemas.microsoft.com/office/drawing/2014/main" id="{512DC652-C6EC-41B0-A7BF-32857E3F49D5}"/>
              </a:ext>
            </a:extLst>
          </p:cNvPr>
          <p:cNvSpPr txBox="1">
            <a:spLocks/>
          </p:cNvSpPr>
          <p:nvPr/>
        </p:nvSpPr>
        <p:spPr>
          <a:xfrm>
            <a:off x="695324" y="1050019"/>
            <a:ext cx="5110672"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sz="3400" dirty="0"/>
              <a:t>E-hälsa</a:t>
            </a:r>
            <a:br>
              <a:rPr lang="sv-SE" dirty="0"/>
            </a:br>
            <a:endParaRPr lang="sv-SE" sz="1800" dirty="0"/>
          </a:p>
        </p:txBody>
      </p:sp>
      <p:pic>
        <p:nvPicPr>
          <p:cNvPr id="4" name="Bildobjekt 3" descr="En bild som visar vägg, inomhus&#10;&#10;Automatiskt genererad beskrivning">
            <a:extLst>
              <a:ext uri="{FF2B5EF4-FFF2-40B4-BE49-F238E27FC236}">
                <a16:creationId xmlns:a16="http://schemas.microsoft.com/office/drawing/2014/main" id="{9965F0DA-E1A7-404A-A792-FF8DB43348A0}"/>
              </a:ext>
            </a:extLst>
          </p:cNvPr>
          <p:cNvPicPr>
            <a:picLocks noChangeAspect="1"/>
          </p:cNvPicPr>
          <p:nvPr/>
        </p:nvPicPr>
        <p:blipFill>
          <a:blip r:embed="rId3"/>
          <a:stretch>
            <a:fillRect/>
          </a:stretch>
        </p:blipFill>
        <p:spPr>
          <a:xfrm rot="16200000">
            <a:off x="-35973" y="2392217"/>
            <a:ext cx="4399472" cy="2936881"/>
          </a:xfrm>
          <a:prstGeom prst="rect">
            <a:avLst/>
          </a:prstGeom>
        </p:spPr>
      </p:pic>
      <p:sp>
        <p:nvSpPr>
          <p:cNvPr id="5" name="textruta 4">
            <a:extLst>
              <a:ext uri="{FF2B5EF4-FFF2-40B4-BE49-F238E27FC236}">
                <a16:creationId xmlns:a16="http://schemas.microsoft.com/office/drawing/2014/main" id="{923F80B5-3F81-4640-AE88-1F4EB7CDAF64}"/>
              </a:ext>
            </a:extLst>
          </p:cNvPr>
          <p:cNvSpPr txBox="1"/>
          <p:nvPr/>
        </p:nvSpPr>
        <p:spPr>
          <a:xfrm>
            <a:off x="4563122" y="1050019"/>
            <a:ext cx="6818051" cy="369332"/>
          </a:xfrm>
          <a:prstGeom prst="rect">
            <a:avLst/>
          </a:prstGeom>
          <a:noFill/>
        </p:spPr>
        <p:txBody>
          <a:bodyPr wrap="square" rtlCol="0">
            <a:spAutoFit/>
          </a:bodyPr>
          <a:lstStyle/>
          <a:p>
            <a:r>
              <a:rPr lang="sv-SE" dirty="0"/>
              <a:t>Några slutsatser 2018:</a:t>
            </a:r>
          </a:p>
        </p:txBody>
      </p:sp>
      <p:sp>
        <p:nvSpPr>
          <p:cNvPr id="6" name="textruta 5">
            <a:extLst>
              <a:ext uri="{FF2B5EF4-FFF2-40B4-BE49-F238E27FC236}">
                <a16:creationId xmlns:a16="http://schemas.microsoft.com/office/drawing/2014/main" id="{DD0873E5-52BE-4F81-A6F5-1436990C86CE}"/>
              </a:ext>
            </a:extLst>
          </p:cNvPr>
          <p:cNvSpPr txBox="1"/>
          <p:nvPr/>
        </p:nvSpPr>
        <p:spPr>
          <a:xfrm>
            <a:off x="4678532" y="1748901"/>
            <a:ext cx="6045693" cy="369332"/>
          </a:xfrm>
          <a:prstGeom prst="rect">
            <a:avLst/>
          </a:prstGeom>
          <a:noFill/>
        </p:spPr>
        <p:txBody>
          <a:bodyPr wrap="square" rtlCol="0">
            <a:spAutoFit/>
          </a:bodyPr>
          <a:lstStyle/>
          <a:p>
            <a:pPr marL="285750" indent="-285750">
              <a:buFont typeface="Arial" panose="020B0604020202020204" pitchFamily="34" charset="0"/>
              <a:buChar char="•"/>
            </a:pPr>
            <a:r>
              <a:rPr lang="sv-SE" dirty="0"/>
              <a:t>Heterogen patientgrupp</a:t>
            </a:r>
          </a:p>
        </p:txBody>
      </p:sp>
      <p:sp>
        <p:nvSpPr>
          <p:cNvPr id="15" name="textruta 14">
            <a:extLst>
              <a:ext uri="{FF2B5EF4-FFF2-40B4-BE49-F238E27FC236}">
                <a16:creationId xmlns:a16="http://schemas.microsoft.com/office/drawing/2014/main" id="{34568A60-547A-443E-96B6-0602552707C3}"/>
              </a:ext>
            </a:extLst>
          </p:cNvPr>
          <p:cNvSpPr txBox="1"/>
          <p:nvPr/>
        </p:nvSpPr>
        <p:spPr>
          <a:xfrm>
            <a:off x="4678531" y="2253449"/>
            <a:ext cx="6045693" cy="369332"/>
          </a:xfrm>
          <a:prstGeom prst="rect">
            <a:avLst/>
          </a:prstGeom>
          <a:noFill/>
        </p:spPr>
        <p:txBody>
          <a:bodyPr wrap="square" rtlCol="0">
            <a:spAutoFit/>
          </a:bodyPr>
          <a:lstStyle/>
          <a:p>
            <a:pPr marL="285750" indent="-285750">
              <a:buFont typeface="Arial" panose="020B0604020202020204" pitchFamily="34" charset="0"/>
              <a:buChar char="•"/>
            </a:pPr>
            <a:r>
              <a:rPr lang="sv-SE" dirty="0"/>
              <a:t>Internet är svårt!</a:t>
            </a:r>
          </a:p>
        </p:txBody>
      </p:sp>
      <p:sp>
        <p:nvSpPr>
          <p:cNvPr id="16" name="textruta 15">
            <a:extLst>
              <a:ext uri="{FF2B5EF4-FFF2-40B4-BE49-F238E27FC236}">
                <a16:creationId xmlns:a16="http://schemas.microsoft.com/office/drawing/2014/main" id="{59A563F9-7A5B-49EC-B83E-A79F3205E5F4}"/>
              </a:ext>
            </a:extLst>
          </p:cNvPr>
          <p:cNvSpPr txBox="1"/>
          <p:nvPr/>
        </p:nvSpPr>
        <p:spPr>
          <a:xfrm>
            <a:off x="4678530" y="2812235"/>
            <a:ext cx="6045693" cy="369332"/>
          </a:xfrm>
          <a:prstGeom prst="rect">
            <a:avLst/>
          </a:prstGeom>
          <a:noFill/>
        </p:spPr>
        <p:txBody>
          <a:bodyPr wrap="square" rtlCol="0">
            <a:spAutoFit/>
          </a:bodyPr>
          <a:lstStyle/>
          <a:p>
            <a:pPr marL="285750" indent="-285750">
              <a:buFont typeface="Arial" panose="020B0604020202020204" pitchFamily="34" charset="0"/>
              <a:buChar char="•"/>
            </a:pPr>
            <a:r>
              <a:rPr lang="sv-SE" dirty="0"/>
              <a:t>Färre med smart telefon. Lägre inkomster.</a:t>
            </a:r>
          </a:p>
        </p:txBody>
      </p:sp>
      <p:sp>
        <p:nvSpPr>
          <p:cNvPr id="17" name="textruta 16">
            <a:extLst>
              <a:ext uri="{FF2B5EF4-FFF2-40B4-BE49-F238E27FC236}">
                <a16:creationId xmlns:a16="http://schemas.microsoft.com/office/drawing/2014/main" id="{9195F27C-EDD2-435F-A151-2F2F9456F5DA}"/>
              </a:ext>
            </a:extLst>
          </p:cNvPr>
          <p:cNvSpPr txBox="1"/>
          <p:nvPr/>
        </p:nvSpPr>
        <p:spPr>
          <a:xfrm>
            <a:off x="4678532" y="3333967"/>
            <a:ext cx="6045693" cy="369332"/>
          </a:xfrm>
          <a:prstGeom prst="rect">
            <a:avLst/>
          </a:prstGeom>
          <a:noFill/>
        </p:spPr>
        <p:txBody>
          <a:bodyPr wrap="square" rtlCol="0">
            <a:spAutoFit/>
          </a:bodyPr>
          <a:lstStyle/>
          <a:p>
            <a:pPr marL="285750" indent="-285750">
              <a:buFont typeface="Arial" panose="020B0604020202020204" pitchFamily="34" charset="0"/>
              <a:buChar char="•"/>
            </a:pPr>
            <a:r>
              <a:rPr lang="sv-SE" dirty="0"/>
              <a:t>Digitalt utanförskap</a:t>
            </a:r>
          </a:p>
        </p:txBody>
      </p:sp>
      <p:sp>
        <p:nvSpPr>
          <p:cNvPr id="18" name="textruta 17">
            <a:extLst>
              <a:ext uri="{FF2B5EF4-FFF2-40B4-BE49-F238E27FC236}">
                <a16:creationId xmlns:a16="http://schemas.microsoft.com/office/drawing/2014/main" id="{5CAF35FC-6579-490A-AF3B-E005F1BE4468}"/>
              </a:ext>
            </a:extLst>
          </p:cNvPr>
          <p:cNvSpPr txBox="1"/>
          <p:nvPr/>
        </p:nvSpPr>
        <p:spPr>
          <a:xfrm>
            <a:off x="4678532" y="3875569"/>
            <a:ext cx="6045693" cy="369332"/>
          </a:xfrm>
          <a:prstGeom prst="rect">
            <a:avLst/>
          </a:prstGeom>
          <a:noFill/>
        </p:spPr>
        <p:txBody>
          <a:bodyPr wrap="square" rtlCol="0">
            <a:spAutoFit/>
          </a:bodyPr>
          <a:lstStyle/>
          <a:p>
            <a:pPr marL="285750" indent="-285750">
              <a:buFont typeface="Arial" panose="020B0604020202020204" pitchFamily="34" charset="0"/>
              <a:buChar char="•"/>
            </a:pPr>
            <a:r>
              <a:rPr lang="sv-SE" dirty="0"/>
              <a:t>Nyfikenhet och intresse</a:t>
            </a:r>
          </a:p>
        </p:txBody>
      </p:sp>
    </p:spTree>
    <p:extLst>
      <p:ext uri="{BB962C8B-B14F-4D97-AF65-F5344CB8AC3E}">
        <p14:creationId xmlns:p14="http://schemas.microsoft.com/office/powerpoint/2010/main" val="65737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sp>
        <p:nvSpPr>
          <p:cNvPr id="8" name="Rubrik 1">
            <a:extLst>
              <a:ext uri="{FF2B5EF4-FFF2-40B4-BE49-F238E27FC236}">
                <a16:creationId xmlns:a16="http://schemas.microsoft.com/office/drawing/2014/main" id="{512DC652-C6EC-41B0-A7BF-32857E3F49D5}"/>
              </a:ext>
            </a:extLst>
          </p:cNvPr>
          <p:cNvSpPr txBox="1">
            <a:spLocks/>
          </p:cNvSpPr>
          <p:nvPr/>
        </p:nvSpPr>
        <p:spPr>
          <a:xfrm>
            <a:off x="695324" y="1050019"/>
            <a:ext cx="5110672"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sz="3400" dirty="0"/>
              <a:t>E-hälsa 2019</a:t>
            </a:r>
            <a:br>
              <a:rPr lang="sv-SE" dirty="0"/>
            </a:br>
            <a:endParaRPr lang="sv-SE" sz="1800" dirty="0"/>
          </a:p>
        </p:txBody>
      </p:sp>
      <p:sp>
        <p:nvSpPr>
          <p:cNvPr id="5" name="textruta 4">
            <a:extLst>
              <a:ext uri="{FF2B5EF4-FFF2-40B4-BE49-F238E27FC236}">
                <a16:creationId xmlns:a16="http://schemas.microsoft.com/office/drawing/2014/main" id="{923F80B5-3F81-4640-AE88-1F4EB7CDAF64}"/>
              </a:ext>
            </a:extLst>
          </p:cNvPr>
          <p:cNvSpPr txBox="1"/>
          <p:nvPr/>
        </p:nvSpPr>
        <p:spPr>
          <a:xfrm>
            <a:off x="5853345" y="1122256"/>
            <a:ext cx="4329341" cy="369332"/>
          </a:xfrm>
          <a:prstGeom prst="rect">
            <a:avLst/>
          </a:prstGeom>
          <a:noFill/>
        </p:spPr>
        <p:txBody>
          <a:bodyPr wrap="square" rtlCol="0">
            <a:spAutoFit/>
          </a:bodyPr>
          <a:lstStyle/>
          <a:p>
            <a:r>
              <a:rPr lang="sv-SE" dirty="0"/>
              <a:t>Medlemmar med </a:t>
            </a:r>
            <a:r>
              <a:rPr lang="sv-SE" b="1" dirty="0"/>
              <a:t>kognitiva svårigheter</a:t>
            </a:r>
          </a:p>
        </p:txBody>
      </p:sp>
      <p:sp>
        <p:nvSpPr>
          <p:cNvPr id="6" name="textruta 5">
            <a:extLst>
              <a:ext uri="{FF2B5EF4-FFF2-40B4-BE49-F238E27FC236}">
                <a16:creationId xmlns:a16="http://schemas.microsoft.com/office/drawing/2014/main" id="{DD0873E5-52BE-4F81-A6F5-1436990C86CE}"/>
              </a:ext>
            </a:extLst>
          </p:cNvPr>
          <p:cNvSpPr txBox="1"/>
          <p:nvPr/>
        </p:nvSpPr>
        <p:spPr>
          <a:xfrm>
            <a:off x="5607482" y="2047893"/>
            <a:ext cx="6045693" cy="369332"/>
          </a:xfrm>
          <a:prstGeom prst="rect">
            <a:avLst/>
          </a:prstGeom>
          <a:noFill/>
        </p:spPr>
        <p:txBody>
          <a:bodyPr wrap="square" rtlCol="0">
            <a:spAutoFit/>
          </a:bodyPr>
          <a:lstStyle/>
          <a:p>
            <a:pPr marL="285750" indent="-285750">
              <a:buFont typeface="Arial" panose="020B0604020202020204" pitchFamily="34" charset="0"/>
              <a:buChar char="•"/>
            </a:pPr>
            <a:r>
              <a:rPr lang="sv-SE" dirty="0"/>
              <a:t>Färre använder e-legitimation</a:t>
            </a:r>
          </a:p>
        </p:txBody>
      </p:sp>
      <p:sp>
        <p:nvSpPr>
          <p:cNvPr id="15" name="textruta 14">
            <a:extLst>
              <a:ext uri="{FF2B5EF4-FFF2-40B4-BE49-F238E27FC236}">
                <a16:creationId xmlns:a16="http://schemas.microsoft.com/office/drawing/2014/main" id="{34568A60-547A-443E-96B6-0602552707C3}"/>
              </a:ext>
            </a:extLst>
          </p:cNvPr>
          <p:cNvSpPr txBox="1"/>
          <p:nvPr/>
        </p:nvSpPr>
        <p:spPr>
          <a:xfrm>
            <a:off x="5607481" y="2740088"/>
            <a:ext cx="6045693" cy="369332"/>
          </a:xfrm>
          <a:prstGeom prst="rect">
            <a:avLst/>
          </a:prstGeom>
          <a:noFill/>
        </p:spPr>
        <p:txBody>
          <a:bodyPr wrap="square" rtlCol="0">
            <a:spAutoFit/>
          </a:bodyPr>
          <a:lstStyle/>
          <a:p>
            <a:pPr marL="285750" indent="-285750">
              <a:buFont typeface="Arial" panose="020B0604020202020204" pitchFamily="34" charset="0"/>
              <a:buChar char="•"/>
            </a:pPr>
            <a:r>
              <a:rPr lang="sv-SE" dirty="0"/>
              <a:t>Får hjälp av annan person</a:t>
            </a:r>
          </a:p>
        </p:txBody>
      </p:sp>
      <p:sp>
        <p:nvSpPr>
          <p:cNvPr id="16" name="textruta 15">
            <a:extLst>
              <a:ext uri="{FF2B5EF4-FFF2-40B4-BE49-F238E27FC236}">
                <a16:creationId xmlns:a16="http://schemas.microsoft.com/office/drawing/2014/main" id="{59A563F9-7A5B-49EC-B83E-A79F3205E5F4}"/>
              </a:ext>
            </a:extLst>
          </p:cNvPr>
          <p:cNvSpPr txBox="1"/>
          <p:nvPr/>
        </p:nvSpPr>
        <p:spPr>
          <a:xfrm>
            <a:off x="5607482" y="3458735"/>
            <a:ext cx="6045693" cy="369332"/>
          </a:xfrm>
          <a:prstGeom prst="rect">
            <a:avLst/>
          </a:prstGeom>
          <a:noFill/>
        </p:spPr>
        <p:txBody>
          <a:bodyPr wrap="square" rtlCol="0">
            <a:spAutoFit/>
          </a:bodyPr>
          <a:lstStyle/>
          <a:p>
            <a:pPr marL="285750" indent="-285750">
              <a:buFont typeface="Arial" panose="020B0604020202020204" pitchFamily="34" charset="0"/>
              <a:buChar char="•"/>
            </a:pPr>
            <a:r>
              <a:rPr lang="sv-SE" dirty="0"/>
              <a:t>Behöver lära sig hur man gör</a:t>
            </a:r>
          </a:p>
        </p:txBody>
      </p:sp>
      <p:sp>
        <p:nvSpPr>
          <p:cNvPr id="17" name="textruta 16">
            <a:extLst>
              <a:ext uri="{FF2B5EF4-FFF2-40B4-BE49-F238E27FC236}">
                <a16:creationId xmlns:a16="http://schemas.microsoft.com/office/drawing/2014/main" id="{9195F27C-EDD2-435F-A151-2F2F9456F5DA}"/>
              </a:ext>
            </a:extLst>
          </p:cNvPr>
          <p:cNvSpPr txBox="1"/>
          <p:nvPr/>
        </p:nvSpPr>
        <p:spPr>
          <a:xfrm>
            <a:off x="5627921" y="4219515"/>
            <a:ext cx="6045693" cy="369332"/>
          </a:xfrm>
          <a:prstGeom prst="rect">
            <a:avLst/>
          </a:prstGeom>
          <a:noFill/>
        </p:spPr>
        <p:txBody>
          <a:bodyPr wrap="square" rtlCol="0">
            <a:spAutoFit/>
          </a:bodyPr>
          <a:lstStyle/>
          <a:p>
            <a:pPr marL="285750" indent="-285750">
              <a:buFont typeface="Arial" panose="020B0604020202020204" pitchFamily="34" charset="0"/>
              <a:buChar char="•"/>
            </a:pPr>
            <a:r>
              <a:rPr lang="sv-SE" dirty="0"/>
              <a:t>Svårigheter att komma ihåg inloggningskod</a:t>
            </a:r>
          </a:p>
        </p:txBody>
      </p:sp>
      <p:pic>
        <p:nvPicPr>
          <p:cNvPr id="7" name="Bildobjekt 6" descr="En bild som visar inomhus&#10;&#10;Automatiskt genererad beskrivning">
            <a:extLst>
              <a:ext uri="{FF2B5EF4-FFF2-40B4-BE49-F238E27FC236}">
                <a16:creationId xmlns:a16="http://schemas.microsoft.com/office/drawing/2014/main" id="{82F38C4B-24E3-4EB5-AC48-B0A037E726AC}"/>
              </a:ext>
            </a:extLst>
          </p:cNvPr>
          <p:cNvPicPr>
            <a:picLocks noChangeAspect="1"/>
          </p:cNvPicPr>
          <p:nvPr/>
        </p:nvPicPr>
        <p:blipFill>
          <a:blip r:embed="rId3"/>
          <a:stretch>
            <a:fillRect/>
          </a:stretch>
        </p:blipFill>
        <p:spPr>
          <a:xfrm>
            <a:off x="695325" y="2047893"/>
            <a:ext cx="4853496" cy="3235664"/>
          </a:xfrm>
          <a:prstGeom prst="rect">
            <a:avLst/>
          </a:prstGeom>
        </p:spPr>
      </p:pic>
    </p:spTree>
    <p:extLst>
      <p:ext uri="{BB962C8B-B14F-4D97-AF65-F5344CB8AC3E}">
        <p14:creationId xmlns:p14="http://schemas.microsoft.com/office/powerpoint/2010/main" val="2661530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67ABA-6771-47FE-AA2A-492F09EB4B63}"/>
              </a:ext>
            </a:extLst>
          </p:cNvPr>
          <p:cNvSpPr>
            <a:spLocks noGrp="1"/>
          </p:cNvSpPr>
          <p:nvPr>
            <p:ph type="title"/>
          </p:nvPr>
        </p:nvSpPr>
        <p:spPr>
          <a:xfrm>
            <a:off x="695325" y="1859797"/>
            <a:ext cx="3097213" cy="3729791"/>
          </a:xfrm>
        </p:spPr>
        <p:txBody>
          <a:bodyPr/>
          <a:lstStyle/>
          <a:p>
            <a:r>
              <a:rPr lang="sv-SE" dirty="0"/>
              <a:t>e-hälsa där satsning görs på patienten</a:t>
            </a:r>
            <a:endParaRPr lang="sv-SE" dirty="0">
              <a:solidFill>
                <a:schemeClr val="bg2">
                  <a:lumMod val="75000"/>
                </a:schemeClr>
              </a:solidFill>
            </a:endParaRPr>
          </a:p>
        </p:txBody>
      </p:sp>
      <p:sp>
        <p:nvSpPr>
          <p:cNvPr id="4" name="textruta 3">
            <a:extLst>
              <a:ext uri="{FF2B5EF4-FFF2-40B4-BE49-F238E27FC236}">
                <a16:creationId xmlns:a16="http://schemas.microsoft.com/office/drawing/2014/main" id="{DEF7B284-31EB-48CB-AB1A-13C5E6BB5520}"/>
              </a:ext>
            </a:extLst>
          </p:cNvPr>
          <p:cNvSpPr txBox="1"/>
          <p:nvPr/>
        </p:nvSpPr>
        <p:spPr>
          <a:xfrm>
            <a:off x="564344" y="861316"/>
            <a:ext cx="3228194" cy="646331"/>
          </a:xfrm>
          <a:prstGeom prst="rect">
            <a:avLst/>
          </a:prstGeom>
          <a:noFill/>
        </p:spPr>
        <p:txBody>
          <a:bodyPr wrap="square" rtlCol="0">
            <a:spAutoFit/>
          </a:bodyPr>
          <a:lstStyle/>
          <a:p>
            <a:r>
              <a:rPr lang="sv-SE" sz="3600" b="1" dirty="0">
                <a:latin typeface="Palatino Bold" pitchFamily="2" charset="77"/>
              </a:rPr>
              <a:t>Det behövs…</a:t>
            </a:r>
            <a:endParaRPr lang="sv-SE" dirty="0"/>
          </a:p>
        </p:txBody>
      </p:sp>
      <p:pic>
        <p:nvPicPr>
          <p:cNvPr id="5" name="Bildobjekt 4">
            <a:extLst>
              <a:ext uri="{FF2B5EF4-FFF2-40B4-BE49-F238E27FC236}">
                <a16:creationId xmlns:a16="http://schemas.microsoft.com/office/drawing/2014/main" id="{7863E95E-C28C-4036-AB24-661E5D180487}"/>
              </a:ext>
            </a:extLst>
          </p:cNvPr>
          <p:cNvPicPr>
            <a:picLocks noChangeAspect="1"/>
          </p:cNvPicPr>
          <p:nvPr/>
        </p:nvPicPr>
        <p:blipFill>
          <a:blip r:embed="rId3"/>
          <a:stretch>
            <a:fillRect/>
          </a:stretch>
        </p:blipFill>
        <p:spPr>
          <a:xfrm>
            <a:off x="5302983" y="1034296"/>
            <a:ext cx="5625429" cy="5185038"/>
          </a:xfrm>
          <a:prstGeom prst="rect">
            <a:avLst/>
          </a:prstGeom>
        </p:spPr>
      </p:pic>
      <p:sp>
        <p:nvSpPr>
          <p:cNvPr id="8" name="Platshållare för text 7">
            <a:extLst>
              <a:ext uri="{FF2B5EF4-FFF2-40B4-BE49-F238E27FC236}">
                <a16:creationId xmlns:a16="http://schemas.microsoft.com/office/drawing/2014/main" id="{59C95CDA-6397-48F9-852E-50E0FC4DACA2}"/>
              </a:ext>
            </a:extLst>
          </p:cNvPr>
          <p:cNvSpPr>
            <a:spLocks noGrp="1"/>
          </p:cNvSpPr>
          <p:nvPr>
            <p:ph type="body" sz="quarter" idx="10"/>
          </p:nvPr>
        </p:nvSpPr>
        <p:spPr/>
        <p:txBody>
          <a:bodyPr/>
          <a:lstStyle/>
          <a:p>
            <a:endParaRPr lang="sv-SE" dirty="0"/>
          </a:p>
        </p:txBody>
      </p:sp>
      <p:sp>
        <p:nvSpPr>
          <p:cNvPr id="3" name="textruta 2">
            <a:extLst>
              <a:ext uri="{FF2B5EF4-FFF2-40B4-BE49-F238E27FC236}">
                <a16:creationId xmlns:a16="http://schemas.microsoft.com/office/drawing/2014/main" id="{C6F8547F-2711-41E7-8016-4194BE1D6A73}"/>
              </a:ext>
            </a:extLst>
          </p:cNvPr>
          <p:cNvSpPr txBox="1"/>
          <p:nvPr/>
        </p:nvSpPr>
        <p:spPr>
          <a:xfrm>
            <a:off x="7663555" y="3429000"/>
            <a:ext cx="646558" cy="276999"/>
          </a:xfrm>
          <a:prstGeom prst="rect">
            <a:avLst/>
          </a:prstGeom>
          <a:solidFill>
            <a:schemeClr val="tx2"/>
          </a:solidFill>
        </p:spPr>
        <p:txBody>
          <a:bodyPr wrap="square" rtlCol="0">
            <a:spAutoFit/>
          </a:bodyPr>
          <a:lstStyle/>
          <a:p>
            <a:r>
              <a:rPr lang="sv-SE" sz="1200" b="1" dirty="0"/>
              <a:t>Patient</a:t>
            </a:r>
          </a:p>
        </p:txBody>
      </p:sp>
    </p:spTree>
    <p:extLst>
      <p:ext uri="{BB962C8B-B14F-4D97-AF65-F5344CB8AC3E}">
        <p14:creationId xmlns:p14="http://schemas.microsoft.com/office/powerpoint/2010/main" val="2577780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pic>
        <p:nvPicPr>
          <p:cNvPr id="5" name="Bildobjekt 4">
            <a:extLst>
              <a:ext uri="{FF2B5EF4-FFF2-40B4-BE49-F238E27FC236}">
                <a16:creationId xmlns:a16="http://schemas.microsoft.com/office/drawing/2014/main" id="{625EC236-182C-4FC3-BB2B-5EEC7E119E68}"/>
              </a:ext>
            </a:extLst>
          </p:cNvPr>
          <p:cNvPicPr>
            <a:picLocks noChangeAspect="1"/>
          </p:cNvPicPr>
          <p:nvPr/>
        </p:nvPicPr>
        <p:blipFill>
          <a:blip r:embed="rId3"/>
          <a:stretch>
            <a:fillRect/>
          </a:stretch>
        </p:blipFill>
        <p:spPr>
          <a:xfrm>
            <a:off x="695325" y="2157960"/>
            <a:ext cx="3309576" cy="1754474"/>
          </a:xfrm>
          <a:prstGeom prst="rect">
            <a:avLst/>
          </a:prstGeom>
          <a:effectLst>
            <a:outerShdw blurRad="50800" dist="50800" dir="5400000" algn="ctr" rotWithShape="0">
              <a:srgbClr val="000000">
                <a:alpha val="99000"/>
              </a:srgbClr>
            </a:outerShdw>
          </a:effectLst>
        </p:spPr>
      </p:pic>
      <p:pic>
        <p:nvPicPr>
          <p:cNvPr id="7" name="Bildobjekt 6">
            <a:extLst>
              <a:ext uri="{FF2B5EF4-FFF2-40B4-BE49-F238E27FC236}">
                <a16:creationId xmlns:a16="http://schemas.microsoft.com/office/drawing/2014/main" id="{B0D8937C-E4DF-4B0F-8275-4A36201081B2}"/>
              </a:ext>
            </a:extLst>
          </p:cNvPr>
          <p:cNvPicPr>
            <a:picLocks noChangeAspect="1"/>
          </p:cNvPicPr>
          <p:nvPr/>
        </p:nvPicPr>
        <p:blipFill>
          <a:blip r:embed="rId4"/>
          <a:stretch>
            <a:fillRect/>
          </a:stretch>
        </p:blipFill>
        <p:spPr>
          <a:xfrm rot="20198192">
            <a:off x="1203770" y="3373231"/>
            <a:ext cx="1943100" cy="2352675"/>
          </a:xfrm>
          <a:prstGeom prst="rect">
            <a:avLst/>
          </a:prstGeom>
        </p:spPr>
      </p:pic>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sp>
        <p:nvSpPr>
          <p:cNvPr id="14" name="Platshållare för text 2">
            <a:extLst>
              <a:ext uri="{FF2B5EF4-FFF2-40B4-BE49-F238E27FC236}">
                <a16:creationId xmlns:a16="http://schemas.microsoft.com/office/drawing/2014/main" id="{AFE81A1F-A3C1-439C-99F9-4A5FA6C30BE5}"/>
              </a:ext>
            </a:extLst>
          </p:cNvPr>
          <p:cNvSpPr txBox="1">
            <a:spLocks/>
          </p:cNvSpPr>
          <p:nvPr/>
        </p:nvSpPr>
        <p:spPr>
          <a:xfrm>
            <a:off x="5217459" y="847792"/>
            <a:ext cx="5701983" cy="5866424"/>
          </a:xfrm>
          <a:prstGeom prst="rect">
            <a:avLst/>
          </a:prstGeom>
        </p:spPr>
        <p:txBody>
          <a:bodyPr vert="horz" lIns="0" tIns="0" rIns="91440" bIns="45720" rtlCol="0">
            <a:noAutofit/>
          </a:bodyPr>
          <a:lstStyle>
            <a:lvl1pPr marL="0" indent="0" algn="l" defTabSz="914400" rtl="0" eaLnBrk="1" latinLnBrk="0" hangingPunct="1">
              <a:lnSpc>
                <a:spcPct val="120000"/>
              </a:lnSpc>
              <a:spcBef>
                <a:spcPts val="1000"/>
              </a:spcBef>
              <a:buFont typeface="Arial"/>
              <a:buNone/>
              <a:defRPr sz="2000" b="0" i="0" kern="1200" spc="30" baseline="0">
                <a:solidFill>
                  <a:schemeClr val="tx1"/>
                </a:solidFill>
                <a:latin typeface="Calibri Regular"/>
                <a:ea typeface="Calibri Regular"/>
                <a:cs typeface="Calibri Regular"/>
              </a:defRPr>
            </a:lvl1pPr>
            <a:lvl2pPr marL="457200" indent="0" algn="l" defTabSz="914400" rtl="0" eaLnBrk="1" latinLnBrk="0" hangingPunct="1">
              <a:lnSpc>
                <a:spcPct val="120000"/>
              </a:lnSpc>
              <a:spcBef>
                <a:spcPts val="500"/>
              </a:spcBef>
              <a:buFont typeface="Arial"/>
              <a:buNone/>
              <a:defRPr sz="2000" b="0" i="0" kern="1200" spc="30">
                <a:solidFill>
                  <a:schemeClr val="tx1"/>
                </a:solidFill>
                <a:latin typeface="Calibri Regular"/>
                <a:ea typeface="Calibri Regular"/>
                <a:cs typeface="Calibri Regular"/>
              </a:defRPr>
            </a:lvl2pPr>
            <a:lvl3pPr marL="914400" indent="0" algn="l" defTabSz="914400" rtl="0" eaLnBrk="1" latinLnBrk="0" hangingPunct="1">
              <a:lnSpc>
                <a:spcPct val="120000"/>
              </a:lnSpc>
              <a:spcBef>
                <a:spcPts val="500"/>
              </a:spcBef>
              <a:buFont typeface="Arial"/>
              <a:buNone/>
              <a:defRPr sz="2000" b="0" i="0" kern="1200" spc="30">
                <a:solidFill>
                  <a:schemeClr val="tx1"/>
                </a:solidFill>
                <a:latin typeface="Calibri Regular"/>
                <a:ea typeface="Calibri Regular"/>
                <a:cs typeface="Calibri Regular"/>
              </a:defRPr>
            </a:lvl3pPr>
            <a:lvl4pPr marL="1371600" indent="0" algn="l" defTabSz="914400" rtl="0" eaLnBrk="1" latinLnBrk="0" hangingPunct="1">
              <a:lnSpc>
                <a:spcPct val="120000"/>
              </a:lnSpc>
              <a:spcBef>
                <a:spcPts val="500"/>
              </a:spcBef>
              <a:buFont typeface="Arial"/>
              <a:buNone/>
              <a:defRPr sz="2000" b="0" i="0" kern="1200" spc="30">
                <a:solidFill>
                  <a:schemeClr val="tx1"/>
                </a:solidFill>
                <a:latin typeface="Calibri Regular"/>
                <a:ea typeface="Calibri Regular"/>
                <a:cs typeface="Calibri Regular"/>
              </a:defRPr>
            </a:lvl4pPr>
            <a:lvl5pPr marL="1828800" indent="0" algn="l" defTabSz="914400" rtl="0" eaLnBrk="1" latinLnBrk="0" hangingPunct="1">
              <a:lnSpc>
                <a:spcPct val="120000"/>
              </a:lnSpc>
              <a:spcBef>
                <a:spcPts val="500"/>
              </a:spcBef>
              <a:buFont typeface="Arial"/>
              <a:buNone/>
              <a:defRPr sz="2000" b="0" i="0" kern="1200" spc="30">
                <a:solidFill>
                  <a:schemeClr val="tx1"/>
                </a:solidFill>
                <a:latin typeface="Calibri Regular"/>
                <a:ea typeface="Calibri Regular"/>
                <a:cs typeface="Calibri Regular"/>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v-SE" b="1" dirty="0"/>
              <a:t>I enlighet med styrelsebeslut kommer 2019 till 2021 års Neurorapport att omfatta </a:t>
            </a:r>
            <a:r>
              <a:rPr lang="sv-SE" b="1" u="sng" dirty="0"/>
              <a:t>samtliga områden</a:t>
            </a:r>
            <a:r>
              <a:rPr lang="sv-SE" b="1" dirty="0"/>
              <a:t> från tidigare Neurorapporter. </a:t>
            </a:r>
          </a:p>
          <a:p>
            <a:endParaRPr lang="sv-SE" dirty="0"/>
          </a:p>
          <a:p>
            <a:r>
              <a:rPr lang="sv-SE" dirty="0"/>
              <a:t>En </a:t>
            </a:r>
            <a:r>
              <a:rPr lang="sv-SE" u="sng" dirty="0"/>
              <a:t>enkätundersökning</a:t>
            </a:r>
            <a:r>
              <a:rPr lang="sv-SE" dirty="0"/>
              <a:t> görs som underlag för rapporten. Aktiviteter planeras in för lansering av rapporten samt seminarier och kampanj baserat på rapporten. Detta inkluderar länsförbundens och föreningarnas möjligheter att nyttja rapporten i sina aktiviteter, bl a Neurodagen. </a:t>
            </a:r>
          </a:p>
          <a:p>
            <a:r>
              <a:rPr lang="sv-SE" dirty="0"/>
              <a:t>De områden vi fokuserar på i Neurorapporten är också de områden som vi fortsätter att driva och påverka för att erhålla en </a:t>
            </a:r>
            <a:r>
              <a:rPr lang="sv-SE" u="sng" dirty="0"/>
              <a:t>optimal neurosjukvård</a:t>
            </a:r>
            <a:r>
              <a:rPr lang="sv-SE" dirty="0"/>
              <a:t>.</a:t>
            </a:r>
          </a:p>
          <a:p>
            <a:endParaRPr lang="sv-SE" sz="2400" b="1" dirty="0">
              <a:solidFill>
                <a:schemeClr val="bg1"/>
              </a:solidFill>
            </a:endParaRPr>
          </a:p>
        </p:txBody>
      </p:sp>
      <p:sp>
        <p:nvSpPr>
          <p:cNvPr id="8" name="Rubrik 1">
            <a:extLst>
              <a:ext uri="{FF2B5EF4-FFF2-40B4-BE49-F238E27FC236}">
                <a16:creationId xmlns:a16="http://schemas.microsoft.com/office/drawing/2014/main" id="{512DC652-C6EC-41B0-A7BF-32857E3F49D5}"/>
              </a:ext>
            </a:extLst>
          </p:cNvPr>
          <p:cNvSpPr txBox="1">
            <a:spLocks/>
          </p:cNvSpPr>
          <p:nvPr/>
        </p:nvSpPr>
        <p:spPr>
          <a:xfrm>
            <a:off x="695324" y="1050019"/>
            <a:ext cx="4229601"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sz="3400" dirty="0"/>
              <a:t>Neurorapporten 2019</a:t>
            </a:r>
            <a:br>
              <a:rPr lang="sv-SE" dirty="0"/>
            </a:br>
            <a:endParaRPr lang="sv-SE" sz="1800" dirty="0"/>
          </a:p>
        </p:txBody>
      </p:sp>
    </p:spTree>
    <p:extLst>
      <p:ext uri="{BB962C8B-B14F-4D97-AF65-F5344CB8AC3E}">
        <p14:creationId xmlns:p14="http://schemas.microsoft.com/office/powerpoint/2010/main" val="4011505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67ABA-6771-47FE-AA2A-492F09EB4B63}"/>
              </a:ext>
            </a:extLst>
          </p:cNvPr>
          <p:cNvSpPr>
            <a:spLocks noGrp="1"/>
          </p:cNvSpPr>
          <p:nvPr>
            <p:ph type="title"/>
          </p:nvPr>
        </p:nvSpPr>
        <p:spPr>
          <a:xfrm>
            <a:off x="695325" y="1859797"/>
            <a:ext cx="3097213" cy="3729791"/>
          </a:xfrm>
        </p:spPr>
        <p:txBody>
          <a:bodyPr/>
          <a:lstStyle/>
          <a:p>
            <a:r>
              <a:rPr lang="sv-SE" dirty="0"/>
              <a:t>e-hälsa där satsning görs på patienten</a:t>
            </a:r>
            <a:endParaRPr lang="sv-SE" dirty="0">
              <a:solidFill>
                <a:schemeClr val="bg2">
                  <a:lumMod val="75000"/>
                </a:schemeClr>
              </a:solidFill>
            </a:endParaRPr>
          </a:p>
        </p:txBody>
      </p:sp>
      <p:sp>
        <p:nvSpPr>
          <p:cNvPr id="4" name="textruta 3">
            <a:extLst>
              <a:ext uri="{FF2B5EF4-FFF2-40B4-BE49-F238E27FC236}">
                <a16:creationId xmlns:a16="http://schemas.microsoft.com/office/drawing/2014/main" id="{DEF7B284-31EB-48CB-AB1A-13C5E6BB5520}"/>
              </a:ext>
            </a:extLst>
          </p:cNvPr>
          <p:cNvSpPr txBox="1"/>
          <p:nvPr/>
        </p:nvSpPr>
        <p:spPr>
          <a:xfrm>
            <a:off x="564344" y="861316"/>
            <a:ext cx="3228194" cy="646331"/>
          </a:xfrm>
          <a:prstGeom prst="rect">
            <a:avLst/>
          </a:prstGeom>
          <a:noFill/>
        </p:spPr>
        <p:txBody>
          <a:bodyPr wrap="square" rtlCol="0">
            <a:spAutoFit/>
          </a:bodyPr>
          <a:lstStyle/>
          <a:p>
            <a:r>
              <a:rPr lang="sv-SE" sz="3600" b="1" dirty="0">
                <a:latin typeface="Palatino Bold" pitchFamily="2" charset="77"/>
              </a:rPr>
              <a:t>Det behövs…</a:t>
            </a:r>
            <a:endParaRPr lang="sv-SE" dirty="0"/>
          </a:p>
        </p:txBody>
      </p:sp>
      <p:sp>
        <p:nvSpPr>
          <p:cNvPr id="6" name="Pratbubbla: oval 5">
            <a:extLst>
              <a:ext uri="{FF2B5EF4-FFF2-40B4-BE49-F238E27FC236}">
                <a16:creationId xmlns:a16="http://schemas.microsoft.com/office/drawing/2014/main" id="{77D47618-F592-4564-8C7B-4670886433B1}"/>
              </a:ext>
            </a:extLst>
          </p:cNvPr>
          <p:cNvSpPr/>
          <p:nvPr/>
        </p:nvSpPr>
        <p:spPr>
          <a:xfrm>
            <a:off x="4663427" y="1268412"/>
            <a:ext cx="6998291" cy="4392031"/>
          </a:xfrm>
          <a:prstGeom prst="wedgeEllipseCallout">
            <a:avLst>
              <a:gd name="adj1" fmla="val -85738"/>
              <a:gd name="adj2" fmla="val 44564"/>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2800" i="1" dirty="0"/>
          </a:p>
          <a:p>
            <a:pPr algn="ctr"/>
            <a:r>
              <a:rPr lang="sv-SE" sz="3200" b="1" dirty="0"/>
              <a:t>”Ett sjukvårdsbesök innebär alltid en försämring av min hälsa oavsett vad besöket handlar om. Ju mer jag kan göra via internet desto bättre”</a:t>
            </a:r>
          </a:p>
          <a:p>
            <a:endParaRPr lang="sv-SE" dirty="0"/>
          </a:p>
        </p:txBody>
      </p:sp>
      <p:sp>
        <p:nvSpPr>
          <p:cNvPr id="8" name="Platshållare för text 7">
            <a:extLst>
              <a:ext uri="{FF2B5EF4-FFF2-40B4-BE49-F238E27FC236}">
                <a16:creationId xmlns:a16="http://schemas.microsoft.com/office/drawing/2014/main" id="{59C95CDA-6397-48F9-852E-50E0FC4DACA2}"/>
              </a:ext>
            </a:extLst>
          </p:cNvPr>
          <p:cNvSpPr>
            <a:spLocks noGrp="1"/>
          </p:cNvSpPr>
          <p:nvPr>
            <p:ph type="body" sz="quarter" idx="10"/>
          </p:nvPr>
        </p:nvSpPr>
        <p:spPr/>
        <p:txBody>
          <a:bodyPr/>
          <a:lstStyle/>
          <a:p>
            <a:endParaRPr lang="sv-SE" dirty="0"/>
          </a:p>
        </p:txBody>
      </p:sp>
    </p:spTree>
    <p:extLst>
      <p:ext uri="{BB962C8B-B14F-4D97-AF65-F5344CB8AC3E}">
        <p14:creationId xmlns:p14="http://schemas.microsoft.com/office/powerpoint/2010/main" val="82874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67ABA-6771-47FE-AA2A-492F09EB4B63}"/>
              </a:ext>
            </a:extLst>
          </p:cNvPr>
          <p:cNvSpPr>
            <a:spLocks noGrp="1"/>
          </p:cNvSpPr>
          <p:nvPr>
            <p:ph type="title"/>
          </p:nvPr>
        </p:nvSpPr>
        <p:spPr>
          <a:xfrm>
            <a:off x="695325" y="1859797"/>
            <a:ext cx="3097213" cy="3729791"/>
          </a:xfrm>
        </p:spPr>
        <p:txBody>
          <a:bodyPr/>
          <a:lstStyle/>
          <a:p>
            <a:r>
              <a:rPr lang="sv-SE" dirty="0"/>
              <a:t>e-hälsa där satsning görs på patienten</a:t>
            </a:r>
            <a:endParaRPr lang="sv-SE" dirty="0">
              <a:solidFill>
                <a:schemeClr val="bg2">
                  <a:lumMod val="75000"/>
                </a:schemeClr>
              </a:solidFill>
            </a:endParaRPr>
          </a:p>
        </p:txBody>
      </p:sp>
      <p:sp>
        <p:nvSpPr>
          <p:cNvPr id="4" name="textruta 3">
            <a:extLst>
              <a:ext uri="{FF2B5EF4-FFF2-40B4-BE49-F238E27FC236}">
                <a16:creationId xmlns:a16="http://schemas.microsoft.com/office/drawing/2014/main" id="{DEF7B284-31EB-48CB-AB1A-13C5E6BB5520}"/>
              </a:ext>
            </a:extLst>
          </p:cNvPr>
          <p:cNvSpPr txBox="1"/>
          <p:nvPr/>
        </p:nvSpPr>
        <p:spPr>
          <a:xfrm>
            <a:off x="564344" y="861316"/>
            <a:ext cx="3228194" cy="646331"/>
          </a:xfrm>
          <a:prstGeom prst="rect">
            <a:avLst/>
          </a:prstGeom>
          <a:noFill/>
        </p:spPr>
        <p:txBody>
          <a:bodyPr wrap="square" rtlCol="0">
            <a:spAutoFit/>
          </a:bodyPr>
          <a:lstStyle/>
          <a:p>
            <a:r>
              <a:rPr lang="sv-SE" sz="3600" b="1" dirty="0">
                <a:latin typeface="Palatino Bold" pitchFamily="2" charset="77"/>
              </a:rPr>
              <a:t>Det behövs…</a:t>
            </a:r>
            <a:endParaRPr lang="sv-SE" dirty="0"/>
          </a:p>
        </p:txBody>
      </p:sp>
      <p:sp>
        <p:nvSpPr>
          <p:cNvPr id="9" name="Pratbubbla: oval 8">
            <a:extLst>
              <a:ext uri="{FF2B5EF4-FFF2-40B4-BE49-F238E27FC236}">
                <a16:creationId xmlns:a16="http://schemas.microsoft.com/office/drawing/2014/main" id="{15E78D6D-8FE2-4772-9542-12E85DAC5C04}"/>
              </a:ext>
            </a:extLst>
          </p:cNvPr>
          <p:cNvSpPr/>
          <p:nvPr/>
        </p:nvSpPr>
        <p:spPr>
          <a:xfrm>
            <a:off x="4829179" y="801926"/>
            <a:ext cx="6998291" cy="4392031"/>
          </a:xfrm>
          <a:prstGeom prst="wedgeEllipseCallout">
            <a:avLst>
              <a:gd name="adj1" fmla="val -85738"/>
              <a:gd name="adj2" fmla="val 4456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2800" i="1" dirty="0"/>
          </a:p>
          <a:p>
            <a:pPr algn="ctr"/>
            <a:r>
              <a:rPr lang="sv-SE" sz="3200" b="1" dirty="0"/>
              <a:t> ”Kan inte logga in på mitt mobila </a:t>
            </a:r>
            <a:r>
              <a:rPr lang="sv-SE" sz="3200" b="1" dirty="0" err="1"/>
              <a:t>bankid</a:t>
            </a:r>
            <a:r>
              <a:rPr lang="sv-SE" sz="3200" b="1" dirty="0"/>
              <a:t> själv eftersom min ögonstyrning inte fungerar när </a:t>
            </a:r>
            <a:r>
              <a:rPr lang="sv-SE" sz="3200" b="1" dirty="0" err="1"/>
              <a:t>bankid</a:t>
            </a:r>
            <a:r>
              <a:rPr lang="sv-SE" sz="3200" b="1" dirty="0"/>
              <a:t> ska skrivas i”</a:t>
            </a:r>
          </a:p>
          <a:p>
            <a:endParaRPr lang="sv-SE" dirty="0"/>
          </a:p>
        </p:txBody>
      </p:sp>
    </p:spTree>
    <p:extLst>
      <p:ext uri="{BB962C8B-B14F-4D97-AF65-F5344CB8AC3E}">
        <p14:creationId xmlns:p14="http://schemas.microsoft.com/office/powerpoint/2010/main" val="339162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67ABA-6771-47FE-AA2A-492F09EB4B63}"/>
              </a:ext>
            </a:extLst>
          </p:cNvPr>
          <p:cNvSpPr>
            <a:spLocks noGrp="1"/>
          </p:cNvSpPr>
          <p:nvPr>
            <p:ph type="title"/>
          </p:nvPr>
        </p:nvSpPr>
        <p:spPr>
          <a:xfrm>
            <a:off x="695325" y="1859797"/>
            <a:ext cx="3097213" cy="3729791"/>
          </a:xfrm>
        </p:spPr>
        <p:txBody>
          <a:bodyPr/>
          <a:lstStyle/>
          <a:p>
            <a:r>
              <a:rPr lang="sv-SE" dirty="0"/>
              <a:t>e-hälsa där satsning görs på patienten</a:t>
            </a:r>
            <a:endParaRPr lang="sv-SE" dirty="0">
              <a:solidFill>
                <a:schemeClr val="bg2">
                  <a:lumMod val="75000"/>
                </a:schemeClr>
              </a:solidFill>
            </a:endParaRPr>
          </a:p>
        </p:txBody>
      </p:sp>
      <p:sp>
        <p:nvSpPr>
          <p:cNvPr id="4" name="textruta 3">
            <a:extLst>
              <a:ext uri="{FF2B5EF4-FFF2-40B4-BE49-F238E27FC236}">
                <a16:creationId xmlns:a16="http://schemas.microsoft.com/office/drawing/2014/main" id="{DEF7B284-31EB-48CB-AB1A-13C5E6BB5520}"/>
              </a:ext>
            </a:extLst>
          </p:cNvPr>
          <p:cNvSpPr txBox="1"/>
          <p:nvPr/>
        </p:nvSpPr>
        <p:spPr>
          <a:xfrm>
            <a:off x="564344" y="861316"/>
            <a:ext cx="3228194" cy="646331"/>
          </a:xfrm>
          <a:prstGeom prst="rect">
            <a:avLst/>
          </a:prstGeom>
          <a:noFill/>
        </p:spPr>
        <p:txBody>
          <a:bodyPr wrap="square" rtlCol="0">
            <a:spAutoFit/>
          </a:bodyPr>
          <a:lstStyle/>
          <a:p>
            <a:r>
              <a:rPr lang="sv-SE" sz="3600" b="1" dirty="0">
                <a:latin typeface="Palatino Bold" pitchFamily="2" charset="77"/>
              </a:rPr>
              <a:t>Det behövs…</a:t>
            </a:r>
            <a:endParaRPr lang="sv-SE" dirty="0"/>
          </a:p>
        </p:txBody>
      </p:sp>
      <p:sp>
        <p:nvSpPr>
          <p:cNvPr id="8" name="Platshållare för text 7">
            <a:extLst>
              <a:ext uri="{FF2B5EF4-FFF2-40B4-BE49-F238E27FC236}">
                <a16:creationId xmlns:a16="http://schemas.microsoft.com/office/drawing/2014/main" id="{59C95CDA-6397-48F9-852E-50E0FC4DACA2}"/>
              </a:ext>
            </a:extLst>
          </p:cNvPr>
          <p:cNvSpPr>
            <a:spLocks noGrp="1"/>
          </p:cNvSpPr>
          <p:nvPr>
            <p:ph type="body" sz="quarter" idx="10"/>
          </p:nvPr>
        </p:nvSpPr>
        <p:spPr/>
        <p:txBody>
          <a:bodyPr/>
          <a:lstStyle/>
          <a:p>
            <a:endParaRPr lang="sv-SE" dirty="0"/>
          </a:p>
        </p:txBody>
      </p:sp>
      <p:sp>
        <p:nvSpPr>
          <p:cNvPr id="11" name="Pratbubbla: oval 10">
            <a:extLst>
              <a:ext uri="{FF2B5EF4-FFF2-40B4-BE49-F238E27FC236}">
                <a16:creationId xmlns:a16="http://schemas.microsoft.com/office/drawing/2014/main" id="{7C18F197-466B-4262-9BF8-2089EA4886D2}"/>
              </a:ext>
            </a:extLst>
          </p:cNvPr>
          <p:cNvSpPr/>
          <p:nvPr/>
        </p:nvSpPr>
        <p:spPr>
          <a:xfrm>
            <a:off x="3958290" y="640723"/>
            <a:ext cx="6998291" cy="4392031"/>
          </a:xfrm>
          <a:prstGeom prst="wedgeEllipseCallout">
            <a:avLst>
              <a:gd name="adj1" fmla="val -85738"/>
              <a:gd name="adj2" fmla="val 44564"/>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2800" i="1" dirty="0"/>
          </a:p>
          <a:p>
            <a:pPr algn="ctr"/>
            <a:r>
              <a:rPr lang="sv-SE" sz="3200" b="1" dirty="0"/>
              <a:t> </a:t>
            </a:r>
            <a:r>
              <a:rPr lang="sv-SE" sz="3200" b="1" i="1" dirty="0"/>
              <a:t>”Svårt att skriva </a:t>
            </a:r>
            <a:r>
              <a:rPr lang="sv-SE" sz="3200" b="1" i="1" dirty="0" err="1"/>
              <a:t>pga</a:t>
            </a:r>
            <a:r>
              <a:rPr lang="sv-SE" sz="3200" b="1" i="1" dirty="0"/>
              <a:t> </a:t>
            </a:r>
            <a:r>
              <a:rPr lang="sv-SE" sz="3200" b="1" i="1" dirty="0" err="1"/>
              <a:t>parrkinssonn</a:t>
            </a:r>
            <a:r>
              <a:rPr lang="sv-SE" sz="3200" b="1" i="1" dirty="0"/>
              <a:t> </a:t>
            </a:r>
            <a:r>
              <a:rPr lang="sv-SE" sz="3200" b="1" i="1" dirty="0" err="1"/>
              <a:t>ddeeett</a:t>
            </a:r>
            <a:r>
              <a:rPr lang="sv-SE" sz="3200" b="1" i="1" dirty="0"/>
              <a:t> ser hur  som  nu  med mycket </a:t>
            </a:r>
            <a:r>
              <a:rPr lang="sv-SE" sz="3200" b="1" i="1" dirty="0" err="1"/>
              <a:t>sskkrivvvfffell</a:t>
            </a:r>
            <a:r>
              <a:rPr lang="sv-SE" sz="3200" b="1" i="1" dirty="0"/>
              <a:t> i </a:t>
            </a:r>
            <a:r>
              <a:rPr lang="sv-SE" sz="3200" b="1" i="1" dirty="0" err="1"/>
              <a:t>foormmav</a:t>
            </a:r>
            <a:r>
              <a:rPr lang="sv-SE" sz="3200" b="1" i="1" dirty="0"/>
              <a:t> slå </a:t>
            </a:r>
            <a:r>
              <a:rPr lang="sv-SE" sz="3200" b="1" i="1" dirty="0" err="1"/>
              <a:t>dduubbeellttryyck</a:t>
            </a:r>
            <a:r>
              <a:rPr lang="sv-SE" sz="3200" b="1" i="1" dirty="0"/>
              <a:t> (oredigerat)”</a:t>
            </a:r>
            <a:endParaRPr lang="sv-SE" sz="3200" b="1" dirty="0"/>
          </a:p>
          <a:p>
            <a:pPr algn="ctr"/>
            <a:endParaRPr lang="sv-SE" sz="3200" b="1" dirty="0"/>
          </a:p>
          <a:p>
            <a:endParaRPr lang="sv-SE" dirty="0"/>
          </a:p>
        </p:txBody>
      </p:sp>
    </p:spTree>
    <p:extLst>
      <p:ext uri="{BB962C8B-B14F-4D97-AF65-F5344CB8AC3E}">
        <p14:creationId xmlns:p14="http://schemas.microsoft.com/office/powerpoint/2010/main" val="246863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sp>
        <p:nvSpPr>
          <p:cNvPr id="8" name="Rubrik 1">
            <a:extLst>
              <a:ext uri="{FF2B5EF4-FFF2-40B4-BE49-F238E27FC236}">
                <a16:creationId xmlns:a16="http://schemas.microsoft.com/office/drawing/2014/main" id="{512DC652-C6EC-41B0-A7BF-32857E3F49D5}"/>
              </a:ext>
            </a:extLst>
          </p:cNvPr>
          <p:cNvSpPr txBox="1">
            <a:spLocks/>
          </p:cNvSpPr>
          <p:nvPr/>
        </p:nvSpPr>
        <p:spPr>
          <a:xfrm>
            <a:off x="695324" y="1050019"/>
            <a:ext cx="5110672"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sz="3400" dirty="0"/>
              <a:t>E-hälsa</a:t>
            </a:r>
            <a:br>
              <a:rPr lang="sv-SE" dirty="0"/>
            </a:br>
            <a:endParaRPr lang="sv-SE" sz="1800" dirty="0"/>
          </a:p>
        </p:txBody>
      </p:sp>
      <p:sp>
        <p:nvSpPr>
          <p:cNvPr id="5" name="textruta 4">
            <a:extLst>
              <a:ext uri="{FF2B5EF4-FFF2-40B4-BE49-F238E27FC236}">
                <a16:creationId xmlns:a16="http://schemas.microsoft.com/office/drawing/2014/main" id="{923F80B5-3F81-4640-AE88-1F4EB7CDAF64}"/>
              </a:ext>
            </a:extLst>
          </p:cNvPr>
          <p:cNvSpPr txBox="1"/>
          <p:nvPr/>
        </p:nvSpPr>
        <p:spPr>
          <a:xfrm>
            <a:off x="5607482" y="1151493"/>
            <a:ext cx="3666478" cy="369332"/>
          </a:xfrm>
          <a:prstGeom prst="rect">
            <a:avLst/>
          </a:prstGeom>
          <a:noFill/>
        </p:spPr>
        <p:txBody>
          <a:bodyPr wrap="square" rtlCol="0">
            <a:spAutoFit/>
          </a:bodyPr>
          <a:lstStyle/>
          <a:p>
            <a:r>
              <a:rPr lang="sv-SE" b="1" dirty="0"/>
              <a:t>Anhörigundersökningen 2019</a:t>
            </a:r>
            <a:r>
              <a:rPr lang="sv-SE" dirty="0"/>
              <a:t>:</a:t>
            </a:r>
          </a:p>
        </p:txBody>
      </p:sp>
      <p:sp>
        <p:nvSpPr>
          <p:cNvPr id="6" name="textruta 5">
            <a:extLst>
              <a:ext uri="{FF2B5EF4-FFF2-40B4-BE49-F238E27FC236}">
                <a16:creationId xmlns:a16="http://schemas.microsoft.com/office/drawing/2014/main" id="{DD0873E5-52BE-4F81-A6F5-1436990C86CE}"/>
              </a:ext>
            </a:extLst>
          </p:cNvPr>
          <p:cNvSpPr txBox="1"/>
          <p:nvPr/>
        </p:nvSpPr>
        <p:spPr>
          <a:xfrm>
            <a:off x="5607482" y="2274838"/>
            <a:ext cx="6045693" cy="2308324"/>
          </a:xfrm>
          <a:prstGeom prst="rect">
            <a:avLst/>
          </a:prstGeom>
          <a:noFill/>
        </p:spPr>
        <p:txBody>
          <a:bodyPr wrap="square" rtlCol="0">
            <a:spAutoFit/>
          </a:bodyPr>
          <a:lstStyle/>
          <a:p>
            <a:r>
              <a:rPr lang="sv-SE" sz="3600" dirty="0"/>
              <a:t>”Däremot får vi inte glömma bort att för en stor del av våra grupper är det omöjligt att nyttja den digitala tekniken”</a:t>
            </a:r>
          </a:p>
        </p:txBody>
      </p:sp>
      <p:pic>
        <p:nvPicPr>
          <p:cNvPr id="4" name="Bildobjekt 3" descr="En bild som visar person, foto, inomhus, leksak&#10;&#10;Automatiskt genererad beskrivning">
            <a:extLst>
              <a:ext uri="{FF2B5EF4-FFF2-40B4-BE49-F238E27FC236}">
                <a16:creationId xmlns:a16="http://schemas.microsoft.com/office/drawing/2014/main" id="{35D9BCDB-3E1F-4A91-BECA-01E5546A9B96}"/>
              </a:ext>
            </a:extLst>
          </p:cNvPr>
          <p:cNvPicPr>
            <a:picLocks noChangeAspect="1"/>
          </p:cNvPicPr>
          <p:nvPr/>
        </p:nvPicPr>
        <p:blipFill>
          <a:blip r:embed="rId3"/>
          <a:stretch>
            <a:fillRect/>
          </a:stretch>
        </p:blipFill>
        <p:spPr>
          <a:xfrm>
            <a:off x="611461" y="1982319"/>
            <a:ext cx="4447557" cy="2968981"/>
          </a:xfrm>
          <a:prstGeom prst="rect">
            <a:avLst/>
          </a:prstGeom>
        </p:spPr>
      </p:pic>
    </p:spTree>
    <p:extLst>
      <p:ext uri="{BB962C8B-B14F-4D97-AF65-F5344CB8AC3E}">
        <p14:creationId xmlns:p14="http://schemas.microsoft.com/office/powerpoint/2010/main" val="3876463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descr="En bild som visar utomhus, byggnad, mark, bänk&#10;&#10;Beskrivning genererad med mycket hög exakthet">
            <a:extLst>
              <a:ext uri="{FF2B5EF4-FFF2-40B4-BE49-F238E27FC236}">
                <a16:creationId xmlns:a16="http://schemas.microsoft.com/office/drawing/2014/main" id="{F7E84D5C-8235-49B1-B801-8F85C69B961B}"/>
              </a:ext>
            </a:extLst>
          </p:cNvPr>
          <p:cNvPicPr>
            <a:picLocks noGrp="1" noChangeAspect="1"/>
          </p:cNvPicPr>
          <p:nvPr>
            <p:ph sz="half" idx="2"/>
          </p:nvPr>
        </p:nvPicPr>
        <p:blipFill>
          <a:blip r:embed="rId3"/>
          <a:stretch>
            <a:fillRect/>
          </a:stretch>
        </p:blipFill>
        <p:spPr>
          <a:xfrm>
            <a:off x="2039007" y="2020929"/>
            <a:ext cx="3708264" cy="3708264"/>
          </a:xfrm>
        </p:spPr>
      </p:pic>
      <p:pic>
        <p:nvPicPr>
          <p:cNvPr id="6" name="Platshållare för innehåll 5" descr="En bild som visar utomhus, tecken&#10;&#10;Beskrivning genererad med mycket hög exakthet">
            <a:extLst>
              <a:ext uri="{FF2B5EF4-FFF2-40B4-BE49-F238E27FC236}">
                <a16:creationId xmlns:a16="http://schemas.microsoft.com/office/drawing/2014/main" id="{49D7EF44-BA16-4070-921E-7D96E9765DB1}"/>
              </a:ext>
            </a:extLst>
          </p:cNvPr>
          <p:cNvPicPr>
            <a:picLocks noGrp="1" noChangeAspect="1"/>
          </p:cNvPicPr>
          <p:nvPr>
            <p:ph sz="half" idx="1"/>
          </p:nvPr>
        </p:nvPicPr>
        <p:blipFill>
          <a:blip r:embed="rId4"/>
          <a:stretch>
            <a:fillRect/>
          </a:stretch>
        </p:blipFill>
        <p:spPr>
          <a:xfrm>
            <a:off x="7227465" y="1934093"/>
            <a:ext cx="3194225" cy="3881936"/>
          </a:xfrm>
        </p:spPr>
      </p:pic>
      <p:sp>
        <p:nvSpPr>
          <p:cNvPr id="12" name="Platshållare för innehåll 5">
            <a:extLst>
              <a:ext uri="{FF2B5EF4-FFF2-40B4-BE49-F238E27FC236}">
                <a16:creationId xmlns:a16="http://schemas.microsoft.com/office/drawing/2014/main" id="{F8C4F560-9692-468A-A168-2F227D256438}"/>
              </a:ext>
            </a:extLst>
          </p:cNvPr>
          <p:cNvSpPr txBox="1">
            <a:spLocks/>
          </p:cNvSpPr>
          <p:nvPr/>
        </p:nvSpPr>
        <p:spPr>
          <a:xfrm>
            <a:off x="744071" y="966464"/>
            <a:ext cx="10703857" cy="690551"/>
          </a:xfrm>
          <a:prstGeom prst="rect">
            <a:avLst/>
          </a:prstGeom>
        </p:spPr>
        <p:txBody>
          <a:bodyPr vert="horz" lIns="0" tIns="0" rIns="91440" bIns="45720" rtlCol="0">
            <a:noAutofit/>
          </a:bodyPr>
          <a:lstStyle>
            <a:lvl1pPr marL="0" indent="0" algn="l" defTabSz="914400" rtl="0" eaLnBrk="1" latinLnBrk="0" hangingPunct="1">
              <a:lnSpc>
                <a:spcPct val="120000"/>
              </a:lnSpc>
              <a:spcBef>
                <a:spcPts val="1000"/>
              </a:spcBef>
              <a:buFont typeface="Arial"/>
              <a:buNone/>
              <a:defRPr sz="2000" b="0" i="0" kern="1200" spc="30" baseline="0">
                <a:solidFill>
                  <a:schemeClr val="tx1"/>
                </a:solidFill>
                <a:latin typeface="Calibri Regular"/>
                <a:ea typeface="Calibri Regular"/>
                <a:cs typeface="Calibri Regular"/>
              </a:defRPr>
            </a:lvl1pPr>
            <a:lvl2pPr marL="457200" indent="0" algn="l" defTabSz="914400" rtl="0" eaLnBrk="1" latinLnBrk="0" hangingPunct="1">
              <a:lnSpc>
                <a:spcPct val="120000"/>
              </a:lnSpc>
              <a:spcBef>
                <a:spcPts val="500"/>
              </a:spcBef>
              <a:buFont typeface="Arial"/>
              <a:buNone/>
              <a:defRPr sz="2000" b="0" i="0" kern="1200" spc="30">
                <a:solidFill>
                  <a:schemeClr val="tx1"/>
                </a:solidFill>
                <a:latin typeface="Calibri Regular"/>
                <a:ea typeface="Calibri Regular"/>
                <a:cs typeface="Calibri Regular"/>
              </a:defRPr>
            </a:lvl2pPr>
            <a:lvl3pPr marL="914400" indent="0" algn="l" defTabSz="914400" rtl="0" eaLnBrk="1" latinLnBrk="0" hangingPunct="1">
              <a:lnSpc>
                <a:spcPct val="120000"/>
              </a:lnSpc>
              <a:spcBef>
                <a:spcPts val="500"/>
              </a:spcBef>
              <a:buFont typeface="Arial"/>
              <a:buNone/>
              <a:defRPr sz="2000" b="0" i="0" kern="1200" spc="30">
                <a:solidFill>
                  <a:schemeClr val="tx1"/>
                </a:solidFill>
                <a:latin typeface="Calibri Regular"/>
                <a:ea typeface="Calibri Regular"/>
                <a:cs typeface="Calibri Regular"/>
              </a:defRPr>
            </a:lvl3pPr>
            <a:lvl4pPr marL="1371600" indent="0" algn="l" defTabSz="914400" rtl="0" eaLnBrk="1" latinLnBrk="0" hangingPunct="1">
              <a:lnSpc>
                <a:spcPct val="120000"/>
              </a:lnSpc>
              <a:spcBef>
                <a:spcPts val="500"/>
              </a:spcBef>
              <a:buFont typeface="Arial"/>
              <a:buNone/>
              <a:defRPr sz="2000" b="0" i="0" kern="1200" spc="30">
                <a:solidFill>
                  <a:schemeClr val="tx1"/>
                </a:solidFill>
                <a:latin typeface="Calibri Regular"/>
                <a:ea typeface="Calibri Regular"/>
                <a:cs typeface="Calibri Regular"/>
              </a:defRPr>
            </a:lvl4pPr>
            <a:lvl5pPr marL="1828800" indent="0" algn="l" defTabSz="914400" rtl="0" eaLnBrk="1" latinLnBrk="0" hangingPunct="1">
              <a:lnSpc>
                <a:spcPct val="120000"/>
              </a:lnSpc>
              <a:spcBef>
                <a:spcPts val="500"/>
              </a:spcBef>
              <a:buFont typeface="Arial"/>
              <a:buNone/>
              <a:defRPr sz="2000" b="0" i="0" kern="1200" spc="30">
                <a:solidFill>
                  <a:schemeClr val="tx1"/>
                </a:solidFill>
                <a:latin typeface="Calibri Regular"/>
                <a:ea typeface="Calibri Regular"/>
                <a:cs typeface="Calibri Regular"/>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sv-SE" sz="4000" dirty="0"/>
              <a:t>Alternativ tillgänglighet</a:t>
            </a:r>
          </a:p>
        </p:txBody>
      </p:sp>
      <p:sp>
        <p:nvSpPr>
          <p:cNvPr id="2" name="Ellips 1">
            <a:extLst>
              <a:ext uri="{FF2B5EF4-FFF2-40B4-BE49-F238E27FC236}">
                <a16:creationId xmlns:a16="http://schemas.microsoft.com/office/drawing/2014/main" id="{B8366813-6A65-4608-9C92-ED20BD04012A}"/>
              </a:ext>
            </a:extLst>
          </p:cNvPr>
          <p:cNvSpPr/>
          <p:nvPr/>
        </p:nvSpPr>
        <p:spPr>
          <a:xfrm>
            <a:off x="2779104" y="3429000"/>
            <a:ext cx="3708264" cy="2831165"/>
          </a:xfrm>
          <a:prstGeom prst="ellipse">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200" b="1" dirty="0"/>
              <a:t>Digital ramp?</a:t>
            </a:r>
          </a:p>
        </p:txBody>
      </p:sp>
      <p:sp>
        <p:nvSpPr>
          <p:cNvPr id="9" name="Ellips 8">
            <a:extLst>
              <a:ext uri="{FF2B5EF4-FFF2-40B4-BE49-F238E27FC236}">
                <a16:creationId xmlns:a16="http://schemas.microsoft.com/office/drawing/2014/main" id="{EEE416BB-145E-4B66-968F-AE9CEFC81242}"/>
              </a:ext>
            </a:extLst>
          </p:cNvPr>
          <p:cNvSpPr/>
          <p:nvPr/>
        </p:nvSpPr>
        <p:spPr>
          <a:xfrm>
            <a:off x="7967562" y="3029764"/>
            <a:ext cx="3708264" cy="2831165"/>
          </a:xfrm>
          <a:prstGeom prst="ellipse">
            <a:avLst/>
          </a:prstGeom>
          <a:solidFill>
            <a:schemeClr val="accent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200" b="1" dirty="0"/>
              <a:t>Digital hiss?</a:t>
            </a:r>
          </a:p>
        </p:txBody>
      </p:sp>
    </p:spTree>
    <p:extLst>
      <p:ext uri="{BB962C8B-B14F-4D97-AF65-F5344CB8AC3E}">
        <p14:creationId xmlns:p14="http://schemas.microsoft.com/office/powerpoint/2010/main" val="123825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40FDD8-7971-4BB8-83EC-D24FF90E456F}"/>
              </a:ext>
            </a:extLst>
          </p:cNvPr>
          <p:cNvSpPr>
            <a:spLocks noGrp="1"/>
          </p:cNvSpPr>
          <p:nvPr>
            <p:ph type="title"/>
          </p:nvPr>
        </p:nvSpPr>
        <p:spPr/>
        <p:txBody>
          <a:bodyPr/>
          <a:lstStyle/>
          <a:p>
            <a:pPr algn="ctr"/>
            <a:r>
              <a:rPr lang="sv-SE" sz="4400" dirty="0">
                <a:solidFill>
                  <a:srgbClr val="002060"/>
                </a:solidFill>
              </a:rPr>
              <a:t>Rusta patienterna för e-hälsa</a:t>
            </a:r>
          </a:p>
        </p:txBody>
      </p:sp>
      <p:sp>
        <p:nvSpPr>
          <p:cNvPr id="3" name="Platshållare för innehåll 2">
            <a:extLst>
              <a:ext uri="{FF2B5EF4-FFF2-40B4-BE49-F238E27FC236}">
                <a16:creationId xmlns:a16="http://schemas.microsoft.com/office/drawing/2014/main" id="{29CD97C2-0433-4EEF-AF99-894DF43DE47E}"/>
              </a:ext>
            </a:extLst>
          </p:cNvPr>
          <p:cNvSpPr>
            <a:spLocks noGrp="1"/>
          </p:cNvSpPr>
          <p:nvPr>
            <p:ph sz="half" idx="1"/>
          </p:nvPr>
        </p:nvSpPr>
        <p:spPr>
          <a:xfrm>
            <a:off x="695324" y="2649414"/>
            <a:ext cx="4975901" cy="2940173"/>
          </a:xfrm>
        </p:spPr>
        <p:txBody>
          <a:bodyPr/>
          <a:lstStyle/>
          <a:p>
            <a:r>
              <a:rPr lang="sv-SE" dirty="0"/>
              <a:t>.</a:t>
            </a:r>
          </a:p>
          <a:p>
            <a:endParaRPr lang="sv-SE" dirty="0"/>
          </a:p>
        </p:txBody>
      </p:sp>
      <p:pic>
        <p:nvPicPr>
          <p:cNvPr id="7" name="Platshållare för bild 4">
            <a:extLst>
              <a:ext uri="{FF2B5EF4-FFF2-40B4-BE49-F238E27FC236}">
                <a16:creationId xmlns:a16="http://schemas.microsoft.com/office/drawing/2014/main" id="{5B4AD985-1947-415E-AE7E-AD65CD8F0469}"/>
              </a:ext>
            </a:extLst>
          </p:cNvPr>
          <p:cNvPicPr>
            <a:picLocks noChangeAspect="1"/>
          </p:cNvPicPr>
          <p:nvPr/>
        </p:nvPicPr>
        <p:blipFill rotWithShape="1">
          <a:blip r:embed="rId3"/>
          <a:srcRect l="8425" t="53198" r="51333" b="29188"/>
          <a:stretch/>
        </p:blipFill>
        <p:spPr>
          <a:xfrm>
            <a:off x="695325" y="2649414"/>
            <a:ext cx="9857599" cy="2427482"/>
          </a:xfrm>
          <a:prstGeom prst="rect">
            <a:avLst/>
          </a:prstGeom>
        </p:spPr>
      </p:pic>
    </p:spTree>
    <p:extLst>
      <p:ext uri="{BB962C8B-B14F-4D97-AF65-F5344CB8AC3E}">
        <p14:creationId xmlns:p14="http://schemas.microsoft.com/office/powerpoint/2010/main" val="646521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67ABA-6771-47FE-AA2A-492F09EB4B63}"/>
              </a:ext>
            </a:extLst>
          </p:cNvPr>
          <p:cNvSpPr>
            <a:spLocks noGrp="1"/>
          </p:cNvSpPr>
          <p:nvPr>
            <p:ph type="title"/>
          </p:nvPr>
        </p:nvSpPr>
        <p:spPr>
          <a:xfrm>
            <a:off x="1556656" y="1564104"/>
            <a:ext cx="9078687" cy="3729791"/>
          </a:xfrm>
          <a:solidFill>
            <a:schemeClr val="tx1"/>
          </a:solidFill>
        </p:spPr>
        <p:txBody>
          <a:bodyPr/>
          <a:lstStyle/>
          <a:p>
            <a:pPr algn="ctr"/>
            <a:r>
              <a:rPr lang="sv-SE" sz="6000" dirty="0">
                <a:solidFill>
                  <a:schemeClr val="bg1"/>
                </a:solidFill>
              </a:rPr>
              <a:t>”Alltför många år har jag famlat runt i vården, inte fått någon som tagit ett helhetsgrepp”</a:t>
            </a:r>
          </a:p>
        </p:txBody>
      </p:sp>
    </p:spTree>
    <p:extLst>
      <p:ext uri="{BB962C8B-B14F-4D97-AF65-F5344CB8AC3E}">
        <p14:creationId xmlns:p14="http://schemas.microsoft.com/office/powerpoint/2010/main" val="3595089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4" name="Sexhörning 3">
            <a:extLst>
              <a:ext uri="{FF2B5EF4-FFF2-40B4-BE49-F238E27FC236}">
                <a16:creationId xmlns:a16="http://schemas.microsoft.com/office/drawing/2014/main" id="{124B9E73-20A2-4EE5-BF42-4BC25A5CA48F}"/>
              </a:ext>
            </a:extLst>
          </p:cNvPr>
          <p:cNvSpPr/>
          <p:nvPr/>
        </p:nvSpPr>
        <p:spPr>
          <a:xfrm>
            <a:off x="6899732" y="2329903"/>
            <a:ext cx="2382194" cy="2052315"/>
          </a:xfrm>
          <a:prstGeom prst="hexagon">
            <a:avLst/>
          </a:pr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Utforskade parametrar</a:t>
            </a:r>
          </a:p>
        </p:txBody>
      </p:sp>
      <p:sp>
        <p:nvSpPr>
          <p:cNvPr id="6" name="Pratbubbla: uppåtpil 5">
            <a:extLst>
              <a:ext uri="{FF2B5EF4-FFF2-40B4-BE49-F238E27FC236}">
                <a16:creationId xmlns:a16="http://schemas.microsoft.com/office/drawing/2014/main" id="{DD3952F9-DB34-46D5-894F-DAE4333EE1DA}"/>
              </a:ext>
            </a:extLst>
          </p:cNvPr>
          <p:cNvSpPr/>
          <p:nvPr/>
        </p:nvSpPr>
        <p:spPr>
          <a:xfrm>
            <a:off x="6580890" y="898749"/>
            <a:ext cx="2980967" cy="1259211"/>
          </a:xfrm>
          <a:prstGeom prst="up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Snabbare diagnos</a:t>
            </a:r>
          </a:p>
        </p:txBody>
      </p:sp>
      <p:sp>
        <p:nvSpPr>
          <p:cNvPr id="8" name="Pratbubbla: uppåtpil 7">
            <a:extLst>
              <a:ext uri="{FF2B5EF4-FFF2-40B4-BE49-F238E27FC236}">
                <a16:creationId xmlns:a16="http://schemas.microsoft.com/office/drawing/2014/main" id="{5626E1A5-E831-4FD8-8CE0-84B8475380CA}"/>
              </a:ext>
            </a:extLst>
          </p:cNvPr>
          <p:cNvSpPr/>
          <p:nvPr/>
        </p:nvSpPr>
        <p:spPr>
          <a:xfrm rot="5400000">
            <a:off x="9643666" y="1589631"/>
            <a:ext cx="2116077" cy="1562661"/>
          </a:xfrm>
          <a:prstGeom prst="up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Jämlik</a:t>
            </a:r>
          </a:p>
          <a:p>
            <a:pPr algn="ctr"/>
            <a:r>
              <a:rPr lang="sv-SE" sz="2400" b="1" dirty="0">
                <a:solidFill>
                  <a:schemeClr val="tx1"/>
                </a:solidFill>
              </a:rPr>
              <a:t>vård och behandling</a:t>
            </a:r>
          </a:p>
        </p:txBody>
      </p:sp>
      <p:sp>
        <p:nvSpPr>
          <p:cNvPr id="9" name="Pratbubbla: uppåtpil 8">
            <a:extLst>
              <a:ext uri="{FF2B5EF4-FFF2-40B4-BE49-F238E27FC236}">
                <a16:creationId xmlns:a16="http://schemas.microsoft.com/office/drawing/2014/main" id="{A2E67B13-44AA-45B1-BA4C-50C94FF9D0C1}"/>
              </a:ext>
            </a:extLst>
          </p:cNvPr>
          <p:cNvSpPr/>
          <p:nvPr/>
        </p:nvSpPr>
        <p:spPr>
          <a:xfrm rot="5400000">
            <a:off x="9713590" y="3761994"/>
            <a:ext cx="1989871" cy="1576299"/>
          </a:xfrm>
          <a:prstGeom prst="up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Rehabilitering</a:t>
            </a:r>
          </a:p>
        </p:txBody>
      </p:sp>
      <p:sp>
        <p:nvSpPr>
          <p:cNvPr id="10" name="Pratbubbla: nedåtpil 9">
            <a:extLst>
              <a:ext uri="{FF2B5EF4-FFF2-40B4-BE49-F238E27FC236}">
                <a16:creationId xmlns:a16="http://schemas.microsoft.com/office/drawing/2014/main" id="{1CA435E1-7776-49E1-B445-533DF919A517}"/>
              </a:ext>
            </a:extLst>
          </p:cNvPr>
          <p:cNvSpPr/>
          <p:nvPr/>
        </p:nvSpPr>
        <p:spPr>
          <a:xfrm>
            <a:off x="6500159" y="4554162"/>
            <a:ext cx="3100992" cy="1405089"/>
          </a:xfrm>
          <a:prstGeom prst="down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b="1" dirty="0">
                <a:solidFill>
                  <a:schemeClr val="bg1"/>
                </a:solidFill>
              </a:rPr>
              <a:t>Multiprofessionella team</a:t>
            </a:r>
          </a:p>
        </p:txBody>
      </p:sp>
      <p:sp>
        <p:nvSpPr>
          <p:cNvPr id="11" name="Pratbubbla: nedåtpil 10">
            <a:extLst>
              <a:ext uri="{FF2B5EF4-FFF2-40B4-BE49-F238E27FC236}">
                <a16:creationId xmlns:a16="http://schemas.microsoft.com/office/drawing/2014/main" id="{2CE16387-A0C2-4143-890E-7CFB17724ED4}"/>
              </a:ext>
            </a:extLst>
          </p:cNvPr>
          <p:cNvSpPr/>
          <p:nvPr/>
        </p:nvSpPr>
        <p:spPr>
          <a:xfrm rot="5400000">
            <a:off x="4365110" y="1602450"/>
            <a:ext cx="2020415" cy="1441363"/>
          </a:xfrm>
          <a:prstGeom prst="down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Hjälpmedel</a:t>
            </a:r>
          </a:p>
        </p:txBody>
      </p:sp>
      <p:sp>
        <p:nvSpPr>
          <p:cNvPr id="12" name="Pratbubbla: nedåtpil 11">
            <a:extLst>
              <a:ext uri="{FF2B5EF4-FFF2-40B4-BE49-F238E27FC236}">
                <a16:creationId xmlns:a16="http://schemas.microsoft.com/office/drawing/2014/main" id="{4F81D653-E966-48D8-B85C-B1E46B9C8F9C}"/>
              </a:ext>
            </a:extLst>
          </p:cNvPr>
          <p:cNvSpPr/>
          <p:nvPr/>
        </p:nvSpPr>
        <p:spPr>
          <a:xfrm rot="5400000">
            <a:off x="4426727" y="3712418"/>
            <a:ext cx="1857027" cy="1481516"/>
          </a:xfrm>
          <a:prstGeom prst="down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E-hälsa</a:t>
            </a:r>
            <a:r>
              <a:rPr lang="sv-SE" dirty="0"/>
              <a:t> </a:t>
            </a:r>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637475"/>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pic>
        <p:nvPicPr>
          <p:cNvPr id="14" name="Bildobjekt 13" descr="En bild som visar text, dagstidning&#10;&#10;Automatiskt genererad beskrivning">
            <a:extLst>
              <a:ext uri="{FF2B5EF4-FFF2-40B4-BE49-F238E27FC236}">
                <a16:creationId xmlns:a16="http://schemas.microsoft.com/office/drawing/2014/main" id="{7CC6B60D-D1AC-4AE3-A4B6-79CF5194A354}"/>
              </a:ext>
            </a:extLst>
          </p:cNvPr>
          <p:cNvPicPr>
            <a:picLocks noChangeAspect="1"/>
          </p:cNvPicPr>
          <p:nvPr/>
        </p:nvPicPr>
        <p:blipFill>
          <a:blip r:embed="rId3"/>
          <a:stretch>
            <a:fillRect/>
          </a:stretch>
        </p:blipFill>
        <p:spPr>
          <a:xfrm>
            <a:off x="666936" y="1742536"/>
            <a:ext cx="3545680" cy="2501660"/>
          </a:xfrm>
          <a:prstGeom prst="rect">
            <a:avLst/>
          </a:prstGeom>
        </p:spPr>
      </p:pic>
    </p:spTree>
    <p:extLst>
      <p:ext uri="{BB962C8B-B14F-4D97-AF65-F5344CB8AC3E}">
        <p14:creationId xmlns:p14="http://schemas.microsoft.com/office/powerpoint/2010/main" val="1066721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sp>
        <p:nvSpPr>
          <p:cNvPr id="7" name="textruta 6">
            <a:extLst>
              <a:ext uri="{FF2B5EF4-FFF2-40B4-BE49-F238E27FC236}">
                <a16:creationId xmlns:a16="http://schemas.microsoft.com/office/drawing/2014/main" id="{5C7A2E19-24B5-477F-8222-701ECC172003}"/>
              </a:ext>
            </a:extLst>
          </p:cNvPr>
          <p:cNvSpPr txBox="1"/>
          <p:nvPr/>
        </p:nvSpPr>
        <p:spPr>
          <a:xfrm>
            <a:off x="767675" y="2010910"/>
            <a:ext cx="10656650" cy="2800767"/>
          </a:xfrm>
          <a:prstGeom prst="rect">
            <a:avLst/>
          </a:prstGeom>
          <a:noFill/>
        </p:spPr>
        <p:txBody>
          <a:bodyPr wrap="square" rtlCol="0">
            <a:spAutoFit/>
          </a:bodyPr>
          <a:lstStyle/>
          <a:p>
            <a:pPr algn="ctr"/>
            <a:r>
              <a:rPr lang="sv-SE" sz="4400" b="1" dirty="0">
                <a:solidFill>
                  <a:srgbClr val="0070C0"/>
                </a:solidFill>
                <a:latin typeface="Palatino Bold" pitchFamily="2" charset="77"/>
              </a:rPr>
              <a:t>Komplexa sjukdomstillstånd (och därmed komplicerade livssituationer) hanteras bäst av multiprofessionella team. </a:t>
            </a:r>
            <a:endParaRPr lang="sv-SE" sz="4400" dirty="0">
              <a:solidFill>
                <a:srgbClr val="0070C0"/>
              </a:solidFill>
            </a:endParaRPr>
          </a:p>
        </p:txBody>
      </p:sp>
      <p:sp>
        <p:nvSpPr>
          <p:cNvPr id="9" name="Rubrik 1">
            <a:extLst>
              <a:ext uri="{FF2B5EF4-FFF2-40B4-BE49-F238E27FC236}">
                <a16:creationId xmlns:a16="http://schemas.microsoft.com/office/drawing/2014/main" id="{BA0FA5B4-E4EC-43BD-BA0E-896B4F45B946}"/>
              </a:ext>
            </a:extLst>
          </p:cNvPr>
          <p:cNvSpPr txBox="1">
            <a:spLocks/>
          </p:cNvSpPr>
          <p:nvPr/>
        </p:nvSpPr>
        <p:spPr>
          <a:xfrm>
            <a:off x="695325" y="1859797"/>
            <a:ext cx="4399189" cy="372979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endParaRPr lang="sv-SE" dirty="0">
              <a:solidFill>
                <a:schemeClr val="bg2">
                  <a:lumMod val="75000"/>
                </a:schemeClr>
              </a:solidFill>
            </a:endParaRPr>
          </a:p>
        </p:txBody>
      </p:sp>
      <p:sp>
        <p:nvSpPr>
          <p:cNvPr id="5" name="Ellips 4">
            <a:extLst>
              <a:ext uri="{FF2B5EF4-FFF2-40B4-BE49-F238E27FC236}">
                <a16:creationId xmlns:a16="http://schemas.microsoft.com/office/drawing/2014/main" id="{BDCD6483-A51E-406A-9BE3-3A0A3ED52644}"/>
              </a:ext>
            </a:extLst>
          </p:cNvPr>
          <p:cNvSpPr/>
          <p:nvPr/>
        </p:nvSpPr>
        <p:spPr>
          <a:xfrm>
            <a:off x="2894919" y="302496"/>
            <a:ext cx="3819733" cy="1632858"/>
          </a:xfrm>
          <a:prstGeom prst="ellipse">
            <a:avLst/>
          </a:prstGeom>
          <a:solidFill>
            <a:schemeClr val="accent1">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b="1" dirty="0"/>
              <a:t>Olika kompetenser</a:t>
            </a:r>
          </a:p>
        </p:txBody>
      </p:sp>
      <p:sp>
        <p:nvSpPr>
          <p:cNvPr id="10" name="Ellips 9">
            <a:extLst>
              <a:ext uri="{FF2B5EF4-FFF2-40B4-BE49-F238E27FC236}">
                <a16:creationId xmlns:a16="http://schemas.microsoft.com/office/drawing/2014/main" id="{17D35643-5447-4B65-BAAA-B00A52957B44}"/>
              </a:ext>
            </a:extLst>
          </p:cNvPr>
          <p:cNvSpPr/>
          <p:nvPr/>
        </p:nvSpPr>
        <p:spPr>
          <a:xfrm>
            <a:off x="7326086" y="4146361"/>
            <a:ext cx="3819733" cy="1632858"/>
          </a:xfrm>
          <a:prstGeom prst="ellipse">
            <a:avLst/>
          </a:prstGeom>
          <a:solidFill>
            <a:schemeClr val="accent1">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b="1" dirty="0"/>
              <a:t>individ</a:t>
            </a:r>
          </a:p>
        </p:txBody>
      </p:sp>
      <p:sp>
        <p:nvSpPr>
          <p:cNvPr id="11" name="Ellips 10">
            <a:extLst>
              <a:ext uri="{FF2B5EF4-FFF2-40B4-BE49-F238E27FC236}">
                <a16:creationId xmlns:a16="http://schemas.microsoft.com/office/drawing/2014/main" id="{81592011-8076-44A4-821A-9ED15D769DFC}"/>
              </a:ext>
            </a:extLst>
          </p:cNvPr>
          <p:cNvSpPr/>
          <p:nvPr/>
        </p:nvSpPr>
        <p:spPr>
          <a:xfrm>
            <a:off x="1046181" y="4280563"/>
            <a:ext cx="3819733" cy="1632858"/>
          </a:xfrm>
          <a:prstGeom prst="ellipse">
            <a:avLst/>
          </a:prstGeom>
          <a:solidFill>
            <a:schemeClr val="accent1">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800" b="1" dirty="0"/>
              <a:t>anhöriga</a:t>
            </a:r>
          </a:p>
        </p:txBody>
      </p:sp>
    </p:spTree>
    <p:extLst>
      <p:ext uri="{BB962C8B-B14F-4D97-AF65-F5344CB8AC3E}">
        <p14:creationId xmlns:p14="http://schemas.microsoft.com/office/powerpoint/2010/main" val="24352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pic>
        <p:nvPicPr>
          <p:cNvPr id="3" name="Bildobjekt 2">
            <a:extLst>
              <a:ext uri="{FF2B5EF4-FFF2-40B4-BE49-F238E27FC236}">
                <a16:creationId xmlns:a16="http://schemas.microsoft.com/office/drawing/2014/main" id="{FCAE1853-1CC2-49C4-A6A9-F0FE96F759AF}"/>
              </a:ext>
            </a:extLst>
          </p:cNvPr>
          <p:cNvPicPr>
            <a:picLocks noChangeAspect="1"/>
          </p:cNvPicPr>
          <p:nvPr/>
        </p:nvPicPr>
        <p:blipFill>
          <a:blip r:embed="rId3"/>
          <a:stretch>
            <a:fillRect/>
          </a:stretch>
        </p:blipFill>
        <p:spPr>
          <a:xfrm>
            <a:off x="695325" y="2883359"/>
            <a:ext cx="4589247" cy="3045201"/>
          </a:xfrm>
          <a:prstGeom prst="rect">
            <a:avLst/>
          </a:prstGeom>
        </p:spPr>
      </p:pic>
      <p:sp>
        <p:nvSpPr>
          <p:cNvPr id="4" name="textruta 3">
            <a:extLst>
              <a:ext uri="{FF2B5EF4-FFF2-40B4-BE49-F238E27FC236}">
                <a16:creationId xmlns:a16="http://schemas.microsoft.com/office/drawing/2014/main" id="{5722B568-9D90-423F-A85A-E7F801EC0559}"/>
              </a:ext>
            </a:extLst>
          </p:cNvPr>
          <p:cNvSpPr txBox="1"/>
          <p:nvPr/>
        </p:nvSpPr>
        <p:spPr>
          <a:xfrm>
            <a:off x="6386006" y="2413337"/>
            <a:ext cx="4944862" cy="2031325"/>
          </a:xfrm>
          <a:prstGeom prst="rect">
            <a:avLst/>
          </a:prstGeom>
          <a:noFill/>
        </p:spPr>
        <p:txBody>
          <a:bodyPr wrap="square" rtlCol="0">
            <a:spAutoFit/>
          </a:bodyPr>
          <a:lstStyle/>
          <a:p>
            <a:r>
              <a:rPr lang="sv-SE" dirty="0"/>
              <a:t>Knappt </a:t>
            </a:r>
            <a:r>
              <a:rPr lang="sv-SE" sz="7200" dirty="0"/>
              <a:t>4 av 10</a:t>
            </a:r>
            <a:r>
              <a:rPr lang="sv-SE" dirty="0"/>
              <a:t> medlemmar har tillgång till team</a:t>
            </a:r>
          </a:p>
          <a:p>
            <a:endParaRPr lang="sv-SE" dirty="0"/>
          </a:p>
          <a:p>
            <a:endParaRPr lang="sv-SE" dirty="0"/>
          </a:p>
        </p:txBody>
      </p:sp>
      <p:sp>
        <p:nvSpPr>
          <p:cNvPr id="7" name="textruta 6">
            <a:extLst>
              <a:ext uri="{FF2B5EF4-FFF2-40B4-BE49-F238E27FC236}">
                <a16:creationId xmlns:a16="http://schemas.microsoft.com/office/drawing/2014/main" id="{5C7A2E19-24B5-477F-8222-701ECC172003}"/>
              </a:ext>
            </a:extLst>
          </p:cNvPr>
          <p:cNvSpPr txBox="1"/>
          <p:nvPr/>
        </p:nvSpPr>
        <p:spPr>
          <a:xfrm>
            <a:off x="564344" y="861316"/>
            <a:ext cx="3228194" cy="646331"/>
          </a:xfrm>
          <a:prstGeom prst="rect">
            <a:avLst/>
          </a:prstGeom>
          <a:noFill/>
        </p:spPr>
        <p:txBody>
          <a:bodyPr wrap="square" rtlCol="0">
            <a:spAutoFit/>
          </a:bodyPr>
          <a:lstStyle/>
          <a:p>
            <a:r>
              <a:rPr lang="sv-SE" sz="3600" b="1" dirty="0">
                <a:latin typeface="Palatino Bold" pitchFamily="2" charset="77"/>
              </a:rPr>
              <a:t>Det behövs…</a:t>
            </a:r>
            <a:endParaRPr lang="sv-SE" dirty="0"/>
          </a:p>
        </p:txBody>
      </p:sp>
      <p:sp>
        <p:nvSpPr>
          <p:cNvPr id="9" name="Rubrik 1">
            <a:extLst>
              <a:ext uri="{FF2B5EF4-FFF2-40B4-BE49-F238E27FC236}">
                <a16:creationId xmlns:a16="http://schemas.microsoft.com/office/drawing/2014/main" id="{BA0FA5B4-E4EC-43BD-BA0E-896B4F45B946}"/>
              </a:ext>
            </a:extLst>
          </p:cNvPr>
          <p:cNvSpPr txBox="1">
            <a:spLocks/>
          </p:cNvSpPr>
          <p:nvPr/>
        </p:nvSpPr>
        <p:spPr>
          <a:xfrm>
            <a:off x="695325" y="1859797"/>
            <a:ext cx="4399189" cy="372979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dirty="0"/>
              <a:t>multiprofessionella team</a:t>
            </a:r>
            <a:endParaRPr lang="sv-SE" dirty="0">
              <a:solidFill>
                <a:schemeClr val="bg2">
                  <a:lumMod val="75000"/>
                </a:schemeClr>
              </a:solidFill>
            </a:endParaRPr>
          </a:p>
        </p:txBody>
      </p:sp>
      <p:sp>
        <p:nvSpPr>
          <p:cNvPr id="8" name="Pratbubbla: oval 7">
            <a:extLst>
              <a:ext uri="{FF2B5EF4-FFF2-40B4-BE49-F238E27FC236}">
                <a16:creationId xmlns:a16="http://schemas.microsoft.com/office/drawing/2014/main" id="{291A65CB-2D86-4472-A125-F7B551225165}"/>
              </a:ext>
            </a:extLst>
          </p:cNvPr>
          <p:cNvSpPr/>
          <p:nvPr/>
        </p:nvSpPr>
        <p:spPr>
          <a:xfrm>
            <a:off x="4595333" y="675688"/>
            <a:ext cx="7103221" cy="5317354"/>
          </a:xfrm>
          <a:prstGeom prst="wedgeEllipseCallout">
            <a:avLst>
              <a:gd name="adj1" fmla="val -77032"/>
              <a:gd name="adj2" fmla="val 41328"/>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600" b="1" dirty="0"/>
          </a:p>
          <a:p>
            <a:pPr algn="ctr"/>
            <a:r>
              <a:rPr lang="sv-SE" sz="3600" b="1" dirty="0"/>
              <a:t>”Min neurolog fokuserar på mina mediciner. Men jag skulle gärna se ett team där jag även kan få stöd av fysioterapeut, sjuksköterska och kurator ” </a:t>
            </a:r>
          </a:p>
        </p:txBody>
      </p:sp>
    </p:spTree>
    <p:extLst>
      <p:ext uri="{BB962C8B-B14F-4D97-AF65-F5344CB8AC3E}">
        <p14:creationId xmlns:p14="http://schemas.microsoft.com/office/powerpoint/2010/main" val="62908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4" name="Sexhörning 3">
            <a:extLst>
              <a:ext uri="{FF2B5EF4-FFF2-40B4-BE49-F238E27FC236}">
                <a16:creationId xmlns:a16="http://schemas.microsoft.com/office/drawing/2014/main" id="{124B9E73-20A2-4EE5-BF42-4BC25A5CA48F}"/>
              </a:ext>
            </a:extLst>
          </p:cNvPr>
          <p:cNvSpPr/>
          <p:nvPr/>
        </p:nvSpPr>
        <p:spPr>
          <a:xfrm>
            <a:off x="6899732" y="2329903"/>
            <a:ext cx="2382194" cy="2052315"/>
          </a:xfrm>
          <a:prstGeom prst="hexagon">
            <a:avLst/>
          </a:pr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Utforskade parametrar</a:t>
            </a:r>
          </a:p>
        </p:txBody>
      </p:sp>
      <p:sp>
        <p:nvSpPr>
          <p:cNvPr id="6" name="Pratbubbla: uppåtpil 5">
            <a:extLst>
              <a:ext uri="{FF2B5EF4-FFF2-40B4-BE49-F238E27FC236}">
                <a16:creationId xmlns:a16="http://schemas.microsoft.com/office/drawing/2014/main" id="{DD3952F9-DB34-46D5-894F-DAE4333EE1DA}"/>
              </a:ext>
            </a:extLst>
          </p:cNvPr>
          <p:cNvSpPr/>
          <p:nvPr/>
        </p:nvSpPr>
        <p:spPr>
          <a:xfrm>
            <a:off x="6580890" y="898749"/>
            <a:ext cx="2980967" cy="1259211"/>
          </a:xfrm>
          <a:prstGeom prst="up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Snabbare diagnos</a:t>
            </a:r>
          </a:p>
        </p:txBody>
      </p:sp>
      <p:sp>
        <p:nvSpPr>
          <p:cNvPr id="8" name="Pratbubbla: uppåtpil 7">
            <a:extLst>
              <a:ext uri="{FF2B5EF4-FFF2-40B4-BE49-F238E27FC236}">
                <a16:creationId xmlns:a16="http://schemas.microsoft.com/office/drawing/2014/main" id="{5626E1A5-E831-4FD8-8CE0-84B8475380CA}"/>
              </a:ext>
            </a:extLst>
          </p:cNvPr>
          <p:cNvSpPr/>
          <p:nvPr/>
        </p:nvSpPr>
        <p:spPr>
          <a:xfrm rot="5400000">
            <a:off x="9643666" y="1589631"/>
            <a:ext cx="2116077" cy="1562661"/>
          </a:xfrm>
          <a:prstGeom prst="up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Jämlik</a:t>
            </a:r>
          </a:p>
          <a:p>
            <a:pPr algn="ctr"/>
            <a:r>
              <a:rPr lang="sv-SE" sz="2400" b="1" dirty="0">
                <a:solidFill>
                  <a:schemeClr val="tx1"/>
                </a:solidFill>
              </a:rPr>
              <a:t>vård och behandling</a:t>
            </a:r>
          </a:p>
        </p:txBody>
      </p:sp>
      <p:sp>
        <p:nvSpPr>
          <p:cNvPr id="9" name="Pratbubbla: uppåtpil 8">
            <a:extLst>
              <a:ext uri="{FF2B5EF4-FFF2-40B4-BE49-F238E27FC236}">
                <a16:creationId xmlns:a16="http://schemas.microsoft.com/office/drawing/2014/main" id="{A2E67B13-44AA-45B1-BA4C-50C94FF9D0C1}"/>
              </a:ext>
            </a:extLst>
          </p:cNvPr>
          <p:cNvSpPr/>
          <p:nvPr/>
        </p:nvSpPr>
        <p:spPr>
          <a:xfrm rot="5400000">
            <a:off x="9713590" y="3761994"/>
            <a:ext cx="1989871" cy="1576299"/>
          </a:xfrm>
          <a:prstGeom prst="up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Rehabilitering</a:t>
            </a:r>
          </a:p>
        </p:txBody>
      </p:sp>
      <p:sp>
        <p:nvSpPr>
          <p:cNvPr id="10" name="Pratbubbla: nedåtpil 9">
            <a:extLst>
              <a:ext uri="{FF2B5EF4-FFF2-40B4-BE49-F238E27FC236}">
                <a16:creationId xmlns:a16="http://schemas.microsoft.com/office/drawing/2014/main" id="{1CA435E1-7776-49E1-B445-533DF919A517}"/>
              </a:ext>
            </a:extLst>
          </p:cNvPr>
          <p:cNvSpPr/>
          <p:nvPr/>
        </p:nvSpPr>
        <p:spPr>
          <a:xfrm>
            <a:off x="6580890" y="4554162"/>
            <a:ext cx="2980967" cy="1405089"/>
          </a:xfrm>
          <a:prstGeom prst="down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Multiprofessionella team</a:t>
            </a:r>
          </a:p>
        </p:txBody>
      </p:sp>
      <p:sp>
        <p:nvSpPr>
          <p:cNvPr id="11" name="Pratbubbla: nedåtpil 10">
            <a:extLst>
              <a:ext uri="{FF2B5EF4-FFF2-40B4-BE49-F238E27FC236}">
                <a16:creationId xmlns:a16="http://schemas.microsoft.com/office/drawing/2014/main" id="{2CE16387-A0C2-4143-890E-7CFB17724ED4}"/>
              </a:ext>
            </a:extLst>
          </p:cNvPr>
          <p:cNvSpPr/>
          <p:nvPr/>
        </p:nvSpPr>
        <p:spPr>
          <a:xfrm rot="5400000">
            <a:off x="4365110" y="1602450"/>
            <a:ext cx="2020415" cy="1441363"/>
          </a:xfrm>
          <a:prstGeom prst="down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Hjälpmedel</a:t>
            </a:r>
          </a:p>
        </p:txBody>
      </p:sp>
      <p:sp>
        <p:nvSpPr>
          <p:cNvPr id="12" name="Pratbubbla: nedåtpil 11">
            <a:extLst>
              <a:ext uri="{FF2B5EF4-FFF2-40B4-BE49-F238E27FC236}">
                <a16:creationId xmlns:a16="http://schemas.microsoft.com/office/drawing/2014/main" id="{4F81D653-E966-48D8-B85C-B1E46B9C8F9C}"/>
              </a:ext>
            </a:extLst>
          </p:cNvPr>
          <p:cNvSpPr/>
          <p:nvPr/>
        </p:nvSpPr>
        <p:spPr>
          <a:xfrm rot="5400000">
            <a:off x="4426727" y="3712418"/>
            <a:ext cx="1857027" cy="1481516"/>
          </a:xfrm>
          <a:prstGeom prst="downArrowCallout">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tx1"/>
                </a:solidFill>
              </a:rPr>
              <a:t>E-hälsa</a:t>
            </a:r>
            <a:r>
              <a:rPr lang="sv-SE" dirty="0"/>
              <a:t> </a:t>
            </a:r>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637475"/>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pic>
        <p:nvPicPr>
          <p:cNvPr id="14" name="Bildobjekt 13" descr="En bild som visar text, dagstidning&#10;&#10;Automatiskt genererad beskrivning">
            <a:extLst>
              <a:ext uri="{FF2B5EF4-FFF2-40B4-BE49-F238E27FC236}">
                <a16:creationId xmlns:a16="http://schemas.microsoft.com/office/drawing/2014/main" id="{7CC6B60D-D1AC-4AE3-A4B6-79CF5194A354}"/>
              </a:ext>
            </a:extLst>
          </p:cNvPr>
          <p:cNvPicPr>
            <a:picLocks noChangeAspect="1"/>
          </p:cNvPicPr>
          <p:nvPr/>
        </p:nvPicPr>
        <p:blipFill>
          <a:blip r:embed="rId3"/>
          <a:stretch>
            <a:fillRect/>
          </a:stretch>
        </p:blipFill>
        <p:spPr>
          <a:xfrm>
            <a:off x="666936" y="1742536"/>
            <a:ext cx="3545680" cy="2501660"/>
          </a:xfrm>
          <a:prstGeom prst="rect">
            <a:avLst/>
          </a:prstGeom>
        </p:spPr>
      </p:pic>
    </p:spTree>
    <p:extLst>
      <p:ext uri="{BB962C8B-B14F-4D97-AF65-F5344CB8AC3E}">
        <p14:creationId xmlns:p14="http://schemas.microsoft.com/office/powerpoint/2010/main" val="145823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pic>
        <p:nvPicPr>
          <p:cNvPr id="3" name="Bildobjekt 2">
            <a:extLst>
              <a:ext uri="{FF2B5EF4-FFF2-40B4-BE49-F238E27FC236}">
                <a16:creationId xmlns:a16="http://schemas.microsoft.com/office/drawing/2014/main" id="{FCAE1853-1CC2-49C4-A6A9-F0FE96F759AF}"/>
              </a:ext>
            </a:extLst>
          </p:cNvPr>
          <p:cNvPicPr>
            <a:picLocks noChangeAspect="1"/>
          </p:cNvPicPr>
          <p:nvPr/>
        </p:nvPicPr>
        <p:blipFill>
          <a:blip r:embed="rId3"/>
          <a:stretch>
            <a:fillRect/>
          </a:stretch>
        </p:blipFill>
        <p:spPr>
          <a:xfrm>
            <a:off x="695325" y="2883359"/>
            <a:ext cx="4589247" cy="3045201"/>
          </a:xfrm>
          <a:prstGeom prst="rect">
            <a:avLst/>
          </a:prstGeom>
        </p:spPr>
      </p:pic>
      <p:sp>
        <p:nvSpPr>
          <p:cNvPr id="4" name="textruta 3">
            <a:extLst>
              <a:ext uri="{FF2B5EF4-FFF2-40B4-BE49-F238E27FC236}">
                <a16:creationId xmlns:a16="http://schemas.microsoft.com/office/drawing/2014/main" id="{5722B568-9D90-423F-A85A-E7F801EC0559}"/>
              </a:ext>
            </a:extLst>
          </p:cNvPr>
          <p:cNvSpPr txBox="1"/>
          <p:nvPr/>
        </p:nvSpPr>
        <p:spPr>
          <a:xfrm>
            <a:off x="6386006" y="2413337"/>
            <a:ext cx="4944862" cy="2031325"/>
          </a:xfrm>
          <a:prstGeom prst="rect">
            <a:avLst/>
          </a:prstGeom>
          <a:noFill/>
        </p:spPr>
        <p:txBody>
          <a:bodyPr wrap="square" rtlCol="0">
            <a:spAutoFit/>
          </a:bodyPr>
          <a:lstStyle/>
          <a:p>
            <a:r>
              <a:rPr lang="sv-SE" dirty="0"/>
              <a:t>Knappt </a:t>
            </a:r>
            <a:r>
              <a:rPr lang="sv-SE" sz="7200" dirty="0"/>
              <a:t>4 av 10</a:t>
            </a:r>
            <a:r>
              <a:rPr lang="sv-SE" dirty="0"/>
              <a:t> medlemmar har tillgång till team</a:t>
            </a:r>
          </a:p>
          <a:p>
            <a:endParaRPr lang="sv-SE" dirty="0"/>
          </a:p>
          <a:p>
            <a:endParaRPr lang="sv-SE" dirty="0"/>
          </a:p>
        </p:txBody>
      </p:sp>
      <p:sp>
        <p:nvSpPr>
          <p:cNvPr id="7" name="textruta 6">
            <a:extLst>
              <a:ext uri="{FF2B5EF4-FFF2-40B4-BE49-F238E27FC236}">
                <a16:creationId xmlns:a16="http://schemas.microsoft.com/office/drawing/2014/main" id="{5C7A2E19-24B5-477F-8222-701ECC172003}"/>
              </a:ext>
            </a:extLst>
          </p:cNvPr>
          <p:cNvSpPr txBox="1"/>
          <p:nvPr/>
        </p:nvSpPr>
        <p:spPr>
          <a:xfrm>
            <a:off x="564344" y="861316"/>
            <a:ext cx="3228194" cy="646331"/>
          </a:xfrm>
          <a:prstGeom prst="rect">
            <a:avLst/>
          </a:prstGeom>
          <a:noFill/>
        </p:spPr>
        <p:txBody>
          <a:bodyPr wrap="square" rtlCol="0">
            <a:spAutoFit/>
          </a:bodyPr>
          <a:lstStyle/>
          <a:p>
            <a:r>
              <a:rPr lang="sv-SE" sz="3600" b="1" dirty="0">
                <a:latin typeface="Palatino Bold" pitchFamily="2" charset="77"/>
              </a:rPr>
              <a:t>Det behövs…</a:t>
            </a:r>
            <a:endParaRPr lang="sv-SE" dirty="0"/>
          </a:p>
        </p:txBody>
      </p:sp>
      <p:sp>
        <p:nvSpPr>
          <p:cNvPr id="9" name="Rubrik 1">
            <a:extLst>
              <a:ext uri="{FF2B5EF4-FFF2-40B4-BE49-F238E27FC236}">
                <a16:creationId xmlns:a16="http://schemas.microsoft.com/office/drawing/2014/main" id="{BA0FA5B4-E4EC-43BD-BA0E-896B4F45B946}"/>
              </a:ext>
            </a:extLst>
          </p:cNvPr>
          <p:cNvSpPr txBox="1">
            <a:spLocks/>
          </p:cNvSpPr>
          <p:nvPr/>
        </p:nvSpPr>
        <p:spPr>
          <a:xfrm>
            <a:off x="695325" y="1859797"/>
            <a:ext cx="4399189" cy="372979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dirty="0"/>
              <a:t>multiprofessionella team</a:t>
            </a:r>
            <a:endParaRPr lang="sv-SE" dirty="0">
              <a:solidFill>
                <a:schemeClr val="bg2">
                  <a:lumMod val="75000"/>
                </a:schemeClr>
              </a:solidFill>
            </a:endParaRPr>
          </a:p>
        </p:txBody>
      </p:sp>
      <p:sp>
        <p:nvSpPr>
          <p:cNvPr id="10" name="Pratbubbla: oval 9">
            <a:extLst>
              <a:ext uri="{FF2B5EF4-FFF2-40B4-BE49-F238E27FC236}">
                <a16:creationId xmlns:a16="http://schemas.microsoft.com/office/drawing/2014/main" id="{3330A13F-3C70-46DF-9ACD-FD4505E2232D}"/>
              </a:ext>
            </a:extLst>
          </p:cNvPr>
          <p:cNvSpPr/>
          <p:nvPr/>
        </p:nvSpPr>
        <p:spPr>
          <a:xfrm>
            <a:off x="4844924" y="351926"/>
            <a:ext cx="7103221" cy="5317354"/>
          </a:xfrm>
          <a:prstGeom prst="wedgeEllipseCallout">
            <a:avLst>
              <a:gd name="adj1" fmla="val -77032"/>
              <a:gd name="adj2" fmla="val 41328"/>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600" b="1" dirty="0"/>
          </a:p>
          <a:p>
            <a:pPr algn="ctr"/>
            <a:r>
              <a:rPr lang="sv-SE" sz="3600" b="1" dirty="0"/>
              <a:t>”Idag måste jag vara mitt eget team och det orkar jag inte alltid, framför allt inte när jag är sämre och verkligen behöver det” </a:t>
            </a:r>
          </a:p>
        </p:txBody>
      </p:sp>
    </p:spTree>
    <p:extLst>
      <p:ext uri="{BB962C8B-B14F-4D97-AF65-F5344CB8AC3E}">
        <p14:creationId xmlns:p14="http://schemas.microsoft.com/office/powerpoint/2010/main" val="244194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pic>
        <p:nvPicPr>
          <p:cNvPr id="3" name="Bildobjekt 2">
            <a:extLst>
              <a:ext uri="{FF2B5EF4-FFF2-40B4-BE49-F238E27FC236}">
                <a16:creationId xmlns:a16="http://schemas.microsoft.com/office/drawing/2014/main" id="{FCAE1853-1CC2-49C4-A6A9-F0FE96F759AF}"/>
              </a:ext>
            </a:extLst>
          </p:cNvPr>
          <p:cNvPicPr>
            <a:picLocks noChangeAspect="1"/>
          </p:cNvPicPr>
          <p:nvPr/>
        </p:nvPicPr>
        <p:blipFill>
          <a:blip r:embed="rId3"/>
          <a:stretch>
            <a:fillRect/>
          </a:stretch>
        </p:blipFill>
        <p:spPr>
          <a:xfrm>
            <a:off x="695325" y="2883359"/>
            <a:ext cx="4589247" cy="3045201"/>
          </a:xfrm>
          <a:prstGeom prst="rect">
            <a:avLst/>
          </a:prstGeom>
        </p:spPr>
      </p:pic>
      <p:sp>
        <p:nvSpPr>
          <p:cNvPr id="4" name="textruta 3">
            <a:extLst>
              <a:ext uri="{FF2B5EF4-FFF2-40B4-BE49-F238E27FC236}">
                <a16:creationId xmlns:a16="http://schemas.microsoft.com/office/drawing/2014/main" id="{5722B568-9D90-423F-A85A-E7F801EC0559}"/>
              </a:ext>
            </a:extLst>
          </p:cNvPr>
          <p:cNvSpPr txBox="1"/>
          <p:nvPr/>
        </p:nvSpPr>
        <p:spPr>
          <a:xfrm>
            <a:off x="6386006" y="2413337"/>
            <a:ext cx="4944862" cy="2031325"/>
          </a:xfrm>
          <a:prstGeom prst="rect">
            <a:avLst/>
          </a:prstGeom>
          <a:noFill/>
        </p:spPr>
        <p:txBody>
          <a:bodyPr wrap="square" rtlCol="0">
            <a:spAutoFit/>
          </a:bodyPr>
          <a:lstStyle/>
          <a:p>
            <a:r>
              <a:rPr lang="sv-SE" dirty="0"/>
              <a:t>Knappt </a:t>
            </a:r>
            <a:r>
              <a:rPr lang="sv-SE" sz="7200" dirty="0"/>
              <a:t>4 av 10</a:t>
            </a:r>
            <a:r>
              <a:rPr lang="sv-SE" dirty="0"/>
              <a:t> medlemmar har tillgång till team</a:t>
            </a:r>
          </a:p>
          <a:p>
            <a:endParaRPr lang="sv-SE" dirty="0"/>
          </a:p>
          <a:p>
            <a:endParaRPr lang="sv-SE" dirty="0"/>
          </a:p>
        </p:txBody>
      </p:sp>
      <p:sp>
        <p:nvSpPr>
          <p:cNvPr id="7" name="textruta 6">
            <a:extLst>
              <a:ext uri="{FF2B5EF4-FFF2-40B4-BE49-F238E27FC236}">
                <a16:creationId xmlns:a16="http://schemas.microsoft.com/office/drawing/2014/main" id="{5C7A2E19-24B5-477F-8222-701ECC172003}"/>
              </a:ext>
            </a:extLst>
          </p:cNvPr>
          <p:cNvSpPr txBox="1"/>
          <p:nvPr/>
        </p:nvSpPr>
        <p:spPr>
          <a:xfrm>
            <a:off x="564344" y="861316"/>
            <a:ext cx="3228194" cy="646331"/>
          </a:xfrm>
          <a:prstGeom prst="rect">
            <a:avLst/>
          </a:prstGeom>
          <a:noFill/>
        </p:spPr>
        <p:txBody>
          <a:bodyPr wrap="square" rtlCol="0">
            <a:spAutoFit/>
          </a:bodyPr>
          <a:lstStyle/>
          <a:p>
            <a:r>
              <a:rPr lang="sv-SE" sz="3600" b="1" dirty="0">
                <a:latin typeface="Palatino Bold" pitchFamily="2" charset="77"/>
              </a:rPr>
              <a:t>Det behövs…</a:t>
            </a:r>
            <a:endParaRPr lang="sv-SE" dirty="0"/>
          </a:p>
        </p:txBody>
      </p:sp>
      <p:sp>
        <p:nvSpPr>
          <p:cNvPr id="9" name="Rubrik 1">
            <a:extLst>
              <a:ext uri="{FF2B5EF4-FFF2-40B4-BE49-F238E27FC236}">
                <a16:creationId xmlns:a16="http://schemas.microsoft.com/office/drawing/2014/main" id="{BA0FA5B4-E4EC-43BD-BA0E-896B4F45B946}"/>
              </a:ext>
            </a:extLst>
          </p:cNvPr>
          <p:cNvSpPr txBox="1">
            <a:spLocks/>
          </p:cNvSpPr>
          <p:nvPr/>
        </p:nvSpPr>
        <p:spPr>
          <a:xfrm>
            <a:off x="695325" y="1859797"/>
            <a:ext cx="4399189" cy="372979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dirty="0"/>
              <a:t>multiprofessionella team</a:t>
            </a:r>
            <a:endParaRPr lang="sv-SE" dirty="0">
              <a:solidFill>
                <a:schemeClr val="bg2">
                  <a:lumMod val="75000"/>
                </a:schemeClr>
              </a:solidFill>
            </a:endParaRPr>
          </a:p>
        </p:txBody>
      </p:sp>
      <p:sp>
        <p:nvSpPr>
          <p:cNvPr id="11" name="Pratbubbla: oval 10">
            <a:extLst>
              <a:ext uri="{FF2B5EF4-FFF2-40B4-BE49-F238E27FC236}">
                <a16:creationId xmlns:a16="http://schemas.microsoft.com/office/drawing/2014/main" id="{35DCA1FC-1367-4081-8E3D-EB329B979DD7}"/>
              </a:ext>
            </a:extLst>
          </p:cNvPr>
          <p:cNvSpPr/>
          <p:nvPr/>
        </p:nvSpPr>
        <p:spPr>
          <a:xfrm>
            <a:off x="4747733" y="160200"/>
            <a:ext cx="7103221" cy="5317354"/>
          </a:xfrm>
          <a:prstGeom prst="wedgeEllipseCallout">
            <a:avLst>
              <a:gd name="adj1" fmla="val -77032"/>
              <a:gd name="adj2" fmla="val 41328"/>
            </a:avLst>
          </a:prstGeom>
          <a:solidFill>
            <a:srgbClr val="0000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3600" b="1" dirty="0"/>
          </a:p>
          <a:p>
            <a:pPr algn="ctr"/>
            <a:r>
              <a:rPr lang="sv-SE" sz="3600" b="1" dirty="0"/>
              <a:t>”Tror att eftersom min sjukdom påverkar så många delar i mitt liv, så skulle ett team underlätta för mig” </a:t>
            </a:r>
          </a:p>
        </p:txBody>
      </p:sp>
    </p:spTree>
    <p:extLst>
      <p:ext uri="{BB962C8B-B14F-4D97-AF65-F5344CB8AC3E}">
        <p14:creationId xmlns:p14="http://schemas.microsoft.com/office/powerpoint/2010/main" val="160502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sp>
        <p:nvSpPr>
          <p:cNvPr id="4" name="textruta 3">
            <a:extLst>
              <a:ext uri="{FF2B5EF4-FFF2-40B4-BE49-F238E27FC236}">
                <a16:creationId xmlns:a16="http://schemas.microsoft.com/office/drawing/2014/main" id="{5722B568-9D90-423F-A85A-E7F801EC0559}"/>
              </a:ext>
            </a:extLst>
          </p:cNvPr>
          <p:cNvSpPr txBox="1"/>
          <p:nvPr/>
        </p:nvSpPr>
        <p:spPr>
          <a:xfrm>
            <a:off x="5596841" y="1715819"/>
            <a:ext cx="5770176" cy="3970318"/>
          </a:xfrm>
          <a:prstGeom prst="rect">
            <a:avLst/>
          </a:prstGeom>
          <a:noFill/>
        </p:spPr>
        <p:txBody>
          <a:bodyPr wrap="square" rtlCol="0">
            <a:spAutoFit/>
          </a:bodyPr>
          <a:lstStyle/>
          <a:p>
            <a:r>
              <a:rPr lang="sv-SE" sz="3600" b="1" dirty="0">
                <a:solidFill>
                  <a:srgbClr val="0070C0"/>
                </a:solidFill>
              </a:rPr>
              <a:t>”Jag blir tagen på allvar.</a:t>
            </a:r>
          </a:p>
          <a:p>
            <a:endParaRPr lang="sv-SE" sz="3600" b="1" dirty="0">
              <a:solidFill>
                <a:srgbClr val="0070C0"/>
              </a:solidFill>
            </a:endParaRPr>
          </a:p>
          <a:p>
            <a:r>
              <a:rPr lang="sv-SE" sz="3600" b="1" dirty="0">
                <a:solidFill>
                  <a:srgbClr val="0070C0"/>
                </a:solidFill>
              </a:rPr>
              <a:t>Jag involveras i hur vi går vidare.</a:t>
            </a:r>
          </a:p>
          <a:p>
            <a:endParaRPr lang="sv-SE" sz="3600" b="1" dirty="0">
              <a:solidFill>
                <a:srgbClr val="0070C0"/>
              </a:solidFill>
            </a:endParaRPr>
          </a:p>
          <a:p>
            <a:r>
              <a:rPr lang="sv-SE" sz="3600" b="1" dirty="0">
                <a:solidFill>
                  <a:srgbClr val="0070C0"/>
                </a:solidFill>
              </a:rPr>
              <a:t>Jag får svar på mina frågor”</a:t>
            </a:r>
          </a:p>
          <a:p>
            <a:endParaRPr lang="sv-SE" dirty="0"/>
          </a:p>
          <a:p>
            <a:endParaRPr lang="sv-SE" dirty="0"/>
          </a:p>
        </p:txBody>
      </p:sp>
      <p:sp>
        <p:nvSpPr>
          <p:cNvPr id="7" name="textruta 6">
            <a:extLst>
              <a:ext uri="{FF2B5EF4-FFF2-40B4-BE49-F238E27FC236}">
                <a16:creationId xmlns:a16="http://schemas.microsoft.com/office/drawing/2014/main" id="{5C7A2E19-24B5-477F-8222-701ECC172003}"/>
              </a:ext>
            </a:extLst>
          </p:cNvPr>
          <p:cNvSpPr txBox="1"/>
          <p:nvPr/>
        </p:nvSpPr>
        <p:spPr>
          <a:xfrm>
            <a:off x="606526" y="2113153"/>
            <a:ext cx="3228194" cy="646331"/>
          </a:xfrm>
          <a:prstGeom prst="rect">
            <a:avLst/>
          </a:prstGeom>
          <a:noFill/>
        </p:spPr>
        <p:txBody>
          <a:bodyPr wrap="square" rtlCol="0">
            <a:spAutoFit/>
          </a:bodyPr>
          <a:lstStyle/>
          <a:p>
            <a:r>
              <a:rPr lang="sv-SE" sz="3600" b="1" dirty="0">
                <a:latin typeface="Palatino Bold" pitchFamily="2" charset="77"/>
              </a:rPr>
              <a:t>Det behövs…</a:t>
            </a:r>
            <a:endParaRPr lang="sv-SE" dirty="0"/>
          </a:p>
        </p:txBody>
      </p:sp>
      <p:sp>
        <p:nvSpPr>
          <p:cNvPr id="9" name="Rubrik 1">
            <a:extLst>
              <a:ext uri="{FF2B5EF4-FFF2-40B4-BE49-F238E27FC236}">
                <a16:creationId xmlns:a16="http://schemas.microsoft.com/office/drawing/2014/main" id="{BA0FA5B4-E4EC-43BD-BA0E-896B4F45B946}"/>
              </a:ext>
            </a:extLst>
          </p:cNvPr>
          <p:cNvSpPr txBox="1">
            <a:spLocks/>
          </p:cNvSpPr>
          <p:nvPr/>
        </p:nvSpPr>
        <p:spPr>
          <a:xfrm>
            <a:off x="705203" y="3188086"/>
            <a:ext cx="4399189" cy="372979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dirty="0"/>
              <a:t>multiprofessionella team</a:t>
            </a:r>
            <a:endParaRPr lang="sv-SE" dirty="0">
              <a:solidFill>
                <a:schemeClr val="bg2">
                  <a:lumMod val="75000"/>
                </a:schemeClr>
              </a:solidFill>
            </a:endParaRPr>
          </a:p>
        </p:txBody>
      </p:sp>
    </p:spTree>
    <p:extLst>
      <p:ext uri="{BB962C8B-B14F-4D97-AF65-F5344CB8AC3E}">
        <p14:creationId xmlns:p14="http://schemas.microsoft.com/office/powerpoint/2010/main" val="164073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graphicFrame>
        <p:nvGraphicFramePr>
          <p:cNvPr id="7" name="Diagram 6">
            <a:extLst>
              <a:ext uri="{FF2B5EF4-FFF2-40B4-BE49-F238E27FC236}">
                <a16:creationId xmlns:a16="http://schemas.microsoft.com/office/drawing/2014/main" id="{6A7B8495-574F-4D8A-B2A0-9ACF961FF073}"/>
              </a:ext>
            </a:extLst>
          </p:cNvPr>
          <p:cNvGraphicFramePr/>
          <p:nvPr/>
        </p:nvGraphicFramePr>
        <p:xfrm>
          <a:off x="6386006" y="2113834"/>
          <a:ext cx="5110672" cy="318613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ruta 9">
            <a:extLst>
              <a:ext uri="{FF2B5EF4-FFF2-40B4-BE49-F238E27FC236}">
                <a16:creationId xmlns:a16="http://schemas.microsoft.com/office/drawing/2014/main" id="{5FF2E1FF-E07D-4F69-83C2-A2E12845DDC4}"/>
              </a:ext>
            </a:extLst>
          </p:cNvPr>
          <p:cNvSpPr txBox="1"/>
          <p:nvPr/>
        </p:nvSpPr>
        <p:spPr>
          <a:xfrm>
            <a:off x="6386006" y="1394483"/>
            <a:ext cx="4637103" cy="369332"/>
          </a:xfrm>
          <a:prstGeom prst="rect">
            <a:avLst/>
          </a:prstGeom>
          <a:noFill/>
        </p:spPr>
        <p:txBody>
          <a:bodyPr wrap="square" rtlCol="0">
            <a:spAutoFit/>
          </a:bodyPr>
          <a:lstStyle/>
          <a:p>
            <a:r>
              <a:rPr lang="sv-SE" b="1" u="sng" dirty="0"/>
              <a:t>Hur ofta har du kontakt med en neurolog?</a:t>
            </a:r>
          </a:p>
        </p:txBody>
      </p:sp>
      <p:sp>
        <p:nvSpPr>
          <p:cNvPr id="9" name="textruta 8">
            <a:extLst>
              <a:ext uri="{FF2B5EF4-FFF2-40B4-BE49-F238E27FC236}">
                <a16:creationId xmlns:a16="http://schemas.microsoft.com/office/drawing/2014/main" id="{AF909040-3748-4D58-A06E-DB42F684BEDC}"/>
              </a:ext>
            </a:extLst>
          </p:cNvPr>
          <p:cNvSpPr txBox="1"/>
          <p:nvPr/>
        </p:nvSpPr>
        <p:spPr>
          <a:xfrm>
            <a:off x="564344" y="861316"/>
            <a:ext cx="3228194" cy="646331"/>
          </a:xfrm>
          <a:prstGeom prst="rect">
            <a:avLst/>
          </a:prstGeom>
          <a:noFill/>
        </p:spPr>
        <p:txBody>
          <a:bodyPr wrap="square" rtlCol="0">
            <a:spAutoFit/>
          </a:bodyPr>
          <a:lstStyle/>
          <a:p>
            <a:r>
              <a:rPr lang="sv-SE" sz="3600" b="1" dirty="0">
                <a:latin typeface="Palatino Bold" pitchFamily="2" charset="77"/>
              </a:rPr>
              <a:t>Det behövs…</a:t>
            </a:r>
            <a:endParaRPr lang="sv-SE" dirty="0"/>
          </a:p>
        </p:txBody>
      </p:sp>
      <p:pic>
        <p:nvPicPr>
          <p:cNvPr id="11" name="Bildobjekt 10">
            <a:extLst>
              <a:ext uri="{FF2B5EF4-FFF2-40B4-BE49-F238E27FC236}">
                <a16:creationId xmlns:a16="http://schemas.microsoft.com/office/drawing/2014/main" id="{A5F58689-8C59-43AB-8F34-D132FABBEC29}"/>
              </a:ext>
            </a:extLst>
          </p:cNvPr>
          <p:cNvPicPr>
            <a:picLocks noChangeAspect="1"/>
          </p:cNvPicPr>
          <p:nvPr/>
        </p:nvPicPr>
        <p:blipFill>
          <a:blip r:embed="rId4"/>
          <a:stretch>
            <a:fillRect/>
          </a:stretch>
        </p:blipFill>
        <p:spPr>
          <a:xfrm>
            <a:off x="695325" y="2883359"/>
            <a:ext cx="4589247" cy="3045201"/>
          </a:xfrm>
          <a:prstGeom prst="rect">
            <a:avLst/>
          </a:prstGeom>
        </p:spPr>
      </p:pic>
      <p:sp>
        <p:nvSpPr>
          <p:cNvPr id="12" name="Rubrik 1">
            <a:extLst>
              <a:ext uri="{FF2B5EF4-FFF2-40B4-BE49-F238E27FC236}">
                <a16:creationId xmlns:a16="http://schemas.microsoft.com/office/drawing/2014/main" id="{0CCCEDE9-E576-48EF-B512-E21F9F71B8EC}"/>
              </a:ext>
            </a:extLst>
          </p:cNvPr>
          <p:cNvSpPr txBox="1">
            <a:spLocks/>
          </p:cNvSpPr>
          <p:nvPr/>
        </p:nvSpPr>
        <p:spPr>
          <a:xfrm>
            <a:off x="695325" y="1859797"/>
            <a:ext cx="4399189" cy="372979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dirty="0"/>
              <a:t>multiprofessionella team</a:t>
            </a:r>
            <a:endParaRPr lang="sv-SE" dirty="0">
              <a:solidFill>
                <a:schemeClr val="bg2">
                  <a:lumMod val="75000"/>
                </a:schemeClr>
              </a:solidFill>
            </a:endParaRPr>
          </a:p>
        </p:txBody>
      </p:sp>
    </p:spTree>
    <p:extLst>
      <p:ext uri="{BB962C8B-B14F-4D97-AF65-F5344CB8AC3E}">
        <p14:creationId xmlns:p14="http://schemas.microsoft.com/office/powerpoint/2010/main" val="4364987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sp>
        <p:nvSpPr>
          <p:cNvPr id="10" name="textruta 9">
            <a:extLst>
              <a:ext uri="{FF2B5EF4-FFF2-40B4-BE49-F238E27FC236}">
                <a16:creationId xmlns:a16="http://schemas.microsoft.com/office/drawing/2014/main" id="{5FF2E1FF-E07D-4F69-83C2-A2E12845DDC4}"/>
              </a:ext>
            </a:extLst>
          </p:cNvPr>
          <p:cNvSpPr txBox="1"/>
          <p:nvPr/>
        </p:nvSpPr>
        <p:spPr>
          <a:xfrm>
            <a:off x="7711886" y="1520825"/>
            <a:ext cx="4637103" cy="369332"/>
          </a:xfrm>
          <a:prstGeom prst="rect">
            <a:avLst/>
          </a:prstGeom>
          <a:noFill/>
        </p:spPr>
        <p:txBody>
          <a:bodyPr wrap="square" rtlCol="0">
            <a:spAutoFit/>
          </a:bodyPr>
          <a:lstStyle/>
          <a:p>
            <a:r>
              <a:rPr lang="sv-SE" b="1" u="sng" dirty="0"/>
              <a:t>Kontakt med neurolog</a:t>
            </a:r>
          </a:p>
        </p:txBody>
      </p:sp>
      <p:sp>
        <p:nvSpPr>
          <p:cNvPr id="11" name="Rubrik 1">
            <a:extLst>
              <a:ext uri="{FF2B5EF4-FFF2-40B4-BE49-F238E27FC236}">
                <a16:creationId xmlns:a16="http://schemas.microsoft.com/office/drawing/2014/main" id="{1450781F-8D61-4565-80EC-7C1C322DE564}"/>
              </a:ext>
            </a:extLst>
          </p:cNvPr>
          <p:cNvSpPr txBox="1">
            <a:spLocks/>
          </p:cNvSpPr>
          <p:nvPr/>
        </p:nvSpPr>
        <p:spPr>
          <a:xfrm>
            <a:off x="695325" y="1859797"/>
            <a:ext cx="4399189" cy="372979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dirty="0"/>
              <a:t>multiprofessionella team</a:t>
            </a:r>
            <a:endParaRPr lang="sv-SE" dirty="0">
              <a:solidFill>
                <a:schemeClr val="bg2">
                  <a:lumMod val="75000"/>
                </a:schemeClr>
              </a:solidFill>
            </a:endParaRPr>
          </a:p>
        </p:txBody>
      </p:sp>
      <p:pic>
        <p:nvPicPr>
          <p:cNvPr id="12" name="Bildobjekt 11">
            <a:extLst>
              <a:ext uri="{FF2B5EF4-FFF2-40B4-BE49-F238E27FC236}">
                <a16:creationId xmlns:a16="http://schemas.microsoft.com/office/drawing/2014/main" id="{52671B75-4FAA-432E-A260-E282F03EF2D9}"/>
              </a:ext>
            </a:extLst>
          </p:cNvPr>
          <p:cNvPicPr>
            <a:picLocks noChangeAspect="1"/>
          </p:cNvPicPr>
          <p:nvPr/>
        </p:nvPicPr>
        <p:blipFill>
          <a:blip r:embed="rId3"/>
          <a:stretch>
            <a:fillRect/>
          </a:stretch>
        </p:blipFill>
        <p:spPr>
          <a:xfrm>
            <a:off x="695325" y="2883359"/>
            <a:ext cx="4589247" cy="3045201"/>
          </a:xfrm>
          <a:prstGeom prst="rect">
            <a:avLst/>
          </a:prstGeom>
        </p:spPr>
      </p:pic>
      <p:sp>
        <p:nvSpPr>
          <p:cNvPr id="15" name="textruta 14">
            <a:extLst>
              <a:ext uri="{FF2B5EF4-FFF2-40B4-BE49-F238E27FC236}">
                <a16:creationId xmlns:a16="http://schemas.microsoft.com/office/drawing/2014/main" id="{4090012F-7871-4ECD-8B23-CC696A7FF10E}"/>
              </a:ext>
            </a:extLst>
          </p:cNvPr>
          <p:cNvSpPr txBox="1"/>
          <p:nvPr/>
        </p:nvSpPr>
        <p:spPr>
          <a:xfrm>
            <a:off x="564344" y="861316"/>
            <a:ext cx="3228194" cy="646331"/>
          </a:xfrm>
          <a:prstGeom prst="rect">
            <a:avLst/>
          </a:prstGeom>
          <a:noFill/>
        </p:spPr>
        <p:txBody>
          <a:bodyPr wrap="square" rtlCol="0">
            <a:spAutoFit/>
          </a:bodyPr>
          <a:lstStyle/>
          <a:p>
            <a:r>
              <a:rPr lang="sv-SE" sz="3600" b="1" dirty="0">
                <a:latin typeface="Palatino Bold" pitchFamily="2" charset="77"/>
              </a:rPr>
              <a:t>Det behövs…</a:t>
            </a:r>
            <a:endParaRPr lang="sv-SE" dirty="0"/>
          </a:p>
        </p:txBody>
      </p:sp>
      <p:graphicFrame>
        <p:nvGraphicFramePr>
          <p:cNvPr id="16" name="Diagram 15">
            <a:extLst>
              <a:ext uri="{FF2B5EF4-FFF2-40B4-BE49-F238E27FC236}">
                <a16:creationId xmlns:a16="http://schemas.microsoft.com/office/drawing/2014/main" id="{50FCDA5A-1D86-4F68-A33B-817A1B2AB786}"/>
              </a:ext>
            </a:extLst>
          </p:cNvPr>
          <p:cNvGraphicFramePr>
            <a:graphicFrameLocks/>
          </p:cNvGraphicFramePr>
          <p:nvPr/>
        </p:nvGraphicFramePr>
        <p:xfrm>
          <a:off x="5931407" y="2358780"/>
          <a:ext cx="5400675" cy="32156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8204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sp>
        <p:nvSpPr>
          <p:cNvPr id="10" name="textruta 9">
            <a:extLst>
              <a:ext uri="{FF2B5EF4-FFF2-40B4-BE49-F238E27FC236}">
                <a16:creationId xmlns:a16="http://schemas.microsoft.com/office/drawing/2014/main" id="{5FF2E1FF-E07D-4F69-83C2-A2E12845DDC4}"/>
              </a:ext>
            </a:extLst>
          </p:cNvPr>
          <p:cNvSpPr txBox="1"/>
          <p:nvPr/>
        </p:nvSpPr>
        <p:spPr>
          <a:xfrm>
            <a:off x="6386006" y="921030"/>
            <a:ext cx="4637103" cy="369332"/>
          </a:xfrm>
          <a:prstGeom prst="rect">
            <a:avLst/>
          </a:prstGeom>
          <a:noFill/>
        </p:spPr>
        <p:txBody>
          <a:bodyPr wrap="square" rtlCol="0">
            <a:spAutoFit/>
          </a:bodyPr>
          <a:lstStyle/>
          <a:p>
            <a:pPr algn="ctr"/>
            <a:r>
              <a:rPr lang="sv-SE" b="1" u="sng" dirty="0"/>
              <a:t>Nöjdhet</a:t>
            </a:r>
          </a:p>
        </p:txBody>
      </p:sp>
      <p:graphicFrame>
        <p:nvGraphicFramePr>
          <p:cNvPr id="11" name="Diagram 10">
            <a:extLst>
              <a:ext uri="{FF2B5EF4-FFF2-40B4-BE49-F238E27FC236}">
                <a16:creationId xmlns:a16="http://schemas.microsoft.com/office/drawing/2014/main" id="{75444720-7F85-4F1F-9D97-D1D2895387C8}"/>
              </a:ext>
            </a:extLst>
          </p:cNvPr>
          <p:cNvGraphicFramePr/>
          <p:nvPr/>
        </p:nvGraphicFramePr>
        <p:xfrm>
          <a:off x="6386006" y="1511956"/>
          <a:ext cx="4396294" cy="2274098"/>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ruta 11">
            <a:extLst>
              <a:ext uri="{FF2B5EF4-FFF2-40B4-BE49-F238E27FC236}">
                <a16:creationId xmlns:a16="http://schemas.microsoft.com/office/drawing/2014/main" id="{ABF59225-290C-4AB7-816B-15AA4AA9633A}"/>
              </a:ext>
            </a:extLst>
          </p:cNvPr>
          <p:cNvSpPr txBox="1"/>
          <p:nvPr/>
        </p:nvSpPr>
        <p:spPr>
          <a:xfrm>
            <a:off x="6386006" y="1166841"/>
            <a:ext cx="4637103" cy="369332"/>
          </a:xfrm>
          <a:prstGeom prst="rect">
            <a:avLst/>
          </a:prstGeom>
          <a:noFill/>
        </p:spPr>
        <p:txBody>
          <a:bodyPr wrap="square" rtlCol="0">
            <a:spAutoFit/>
          </a:bodyPr>
          <a:lstStyle/>
          <a:p>
            <a:r>
              <a:rPr lang="sv-SE" b="1" dirty="0"/>
              <a:t>Vården</a:t>
            </a:r>
          </a:p>
        </p:txBody>
      </p:sp>
      <p:graphicFrame>
        <p:nvGraphicFramePr>
          <p:cNvPr id="14" name="Diagram 13">
            <a:extLst>
              <a:ext uri="{FF2B5EF4-FFF2-40B4-BE49-F238E27FC236}">
                <a16:creationId xmlns:a16="http://schemas.microsoft.com/office/drawing/2014/main" id="{04341FFB-CF8F-4A04-B6D7-0709DDDF77BA}"/>
              </a:ext>
            </a:extLst>
          </p:cNvPr>
          <p:cNvGraphicFramePr/>
          <p:nvPr/>
        </p:nvGraphicFramePr>
        <p:xfrm>
          <a:off x="6386006" y="4012402"/>
          <a:ext cx="4396294" cy="2274098"/>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ruta 14">
            <a:extLst>
              <a:ext uri="{FF2B5EF4-FFF2-40B4-BE49-F238E27FC236}">
                <a16:creationId xmlns:a16="http://schemas.microsoft.com/office/drawing/2014/main" id="{24B180C1-62AF-4F22-BA0E-9412E6542114}"/>
              </a:ext>
            </a:extLst>
          </p:cNvPr>
          <p:cNvSpPr txBox="1"/>
          <p:nvPr/>
        </p:nvSpPr>
        <p:spPr>
          <a:xfrm>
            <a:off x="6386006" y="3650163"/>
            <a:ext cx="4637103" cy="369332"/>
          </a:xfrm>
          <a:prstGeom prst="rect">
            <a:avLst/>
          </a:prstGeom>
          <a:noFill/>
        </p:spPr>
        <p:txBody>
          <a:bodyPr wrap="square" rtlCol="0">
            <a:spAutoFit/>
          </a:bodyPr>
          <a:lstStyle/>
          <a:p>
            <a:r>
              <a:rPr lang="sv-SE" b="1" dirty="0"/>
              <a:t>Vårdkontakter</a:t>
            </a:r>
          </a:p>
        </p:txBody>
      </p:sp>
      <p:sp>
        <p:nvSpPr>
          <p:cNvPr id="16" name="textruta 15">
            <a:extLst>
              <a:ext uri="{FF2B5EF4-FFF2-40B4-BE49-F238E27FC236}">
                <a16:creationId xmlns:a16="http://schemas.microsoft.com/office/drawing/2014/main" id="{E61D9763-48FD-452A-8DD4-7F03ED63A1A7}"/>
              </a:ext>
            </a:extLst>
          </p:cNvPr>
          <p:cNvSpPr txBox="1"/>
          <p:nvPr/>
        </p:nvSpPr>
        <p:spPr>
          <a:xfrm>
            <a:off x="564344" y="861316"/>
            <a:ext cx="3228194" cy="646331"/>
          </a:xfrm>
          <a:prstGeom prst="rect">
            <a:avLst/>
          </a:prstGeom>
          <a:noFill/>
        </p:spPr>
        <p:txBody>
          <a:bodyPr wrap="square" rtlCol="0">
            <a:spAutoFit/>
          </a:bodyPr>
          <a:lstStyle/>
          <a:p>
            <a:r>
              <a:rPr lang="sv-SE" sz="3600" b="1" dirty="0">
                <a:latin typeface="Palatino Bold" pitchFamily="2" charset="77"/>
              </a:rPr>
              <a:t>Det behövs…</a:t>
            </a:r>
            <a:endParaRPr lang="sv-SE" dirty="0"/>
          </a:p>
        </p:txBody>
      </p:sp>
      <p:sp>
        <p:nvSpPr>
          <p:cNvPr id="17" name="Rubrik 1">
            <a:extLst>
              <a:ext uri="{FF2B5EF4-FFF2-40B4-BE49-F238E27FC236}">
                <a16:creationId xmlns:a16="http://schemas.microsoft.com/office/drawing/2014/main" id="{633C5278-0B3C-4EDD-9A77-CA0431B20943}"/>
              </a:ext>
            </a:extLst>
          </p:cNvPr>
          <p:cNvSpPr txBox="1">
            <a:spLocks/>
          </p:cNvSpPr>
          <p:nvPr/>
        </p:nvSpPr>
        <p:spPr>
          <a:xfrm>
            <a:off x="695325" y="1859797"/>
            <a:ext cx="4399189" cy="372979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dirty="0"/>
              <a:t>multiprofessionella team</a:t>
            </a:r>
            <a:endParaRPr lang="sv-SE" dirty="0">
              <a:solidFill>
                <a:schemeClr val="bg2">
                  <a:lumMod val="75000"/>
                </a:schemeClr>
              </a:solidFill>
            </a:endParaRPr>
          </a:p>
        </p:txBody>
      </p:sp>
      <p:pic>
        <p:nvPicPr>
          <p:cNvPr id="19" name="Bildobjekt 18">
            <a:extLst>
              <a:ext uri="{FF2B5EF4-FFF2-40B4-BE49-F238E27FC236}">
                <a16:creationId xmlns:a16="http://schemas.microsoft.com/office/drawing/2014/main" id="{178D3BE9-190C-4C0D-903B-66BC13D21AB3}"/>
              </a:ext>
            </a:extLst>
          </p:cNvPr>
          <p:cNvPicPr>
            <a:picLocks noChangeAspect="1"/>
          </p:cNvPicPr>
          <p:nvPr/>
        </p:nvPicPr>
        <p:blipFill>
          <a:blip r:embed="rId5"/>
          <a:stretch>
            <a:fillRect/>
          </a:stretch>
        </p:blipFill>
        <p:spPr>
          <a:xfrm>
            <a:off x="695325" y="2883359"/>
            <a:ext cx="4589247" cy="3045201"/>
          </a:xfrm>
          <a:prstGeom prst="rect">
            <a:avLst/>
          </a:prstGeom>
        </p:spPr>
      </p:pic>
    </p:spTree>
    <p:extLst>
      <p:ext uri="{BB962C8B-B14F-4D97-AF65-F5344CB8AC3E}">
        <p14:creationId xmlns:p14="http://schemas.microsoft.com/office/powerpoint/2010/main" val="39508405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graphicFrame>
        <p:nvGraphicFramePr>
          <p:cNvPr id="14" name="Diagram 13">
            <a:extLst>
              <a:ext uri="{FF2B5EF4-FFF2-40B4-BE49-F238E27FC236}">
                <a16:creationId xmlns:a16="http://schemas.microsoft.com/office/drawing/2014/main" id="{E61E436E-DD5E-4C5E-B83F-733632873164}"/>
              </a:ext>
            </a:extLst>
          </p:cNvPr>
          <p:cNvGraphicFramePr/>
          <p:nvPr/>
        </p:nvGraphicFramePr>
        <p:xfrm>
          <a:off x="433044" y="2549875"/>
          <a:ext cx="5187102" cy="37709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 14">
            <a:extLst>
              <a:ext uri="{FF2B5EF4-FFF2-40B4-BE49-F238E27FC236}">
                <a16:creationId xmlns:a16="http://schemas.microsoft.com/office/drawing/2014/main" id="{61FAA48A-04DF-4FB4-B875-B62A3DCFE34D}"/>
              </a:ext>
            </a:extLst>
          </p:cNvPr>
          <p:cNvGraphicFramePr/>
          <p:nvPr/>
        </p:nvGraphicFramePr>
        <p:xfrm>
          <a:off x="6163626" y="1505708"/>
          <a:ext cx="4897098" cy="3432664"/>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ruta 2">
            <a:extLst>
              <a:ext uri="{FF2B5EF4-FFF2-40B4-BE49-F238E27FC236}">
                <a16:creationId xmlns:a16="http://schemas.microsoft.com/office/drawing/2014/main" id="{A0C3F88F-36C6-486E-91D6-8BDDF6B95314}"/>
              </a:ext>
            </a:extLst>
          </p:cNvPr>
          <p:cNvSpPr txBox="1"/>
          <p:nvPr/>
        </p:nvSpPr>
        <p:spPr>
          <a:xfrm>
            <a:off x="1519194" y="1855652"/>
            <a:ext cx="3232087" cy="369332"/>
          </a:xfrm>
          <a:prstGeom prst="rect">
            <a:avLst/>
          </a:prstGeom>
          <a:noFill/>
        </p:spPr>
        <p:txBody>
          <a:bodyPr wrap="square" rtlCol="0">
            <a:spAutoFit/>
          </a:bodyPr>
          <a:lstStyle/>
          <a:p>
            <a:pPr algn="ctr"/>
            <a:r>
              <a:rPr lang="sv-SE" b="1" u="sng" dirty="0"/>
              <a:t>Delaktighet</a:t>
            </a:r>
          </a:p>
        </p:txBody>
      </p:sp>
      <p:sp>
        <p:nvSpPr>
          <p:cNvPr id="9" name="textruta 8">
            <a:extLst>
              <a:ext uri="{FF2B5EF4-FFF2-40B4-BE49-F238E27FC236}">
                <a16:creationId xmlns:a16="http://schemas.microsoft.com/office/drawing/2014/main" id="{B67981C8-B016-4697-A446-77895A63647E}"/>
              </a:ext>
            </a:extLst>
          </p:cNvPr>
          <p:cNvSpPr txBox="1"/>
          <p:nvPr/>
        </p:nvSpPr>
        <p:spPr>
          <a:xfrm>
            <a:off x="7077613" y="1076760"/>
            <a:ext cx="3232087" cy="369332"/>
          </a:xfrm>
          <a:prstGeom prst="rect">
            <a:avLst/>
          </a:prstGeom>
          <a:noFill/>
        </p:spPr>
        <p:txBody>
          <a:bodyPr wrap="square" rtlCol="0">
            <a:spAutoFit/>
          </a:bodyPr>
          <a:lstStyle/>
          <a:p>
            <a:pPr algn="ctr"/>
            <a:r>
              <a:rPr lang="sv-SE" b="1" u="sng" dirty="0"/>
              <a:t>Hälsa</a:t>
            </a:r>
          </a:p>
        </p:txBody>
      </p:sp>
      <p:sp>
        <p:nvSpPr>
          <p:cNvPr id="10" name="textruta 9">
            <a:extLst>
              <a:ext uri="{FF2B5EF4-FFF2-40B4-BE49-F238E27FC236}">
                <a16:creationId xmlns:a16="http://schemas.microsoft.com/office/drawing/2014/main" id="{15A33BB1-9EEC-457D-AA35-EF0806567B35}"/>
              </a:ext>
            </a:extLst>
          </p:cNvPr>
          <p:cNvSpPr txBox="1"/>
          <p:nvPr/>
        </p:nvSpPr>
        <p:spPr>
          <a:xfrm>
            <a:off x="564344" y="861316"/>
            <a:ext cx="3228194" cy="400110"/>
          </a:xfrm>
          <a:prstGeom prst="rect">
            <a:avLst/>
          </a:prstGeom>
          <a:noFill/>
        </p:spPr>
        <p:txBody>
          <a:bodyPr wrap="square" rtlCol="0">
            <a:spAutoFit/>
          </a:bodyPr>
          <a:lstStyle/>
          <a:p>
            <a:r>
              <a:rPr lang="sv-SE" sz="2000" b="1" dirty="0">
                <a:latin typeface="Palatino Bold" pitchFamily="2" charset="77"/>
              </a:rPr>
              <a:t>Det behövs…</a:t>
            </a:r>
            <a:endParaRPr lang="sv-SE" sz="2000" dirty="0"/>
          </a:p>
        </p:txBody>
      </p:sp>
      <p:sp>
        <p:nvSpPr>
          <p:cNvPr id="11" name="Rubrik 1">
            <a:extLst>
              <a:ext uri="{FF2B5EF4-FFF2-40B4-BE49-F238E27FC236}">
                <a16:creationId xmlns:a16="http://schemas.microsoft.com/office/drawing/2014/main" id="{3F28B721-AB73-4FFF-AD6A-5103740B0333}"/>
              </a:ext>
            </a:extLst>
          </p:cNvPr>
          <p:cNvSpPr txBox="1">
            <a:spLocks/>
          </p:cNvSpPr>
          <p:nvPr/>
        </p:nvSpPr>
        <p:spPr>
          <a:xfrm>
            <a:off x="668206" y="1317380"/>
            <a:ext cx="4399189" cy="372979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sz="2000" dirty="0"/>
              <a:t>multiprofessionella team</a:t>
            </a:r>
            <a:endParaRPr lang="sv-SE" sz="2000" dirty="0">
              <a:solidFill>
                <a:schemeClr val="bg2">
                  <a:lumMod val="75000"/>
                </a:schemeClr>
              </a:solidFill>
            </a:endParaRPr>
          </a:p>
        </p:txBody>
      </p:sp>
    </p:spTree>
    <p:extLst>
      <p:ext uri="{BB962C8B-B14F-4D97-AF65-F5344CB8AC3E}">
        <p14:creationId xmlns:p14="http://schemas.microsoft.com/office/powerpoint/2010/main" val="10749721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sp>
        <p:nvSpPr>
          <p:cNvPr id="8" name="Rubrik 1">
            <a:extLst>
              <a:ext uri="{FF2B5EF4-FFF2-40B4-BE49-F238E27FC236}">
                <a16:creationId xmlns:a16="http://schemas.microsoft.com/office/drawing/2014/main" id="{512DC652-C6EC-41B0-A7BF-32857E3F49D5}"/>
              </a:ext>
            </a:extLst>
          </p:cNvPr>
          <p:cNvSpPr txBox="1">
            <a:spLocks/>
          </p:cNvSpPr>
          <p:nvPr/>
        </p:nvSpPr>
        <p:spPr>
          <a:xfrm>
            <a:off x="695324" y="1050019"/>
            <a:ext cx="10687518" cy="6885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sz="3400" dirty="0"/>
              <a:t>Multiprofessionella team – några slutsatser</a:t>
            </a:r>
            <a:br>
              <a:rPr lang="sv-SE" dirty="0"/>
            </a:br>
            <a:endParaRPr lang="sv-SE" sz="1800" dirty="0"/>
          </a:p>
        </p:txBody>
      </p:sp>
      <p:pic>
        <p:nvPicPr>
          <p:cNvPr id="3" name="Bildobjekt 2">
            <a:extLst>
              <a:ext uri="{FF2B5EF4-FFF2-40B4-BE49-F238E27FC236}">
                <a16:creationId xmlns:a16="http://schemas.microsoft.com/office/drawing/2014/main" id="{FCAE1853-1CC2-49C4-A6A9-F0FE96F759AF}"/>
              </a:ext>
            </a:extLst>
          </p:cNvPr>
          <p:cNvPicPr>
            <a:picLocks noChangeAspect="1"/>
          </p:cNvPicPr>
          <p:nvPr/>
        </p:nvPicPr>
        <p:blipFill>
          <a:blip r:embed="rId3"/>
          <a:stretch>
            <a:fillRect/>
          </a:stretch>
        </p:blipFill>
        <p:spPr>
          <a:xfrm>
            <a:off x="689391" y="1913718"/>
            <a:ext cx="4589247" cy="3045201"/>
          </a:xfrm>
          <a:prstGeom prst="rect">
            <a:avLst/>
          </a:prstGeom>
        </p:spPr>
      </p:pic>
      <p:sp>
        <p:nvSpPr>
          <p:cNvPr id="6" name="textruta 5">
            <a:extLst>
              <a:ext uri="{FF2B5EF4-FFF2-40B4-BE49-F238E27FC236}">
                <a16:creationId xmlns:a16="http://schemas.microsoft.com/office/drawing/2014/main" id="{BCFE7F63-A154-4011-B168-F9E4556DD6AF}"/>
              </a:ext>
            </a:extLst>
          </p:cNvPr>
          <p:cNvSpPr txBox="1"/>
          <p:nvPr/>
        </p:nvSpPr>
        <p:spPr>
          <a:xfrm>
            <a:off x="5830432" y="1828800"/>
            <a:ext cx="3558012" cy="646331"/>
          </a:xfrm>
          <a:prstGeom prst="rect">
            <a:avLst/>
          </a:prstGeom>
          <a:noFill/>
        </p:spPr>
        <p:txBody>
          <a:bodyPr wrap="square" rtlCol="0">
            <a:spAutoFit/>
          </a:bodyPr>
          <a:lstStyle/>
          <a:p>
            <a:pPr marL="285750" indent="-285750">
              <a:buFont typeface="Arial" panose="020B0604020202020204" pitchFamily="34" charset="0"/>
              <a:buChar char="•"/>
            </a:pPr>
            <a:r>
              <a:rPr lang="sv-SE" dirty="0"/>
              <a:t>Multiprofessionella team behöver finnas över hela landet</a:t>
            </a:r>
          </a:p>
        </p:txBody>
      </p:sp>
      <p:sp>
        <p:nvSpPr>
          <p:cNvPr id="10" name="textruta 9">
            <a:extLst>
              <a:ext uri="{FF2B5EF4-FFF2-40B4-BE49-F238E27FC236}">
                <a16:creationId xmlns:a16="http://schemas.microsoft.com/office/drawing/2014/main" id="{8AEE3DF0-7B2B-4EE4-9709-32F5C1A0FF76}"/>
              </a:ext>
            </a:extLst>
          </p:cNvPr>
          <p:cNvSpPr txBox="1"/>
          <p:nvPr/>
        </p:nvSpPr>
        <p:spPr>
          <a:xfrm>
            <a:off x="5830432" y="2752619"/>
            <a:ext cx="3558012" cy="923330"/>
          </a:xfrm>
          <a:prstGeom prst="rect">
            <a:avLst/>
          </a:prstGeom>
          <a:noFill/>
        </p:spPr>
        <p:txBody>
          <a:bodyPr wrap="square" rtlCol="0">
            <a:spAutoFit/>
          </a:bodyPr>
          <a:lstStyle/>
          <a:p>
            <a:pPr marL="285750" indent="-285750">
              <a:buFont typeface="Arial" panose="020B0604020202020204" pitchFamily="34" charset="0"/>
              <a:buChar char="•"/>
            </a:pPr>
            <a:r>
              <a:rPr lang="sv-SE" dirty="0"/>
              <a:t>Multiprofessionella team behöver etableras för fler diagnoser</a:t>
            </a:r>
          </a:p>
        </p:txBody>
      </p:sp>
      <p:sp>
        <p:nvSpPr>
          <p:cNvPr id="11" name="textruta 10">
            <a:extLst>
              <a:ext uri="{FF2B5EF4-FFF2-40B4-BE49-F238E27FC236}">
                <a16:creationId xmlns:a16="http://schemas.microsoft.com/office/drawing/2014/main" id="{72AA9AFC-F265-40F6-86C8-AC629C8C3FC8}"/>
              </a:ext>
            </a:extLst>
          </p:cNvPr>
          <p:cNvSpPr txBox="1"/>
          <p:nvPr/>
        </p:nvSpPr>
        <p:spPr>
          <a:xfrm>
            <a:off x="5830432" y="3921205"/>
            <a:ext cx="3558012" cy="923330"/>
          </a:xfrm>
          <a:prstGeom prst="rect">
            <a:avLst/>
          </a:prstGeom>
          <a:noFill/>
        </p:spPr>
        <p:txBody>
          <a:bodyPr wrap="square" rtlCol="0">
            <a:spAutoFit/>
          </a:bodyPr>
          <a:lstStyle/>
          <a:p>
            <a:pPr marL="285750" indent="-285750">
              <a:buFont typeface="Arial" panose="020B0604020202020204" pitchFamily="34" charset="0"/>
              <a:buChar char="•"/>
            </a:pPr>
            <a:r>
              <a:rPr lang="sv-SE" dirty="0"/>
              <a:t>Vetenskapliga studier av värdet för patienten av multiprofessionella team behövs</a:t>
            </a:r>
          </a:p>
        </p:txBody>
      </p:sp>
    </p:spTree>
    <p:extLst>
      <p:ext uri="{BB962C8B-B14F-4D97-AF65-F5344CB8AC3E}">
        <p14:creationId xmlns:p14="http://schemas.microsoft.com/office/powerpoint/2010/main" val="310095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5" y="1520825"/>
            <a:ext cx="3349733" cy="4068763"/>
          </a:xfrm>
        </p:spPr>
        <p:txBody>
          <a:bodyPr/>
          <a:lstStyle/>
          <a:p>
            <a:br>
              <a:rPr lang="sv-SE" dirty="0"/>
            </a:br>
            <a:br>
              <a:rPr lang="sv-SE" dirty="0"/>
            </a:br>
            <a:endParaRPr lang="sv-SE" sz="1800" dirty="0"/>
          </a:p>
        </p:txBody>
      </p:sp>
      <p:sp>
        <p:nvSpPr>
          <p:cNvPr id="13" name="Rubrik 1">
            <a:extLst>
              <a:ext uri="{FF2B5EF4-FFF2-40B4-BE49-F238E27FC236}">
                <a16:creationId xmlns:a16="http://schemas.microsoft.com/office/drawing/2014/main" id="{A8205CEE-7F68-45D3-9A21-317A4F08BBC4}"/>
              </a:ext>
            </a:extLst>
          </p:cNvPr>
          <p:cNvSpPr txBox="1">
            <a:spLocks/>
          </p:cNvSpPr>
          <p:nvPr/>
        </p:nvSpPr>
        <p:spPr>
          <a:xfrm>
            <a:off x="229147" y="715056"/>
            <a:ext cx="4522134" cy="406876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br>
              <a:rPr lang="sv-SE" dirty="0"/>
            </a:br>
            <a:br>
              <a:rPr lang="sv-SE" dirty="0"/>
            </a:br>
            <a:endParaRPr lang="sv-SE" sz="1800" dirty="0"/>
          </a:p>
        </p:txBody>
      </p:sp>
      <p:sp>
        <p:nvSpPr>
          <p:cNvPr id="8" name="Rubrik 1">
            <a:extLst>
              <a:ext uri="{FF2B5EF4-FFF2-40B4-BE49-F238E27FC236}">
                <a16:creationId xmlns:a16="http://schemas.microsoft.com/office/drawing/2014/main" id="{512DC652-C6EC-41B0-A7BF-32857E3F49D5}"/>
              </a:ext>
            </a:extLst>
          </p:cNvPr>
          <p:cNvSpPr txBox="1">
            <a:spLocks/>
          </p:cNvSpPr>
          <p:nvPr/>
        </p:nvSpPr>
        <p:spPr>
          <a:xfrm>
            <a:off x="695324" y="1050019"/>
            <a:ext cx="10687518" cy="68859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r>
              <a:rPr lang="sv-SE" sz="3400" dirty="0"/>
              <a:t>Multiprofessionella team – några slutsatser</a:t>
            </a:r>
            <a:br>
              <a:rPr lang="sv-SE" dirty="0"/>
            </a:br>
            <a:endParaRPr lang="sv-SE" sz="1800" dirty="0"/>
          </a:p>
        </p:txBody>
      </p:sp>
      <p:pic>
        <p:nvPicPr>
          <p:cNvPr id="3" name="Bildobjekt 2">
            <a:extLst>
              <a:ext uri="{FF2B5EF4-FFF2-40B4-BE49-F238E27FC236}">
                <a16:creationId xmlns:a16="http://schemas.microsoft.com/office/drawing/2014/main" id="{FCAE1853-1CC2-49C4-A6A9-F0FE96F759AF}"/>
              </a:ext>
            </a:extLst>
          </p:cNvPr>
          <p:cNvPicPr>
            <a:picLocks noChangeAspect="1"/>
          </p:cNvPicPr>
          <p:nvPr/>
        </p:nvPicPr>
        <p:blipFill>
          <a:blip r:embed="rId3"/>
          <a:stretch>
            <a:fillRect/>
          </a:stretch>
        </p:blipFill>
        <p:spPr>
          <a:xfrm>
            <a:off x="689391" y="1913718"/>
            <a:ext cx="4589247" cy="3045201"/>
          </a:xfrm>
          <a:prstGeom prst="rect">
            <a:avLst/>
          </a:prstGeom>
        </p:spPr>
      </p:pic>
      <p:sp>
        <p:nvSpPr>
          <p:cNvPr id="10" name="textruta 9">
            <a:extLst>
              <a:ext uri="{FF2B5EF4-FFF2-40B4-BE49-F238E27FC236}">
                <a16:creationId xmlns:a16="http://schemas.microsoft.com/office/drawing/2014/main" id="{8AEE3DF0-7B2B-4EE4-9709-32F5C1A0FF76}"/>
              </a:ext>
            </a:extLst>
          </p:cNvPr>
          <p:cNvSpPr txBox="1"/>
          <p:nvPr/>
        </p:nvSpPr>
        <p:spPr>
          <a:xfrm>
            <a:off x="5738882" y="1855402"/>
            <a:ext cx="3558012" cy="646331"/>
          </a:xfrm>
          <a:prstGeom prst="rect">
            <a:avLst/>
          </a:prstGeom>
          <a:noFill/>
        </p:spPr>
        <p:txBody>
          <a:bodyPr wrap="square" rtlCol="0">
            <a:spAutoFit/>
          </a:bodyPr>
          <a:lstStyle/>
          <a:p>
            <a:pPr marL="285750" indent="-285750">
              <a:buFont typeface="Arial" panose="020B0604020202020204" pitchFamily="34" charset="0"/>
              <a:buChar char="•"/>
            </a:pPr>
            <a:r>
              <a:rPr lang="sv-SE" dirty="0"/>
              <a:t>Patienter och anhöriga behöver betraktas som teammedlemmar</a:t>
            </a:r>
          </a:p>
        </p:txBody>
      </p:sp>
      <p:sp>
        <p:nvSpPr>
          <p:cNvPr id="11" name="textruta 10">
            <a:extLst>
              <a:ext uri="{FF2B5EF4-FFF2-40B4-BE49-F238E27FC236}">
                <a16:creationId xmlns:a16="http://schemas.microsoft.com/office/drawing/2014/main" id="{72AA9AFC-F265-40F6-86C8-AC629C8C3FC8}"/>
              </a:ext>
            </a:extLst>
          </p:cNvPr>
          <p:cNvSpPr txBox="1"/>
          <p:nvPr/>
        </p:nvSpPr>
        <p:spPr>
          <a:xfrm>
            <a:off x="5738882" y="2895516"/>
            <a:ext cx="3558012" cy="923330"/>
          </a:xfrm>
          <a:prstGeom prst="rect">
            <a:avLst/>
          </a:prstGeom>
          <a:noFill/>
        </p:spPr>
        <p:txBody>
          <a:bodyPr wrap="square" rtlCol="0">
            <a:spAutoFit/>
          </a:bodyPr>
          <a:lstStyle/>
          <a:p>
            <a:pPr marL="285750" indent="-285750">
              <a:buFont typeface="Arial" panose="020B0604020202020204" pitchFamily="34" charset="0"/>
              <a:buChar char="•"/>
            </a:pPr>
            <a:r>
              <a:rPr lang="sv-SE" dirty="0"/>
              <a:t>Medvetenhet och kunskap om att patienter kan ha flera sjukdomar samtidigt måste öka</a:t>
            </a:r>
          </a:p>
        </p:txBody>
      </p:sp>
      <p:sp>
        <p:nvSpPr>
          <p:cNvPr id="9" name="textruta 8">
            <a:extLst>
              <a:ext uri="{FF2B5EF4-FFF2-40B4-BE49-F238E27FC236}">
                <a16:creationId xmlns:a16="http://schemas.microsoft.com/office/drawing/2014/main" id="{8A6B8C81-BD95-438F-BFC5-B78248F37EB7}"/>
              </a:ext>
            </a:extLst>
          </p:cNvPr>
          <p:cNvSpPr txBox="1"/>
          <p:nvPr/>
        </p:nvSpPr>
        <p:spPr>
          <a:xfrm>
            <a:off x="5738882" y="4071063"/>
            <a:ext cx="3558012" cy="646331"/>
          </a:xfrm>
          <a:prstGeom prst="rect">
            <a:avLst/>
          </a:prstGeom>
          <a:noFill/>
        </p:spPr>
        <p:txBody>
          <a:bodyPr wrap="square" rtlCol="0">
            <a:spAutoFit/>
          </a:bodyPr>
          <a:lstStyle/>
          <a:p>
            <a:pPr marL="285750" indent="-285750">
              <a:buFont typeface="Arial" panose="020B0604020202020204" pitchFamily="34" charset="0"/>
              <a:buChar char="•"/>
            </a:pPr>
            <a:r>
              <a:rPr lang="sv-SE" dirty="0"/>
              <a:t>Kunskap om hur olika sjukdomar påverkar varandra måste öka</a:t>
            </a:r>
          </a:p>
        </p:txBody>
      </p:sp>
    </p:spTree>
    <p:extLst>
      <p:ext uri="{BB962C8B-B14F-4D97-AF65-F5344CB8AC3E}">
        <p14:creationId xmlns:p14="http://schemas.microsoft.com/office/powerpoint/2010/main" val="48240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100105B7-637D-4E38-8CA0-8B97112467E1}"/>
              </a:ext>
            </a:extLst>
          </p:cNvPr>
          <p:cNvSpPr txBox="1"/>
          <p:nvPr/>
        </p:nvSpPr>
        <p:spPr>
          <a:xfrm>
            <a:off x="5047051" y="2573087"/>
            <a:ext cx="4776696" cy="1015663"/>
          </a:xfrm>
          <a:prstGeom prst="rect">
            <a:avLst/>
          </a:prstGeom>
          <a:noFill/>
        </p:spPr>
        <p:txBody>
          <a:bodyPr wrap="square" rtlCol="0">
            <a:spAutoFit/>
          </a:bodyPr>
          <a:lstStyle/>
          <a:p>
            <a:r>
              <a:rPr lang="sv-SE" sz="6000" b="1" dirty="0"/>
              <a:t>Tack!</a:t>
            </a:r>
          </a:p>
        </p:txBody>
      </p:sp>
      <p:sp>
        <p:nvSpPr>
          <p:cNvPr id="5" name="textruta 4">
            <a:extLst>
              <a:ext uri="{FF2B5EF4-FFF2-40B4-BE49-F238E27FC236}">
                <a16:creationId xmlns:a16="http://schemas.microsoft.com/office/drawing/2014/main" id="{AFF6E39F-6304-43A0-9AA8-CF47E86A13D0}"/>
              </a:ext>
            </a:extLst>
          </p:cNvPr>
          <p:cNvSpPr txBox="1"/>
          <p:nvPr/>
        </p:nvSpPr>
        <p:spPr>
          <a:xfrm>
            <a:off x="3198420" y="3963666"/>
            <a:ext cx="6383023" cy="707886"/>
          </a:xfrm>
          <a:prstGeom prst="rect">
            <a:avLst/>
          </a:prstGeom>
          <a:noFill/>
        </p:spPr>
        <p:txBody>
          <a:bodyPr wrap="square" rtlCol="0">
            <a:spAutoFit/>
          </a:bodyPr>
          <a:lstStyle/>
          <a:p>
            <a:r>
              <a:rPr lang="sv-SE" sz="4000" b="1" dirty="0">
                <a:solidFill>
                  <a:schemeClr val="accent3"/>
                </a:solidFill>
              </a:rPr>
              <a:t>neuro.se/</a:t>
            </a:r>
            <a:r>
              <a:rPr lang="sv-SE" sz="4000" b="1" dirty="0" err="1">
                <a:solidFill>
                  <a:schemeClr val="accent3"/>
                </a:solidFill>
              </a:rPr>
              <a:t>neurorapporten</a:t>
            </a:r>
            <a:endParaRPr lang="sv-SE" sz="4000" b="1" dirty="0">
              <a:solidFill>
                <a:schemeClr val="accent3"/>
              </a:solidFill>
            </a:endParaRPr>
          </a:p>
        </p:txBody>
      </p:sp>
    </p:spTree>
    <p:extLst>
      <p:ext uri="{BB962C8B-B14F-4D97-AF65-F5344CB8AC3E}">
        <p14:creationId xmlns:p14="http://schemas.microsoft.com/office/powerpoint/2010/main" val="1936107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B3D3C7-779A-48D3-BC3C-DF0E463CC223}"/>
              </a:ext>
            </a:extLst>
          </p:cNvPr>
          <p:cNvSpPr>
            <a:spLocks noGrp="1"/>
          </p:cNvSpPr>
          <p:nvPr>
            <p:ph type="title"/>
          </p:nvPr>
        </p:nvSpPr>
        <p:spPr>
          <a:xfrm>
            <a:off x="695325" y="2090663"/>
            <a:ext cx="3097213" cy="3481819"/>
          </a:xfrm>
        </p:spPr>
        <p:txBody>
          <a:bodyPr/>
          <a:lstStyle/>
          <a:p>
            <a:r>
              <a:rPr lang="sv-SE" dirty="0"/>
              <a:t>Jämlik vård och</a:t>
            </a:r>
            <a:r>
              <a:rPr lang="sv-SE" dirty="0">
                <a:solidFill>
                  <a:schemeClr val="bg1"/>
                </a:solidFill>
              </a:rPr>
              <a:t> </a:t>
            </a:r>
            <a:r>
              <a:rPr lang="sv-SE" dirty="0"/>
              <a:t>behandling</a:t>
            </a:r>
          </a:p>
        </p:txBody>
      </p:sp>
      <p:sp>
        <p:nvSpPr>
          <p:cNvPr id="3" name="Platshållare för text 2">
            <a:extLst>
              <a:ext uri="{FF2B5EF4-FFF2-40B4-BE49-F238E27FC236}">
                <a16:creationId xmlns:a16="http://schemas.microsoft.com/office/drawing/2014/main" id="{AA71E286-C299-4B4C-AACC-629B908FDDC9}"/>
              </a:ext>
            </a:extLst>
          </p:cNvPr>
          <p:cNvSpPr>
            <a:spLocks noGrp="1"/>
          </p:cNvSpPr>
          <p:nvPr>
            <p:ph type="body" sz="quarter" idx="10"/>
          </p:nvPr>
        </p:nvSpPr>
        <p:spPr>
          <a:xfrm>
            <a:off x="5708057" y="1054209"/>
            <a:ext cx="6287819" cy="3925545"/>
          </a:xfrm>
        </p:spPr>
        <p:txBody>
          <a:bodyPr/>
          <a:lstStyle/>
          <a:p>
            <a:r>
              <a:rPr lang="sv-SE" dirty="0"/>
              <a:t>Neurorapporter 2014-2018 visar att det skiljer sig stort mellan landsting/region för bl a:</a:t>
            </a:r>
          </a:p>
          <a:p>
            <a:pPr marL="342900" indent="-342900">
              <a:buFont typeface="Arial" panose="020B0604020202020204" pitchFamily="34" charset="0"/>
              <a:buChar char="•"/>
            </a:pPr>
            <a:r>
              <a:rPr lang="sv-SE" dirty="0"/>
              <a:t>Antal neurologer per 100 000 invånare</a:t>
            </a:r>
          </a:p>
          <a:p>
            <a:pPr marL="342900" indent="-342900">
              <a:buFont typeface="Arial" panose="020B0604020202020204" pitchFamily="34" charset="0"/>
              <a:buChar char="•"/>
            </a:pPr>
            <a:r>
              <a:rPr lang="sv-SE" dirty="0"/>
              <a:t>Väntetid till första besök hos neurologisk specialist</a:t>
            </a:r>
          </a:p>
          <a:p>
            <a:pPr marL="342900" indent="-342900">
              <a:buFont typeface="Arial" panose="020B0604020202020204" pitchFamily="34" charset="0"/>
              <a:buChar char="•"/>
            </a:pPr>
            <a:r>
              <a:rPr lang="sv-SE" dirty="0"/>
              <a:t>Tillgång till bromsmedicin och annan läkemedelsterapi</a:t>
            </a:r>
          </a:p>
          <a:p>
            <a:pPr marL="342900" indent="-342900">
              <a:buFont typeface="Arial" panose="020B0604020202020204" pitchFamily="34" charset="0"/>
              <a:buChar char="•"/>
            </a:pPr>
            <a:r>
              <a:rPr lang="sv-SE" dirty="0"/>
              <a:t>Tillgång till rehabilitering</a:t>
            </a:r>
          </a:p>
          <a:p>
            <a:pPr marL="342900" indent="-342900">
              <a:buFont typeface="Arial" panose="020B0604020202020204" pitchFamily="34" charset="0"/>
              <a:buChar char="•"/>
            </a:pPr>
            <a:r>
              <a:rPr lang="sv-SE" dirty="0"/>
              <a:t>Andel som får trombolys enligt rekommendation</a:t>
            </a:r>
          </a:p>
          <a:p>
            <a:pPr marL="342900" indent="-342900">
              <a:buFont typeface="Arial" panose="020B0604020202020204" pitchFamily="34" charset="0"/>
              <a:buChar char="•"/>
            </a:pPr>
            <a:r>
              <a:rPr lang="sv-SE" dirty="0"/>
              <a:t>Andel som vårdas på strokeenhet</a:t>
            </a:r>
          </a:p>
        </p:txBody>
      </p:sp>
      <p:sp>
        <p:nvSpPr>
          <p:cNvPr id="4" name="textruta 3">
            <a:extLst>
              <a:ext uri="{FF2B5EF4-FFF2-40B4-BE49-F238E27FC236}">
                <a16:creationId xmlns:a16="http://schemas.microsoft.com/office/drawing/2014/main" id="{5D298870-D162-4067-9444-364BDF43E4AD}"/>
              </a:ext>
            </a:extLst>
          </p:cNvPr>
          <p:cNvSpPr txBox="1"/>
          <p:nvPr/>
        </p:nvSpPr>
        <p:spPr>
          <a:xfrm>
            <a:off x="564344" y="857718"/>
            <a:ext cx="3228194" cy="646331"/>
          </a:xfrm>
          <a:prstGeom prst="rect">
            <a:avLst/>
          </a:prstGeom>
          <a:noFill/>
        </p:spPr>
        <p:txBody>
          <a:bodyPr wrap="square" rtlCol="0">
            <a:spAutoFit/>
          </a:bodyPr>
          <a:lstStyle/>
          <a:p>
            <a:r>
              <a:rPr lang="sv-SE" sz="3600" b="1" dirty="0">
                <a:latin typeface="Palatino Bold" pitchFamily="2" charset="77"/>
              </a:rPr>
              <a:t>Det behövs</a:t>
            </a:r>
            <a:r>
              <a:rPr lang="sv-SE" sz="3600" b="1" dirty="0">
                <a:solidFill>
                  <a:schemeClr val="bg1"/>
                </a:solidFill>
                <a:latin typeface="Palatino Bold" pitchFamily="2" charset="77"/>
              </a:rPr>
              <a:t>…</a:t>
            </a:r>
            <a:endParaRPr lang="sv-SE" dirty="0">
              <a:solidFill>
                <a:schemeClr val="bg1"/>
              </a:solidFill>
            </a:endParaRPr>
          </a:p>
        </p:txBody>
      </p:sp>
      <p:pic>
        <p:nvPicPr>
          <p:cNvPr id="7" name="Bildobjekt 6">
            <a:extLst>
              <a:ext uri="{FF2B5EF4-FFF2-40B4-BE49-F238E27FC236}">
                <a16:creationId xmlns:a16="http://schemas.microsoft.com/office/drawing/2014/main" id="{8D3ABAEE-F514-4E13-8BDE-982B4E4EF0DE}"/>
              </a:ext>
            </a:extLst>
          </p:cNvPr>
          <p:cNvPicPr>
            <a:picLocks noChangeAspect="1"/>
          </p:cNvPicPr>
          <p:nvPr/>
        </p:nvPicPr>
        <p:blipFill>
          <a:blip r:embed="rId3"/>
          <a:stretch>
            <a:fillRect/>
          </a:stretch>
        </p:blipFill>
        <p:spPr>
          <a:xfrm>
            <a:off x="3311668" y="964165"/>
            <a:ext cx="2378927" cy="5183930"/>
          </a:xfrm>
          <a:prstGeom prst="rect">
            <a:avLst/>
          </a:prstGeom>
        </p:spPr>
      </p:pic>
    </p:spTree>
    <p:extLst>
      <p:ext uri="{BB962C8B-B14F-4D97-AF65-F5344CB8AC3E}">
        <p14:creationId xmlns:p14="http://schemas.microsoft.com/office/powerpoint/2010/main" val="1302294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B61C3A-33E5-49D5-B833-BB391206CC99}"/>
              </a:ext>
            </a:extLst>
          </p:cNvPr>
          <p:cNvSpPr>
            <a:spLocks noGrp="1"/>
          </p:cNvSpPr>
          <p:nvPr>
            <p:ph type="title"/>
          </p:nvPr>
        </p:nvSpPr>
        <p:spPr>
          <a:xfrm>
            <a:off x="695324" y="1050019"/>
            <a:ext cx="10277475" cy="4068763"/>
          </a:xfrm>
        </p:spPr>
        <p:txBody>
          <a:bodyPr/>
          <a:lstStyle/>
          <a:p>
            <a:br>
              <a:rPr lang="sv-SE" dirty="0"/>
            </a:br>
            <a:br>
              <a:rPr lang="sv-SE" dirty="0"/>
            </a:br>
            <a:endParaRPr lang="sv-SE" sz="1800" dirty="0"/>
          </a:p>
        </p:txBody>
      </p:sp>
      <p:sp>
        <p:nvSpPr>
          <p:cNvPr id="6" name="Platshållare för text 5">
            <a:extLst>
              <a:ext uri="{FF2B5EF4-FFF2-40B4-BE49-F238E27FC236}">
                <a16:creationId xmlns:a16="http://schemas.microsoft.com/office/drawing/2014/main" id="{67FA0444-380E-456A-8FCC-3B5ADB44A4C0}"/>
              </a:ext>
            </a:extLst>
          </p:cNvPr>
          <p:cNvSpPr>
            <a:spLocks noGrp="1"/>
          </p:cNvSpPr>
          <p:nvPr>
            <p:ph type="body" sz="quarter" idx="10"/>
          </p:nvPr>
        </p:nvSpPr>
        <p:spPr>
          <a:xfrm>
            <a:off x="3182051" y="1030144"/>
            <a:ext cx="5304019" cy="1659564"/>
          </a:xfrm>
        </p:spPr>
        <p:txBody>
          <a:bodyPr/>
          <a:lstStyle/>
          <a:p>
            <a:pPr algn="ctr"/>
            <a:r>
              <a:rPr lang="sv-SE" sz="3200" b="1" dirty="0">
                <a:latin typeface="Palatino Bold" pitchFamily="2" charset="77"/>
              </a:rPr>
              <a:t>Neurorapporten 2019</a:t>
            </a:r>
          </a:p>
          <a:p>
            <a:pPr algn="ctr"/>
            <a:r>
              <a:rPr lang="sv-SE" sz="3200" b="1" dirty="0">
                <a:latin typeface="Palatino Bold" pitchFamily="2" charset="77"/>
              </a:rPr>
              <a:t>Innehåll</a:t>
            </a:r>
          </a:p>
          <a:p>
            <a:endParaRPr lang="sv-SE" sz="1600" b="1" dirty="0">
              <a:solidFill>
                <a:schemeClr val="bg1"/>
              </a:solidFill>
              <a:latin typeface="Palatino Bold" pitchFamily="2" charset="77"/>
            </a:endParaRPr>
          </a:p>
        </p:txBody>
      </p:sp>
      <p:sp>
        <p:nvSpPr>
          <p:cNvPr id="3" name="Rektangel 2">
            <a:extLst>
              <a:ext uri="{FF2B5EF4-FFF2-40B4-BE49-F238E27FC236}">
                <a16:creationId xmlns:a16="http://schemas.microsoft.com/office/drawing/2014/main" id="{0D3EC7A9-4C37-47F8-AB19-6D78482639FA}"/>
              </a:ext>
            </a:extLst>
          </p:cNvPr>
          <p:cNvSpPr/>
          <p:nvPr/>
        </p:nvSpPr>
        <p:spPr>
          <a:xfrm>
            <a:off x="5684974" y="3084400"/>
            <a:ext cx="6096000" cy="2308324"/>
          </a:xfrm>
          <a:prstGeom prst="rect">
            <a:avLst/>
          </a:prstGeom>
        </p:spPr>
        <p:txBody>
          <a:bodyPr>
            <a:spAutoFit/>
          </a:bodyPr>
          <a:lstStyle/>
          <a:p>
            <a:pPr algn="just">
              <a:spcAft>
                <a:spcPts val="0"/>
              </a:spcAft>
            </a:pPr>
            <a:r>
              <a:rPr lang="sv-SE" b="1" dirty="0">
                <a:latin typeface="Calibri" panose="020F0502020204030204" pitchFamily="34" charset="0"/>
                <a:ea typeface="Calibri" panose="020F0502020204030204" pitchFamily="34" charset="0"/>
              </a:rPr>
              <a:t>Avsnitt 5 – Den digitala hälso- och sjukvården – e-hälsan</a:t>
            </a:r>
            <a:endParaRPr lang="sv-SE" sz="1400" dirty="0">
              <a:latin typeface="Calibri" panose="020F0502020204030204" pitchFamily="34" charset="0"/>
              <a:ea typeface="Calibri" panose="020F0502020204030204" pitchFamily="34" charset="0"/>
            </a:endParaRPr>
          </a:p>
          <a:p>
            <a:pPr algn="just">
              <a:spcAft>
                <a:spcPts val="0"/>
              </a:spcAft>
            </a:pPr>
            <a:r>
              <a:rPr lang="sv-SE" b="1" dirty="0">
                <a:latin typeface="Calibri" panose="020F0502020204030204" pitchFamily="34" charset="0"/>
                <a:ea typeface="Calibri" panose="020F0502020204030204" pitchFamily="34" charset="0"/>
              </a:rPr>
              <a:t> </a:t>
            </a:r>
            <a:endParaRPr lang="sv-SE" sz="1400" dirty="0">
              <a:latin typeface="Calibri" panose="020F0502020204030204" pitchFamily="34" charset="0"/>
              <a:ea typeface="Calibri" panose="020F0502020204030204" pitchFamily="34" charset="0"/>
            </a:endParaRPr>
          </a:p>
          <a:p>
            <a:pPr algn="just">
              <a:spcAft>
                <a:spcPts val="0"/>
              </a:spcAft>
            </a:pPr>
            <a:r>
              <a:rPr lang="sv-SE" b="1" dirty="0">
                <a:solidFill>
                  <a:srgbClr val="FF0000"/>
                </a:solidFill>
                <a:latin typeface="Calibri" panose="020F0502020204030204" pitchFamily="34" charset="0"/>
                <a:ea typeface="Calibri" panose="020F0502020204030204" pitchFamily="34" charset="0"/>
              </a:rPr>
              <a:t>Avsnitt 6 – Anhöriga och närstående</a:t>
            </a:r>
            <a:endParaRPr lang="sv-SE" sz="1400" dirty="0">
              <a:solidFill>
                <a:srgbClr val="FF0000"/>
              </a:solidFill>
              <a:latin typeface="Calibri" panose="020F0502020204030204" pitchFamily="34" charset="0"/>
              <a:ea typeface="Calibri" panose="020F0502020204030204" pitchFamily="34" charset="0"/>
            </a:endParaRPr>
          </a:p>
          <a:p>
            <a:pPr algn="just">
              <a:spcAft>
                <a:spcPts val="0"/>
              </a:spcAft>
            </a:pPr>
            <a:r>
              <a:rPr lang="sv-SE" b="1" dirty="0">
                <a:latin typeface="Calibri" panose="020F0502020204030204" pitchFamily="34" charset="0"/>
                <a:ea typeface="Calibri" panose="020F0502020204030204" pitchFamily="34" charset="0"/>
              </a:rPr>
              <a:t>                  </a:t>
            </a:r>
            <a:endParaRPr lang="sv-SE" sz="1400" dirty="0">
              <a:latin typeface="Calibri" panose="020F0502020204030204" pitchFamily="34" charset="0"/>
              <a:ea typeface="Calibri" panose="020F0502020204030204" pitchFamily="34" charset="0"/>
            </a:endParaRPr>
          </a:p>
          <a:p>
            <a:pPr algn="just">
              <a:spcAft>
                <a:spcPts val="0"/>
              </a:spcAft>
            </a:pPr>
            <a:r>
              <a:rPr lang="sv-SE" b="1" dirty="0">
                <a:solidFill>
                  <a:srgbClr val="FF0000"/>
                </a:solidFill>
                <a:latin typeface="Calibri" panose="020F0502020204030204" pitchFamily="34" charset="0"/>
                <a:ea typeface="Calibri" panose="020F0502020204030204" pitchFamily="34" charset="0"/>
              </a:rPr>
              <a:t>Avsnitt 7 – Nära vård</a:t>
            </a:r>
            <a:endParaRPr lang="sv-SE" sz="1400" dirty="0">
              <a:solidFill>
                <a:srgbClr val="FF0000"/>
              </a:solidFill>
              <a:latin typeface="Calibri" panose="020F0502020204030204" pitchFamily="34" charset="0"/>
              <a:ea typeface="Calibri" panose="020F0502020204030204" pitchFamily="34" charset="0"/>
            </a:endParaRPr>
          </a:p>
          <a:p>
            <a:pPr algn="just">
              <a:spcAft>
                <a:spcPts val="0"/>
              </a:spcAft>
            </a:pPr>
            <a:r>
              <a:rPr lang="sv-SE" b="1" dirty="0">
                <a:latin typeface="Calibri" panose="020F0502020204030204" pitchFamily="34" charset="0"/>
                <a:ea typeface="Calibri" panose="020F0502020204030204" pitchFamily="34" charset="0"/>
              </a:rPr>
              <a:t>                                          </a:t>
            </a:r>
            <a:endParaRPr lang="sv-SE" sz="1400" dirty="0">
              <a:latin typeface="Calibri" panose="020F0502020204030204" pitchFamily="34" charset="0"/>
              <a:ea typeface="Calibri" panose="020F0502020204030204" pitchFamily="34" charset="0"/>
            </a:endParaRPr>
          </a:p>
          <a:p>
            <a:pPr algn="just">
              <a:spcAft>
                <a:spcPts val="0"/>
              </a:spcAft>
            </a:pPr>
            <a:r>
              <a:rPr lang="sv-SE" b="1" dirty="0">
                <a:latin typeface="Calibri" panose="020F0502020204030204" pitchFamily="34" charset="0"/>
                <a:ea typeface="Calibri" panose="020F0502020204030204" pitchFamily="34" charset="0"/>
              </a:rPr>
              <a:t>Avsnitt 8 – Vården, en postnummerfråga?</a:t>
            </a:r>
            <a:endParaRPr lang="sv-SE" sz="1400" dirty="0">
              <a:latin typeface="Calibri" panose="020F0502020204030204" pitchFamily="34" charset="0"/>
              <a:ea typeface="Calibri" panose="020F0502020204030204" pitchFamily="34" charset="0"/>
            </a:endParaRPr>
          </a:p>
          <a:p>
            <a:pPr algn="just">
              <a:spcAft>
                <a:spcPts val="0"/>
              </a:spcAft>
            </a:pPr>
            <a:r>
              <a:rPr lang="sv-SE" b="1" dirty="0">
                <a:latin typeface="Calibri" panose="020F0502020204030204" pitchFamily="34" charset="0"/>
                <a:ea typeface="Calibri" panose="020F0502020204030204" pitchFamily="34" charset="0"/>
              </a:rPr>
              <a:t>                    </a:t>
            </a:r>
            <a:endParaRPr lang="sv-SE" sz="1400" dirty="0">
              <a:effectLst/>
              <a:latin typeface="Calibri" panose="020F0502020204030204" pitchFamily="34" charset="0"/>
              <a:ea typeface="Calibri" panose="020F0502020204030204" pitchFamily="34" charset="0"/>
            </a:endParaRPr>
          </a:p>
        </p:txBody>
      </p:sp>
      <p:sp>
        <p:nvSpPr>
          <p:cNvPr id="4" name="textruta 3">
            <a:extLst>
              <a:ext uri="{FF2B5EF4-FFF2-40B4-BE49-F238E27FC236}">
                <a16:creationId xmlns:a16="http://schemas.microsoft.com/office/drawing/2014/main" id="{03D9A55D-A7D5-4D46-AC0C-0A0D1CD4B926}"/>
              </a:ext>
            </a:extLst>
          </p:cNvPr>
          <p:cNvSpPr txBox="1"/>
          <p:nvPr/>
        </p:nvSpPr>
        <p:spPr>
          <a:xfrm>
            <a:off x="612683" y="3084400"/>
            <a:ext cx="5304019" cy="2585323"/>
          </a:xfrm>
          <a:prstGeom prst="rect">
            <a:avLst/>
          </a:prstGeom>
          <a:noFill/>
        </p:spPr>
        <p:txBody>
          <a:bodyPr wrap="square" rtlCol="0">
            <a:spAutoFit/>
          </a:bodyPr>
          <a:lstStyle/>
          <a:p>
            <a:pPr algn="just">
              <a:spcAft>
                <a:spcPts val="0"/>
              </a:spcAft>
            </a:pPr>
            <a:r>
              <a:rPr lang="sv-SE" b="1" dirty="0">
                <a:latin typeface="Calibri" panose="020F0502020204030204" pitchFamily="34" charset="0"/>
                <a:ea typeface="Calibri" panose="020F0502020204030204" pitchFamily="34" charset="0"/>
              </a:rPr>
              <a:t>Avsnitt 1 – Diagnosresan</a:t>
            </a:r>
            <a:endParaRPr lang="sv-SE" sz="1400" dirty="0">
              <a:latin typeface="Calibri" panose="020F0502020204030204" pitchFamily="34" charset="0"/>
              <a:ea typeface="Calibri" panose="020F0502020204030204" pitchFamily="34" charset="0"/>
            </a:endParaRPr>
          </a:p>
          <a:p>
            <a:pPr algn="just">
              <a:spcAft>
                <a:spcPts val="0"/>
              </a:spcAft>
            </a:pPr>
            <a:r>
              <a:rPr lang="sv-SE" b="1" dirty="0">
                <a:latin typeface="Calibri" panose="020F0502020204030204" pitchFamily="34" charset="0"/>
                <a:ea typeface="Calibri" panose="020F0502020204030204" pitchFamily="34" charset="0"/>
              </a:rPr>
              <a:t>                    </a:t>
            </a:r>
            <a:r>
              <a:rPr lang="sv-SE" b="1" i="1" dirty="0">
                <a:latin typeface="Calibri" panose="020F0502020204030204" pitchFamily="34" charset="0"/>
                <a:ea typeface="Calibri" panose="020F0502020204030204" pitchFamily="34" charset="0"/>
              </a:rPr>
              <a:t> </a:t>
            </a:r>
            <a:endParaRPr lang="sv-SE" sz="1400" dirty="0">
              <a:latin typeface="Calibri" panose="020F0502020204030204" pitchFamily="34" charset="0"/>
              <a:ea typeface="Calibri" panose="020F0502020204030204" pitchFamily="34" charset="0"/>
            </a:endParaRPr>
          </a:p>
          <a:p>
            <a:pPr algn="just">
              <a:spcAft>
                <a:spcPts val="0"/>
              </a:spcAft>
            </a:pPr>
            <a:r>
              <a:rPr lang="sv-SE" b="1" dirty="0">
                <a:solidFill>
                  <a:srgbClr val="FF0000"/>
                </a:solidFill>
                <a:latin typeface="Calibri" panose="020F0502020204030204" pitchFamily="34" charset="0"/>
                <a:ea typeface="Calibri" panose="020F0502020204030204" pitchFamily="34" charset="0"/>
              </a:rPr>
              <a:t>Avsnitt 2 – Forskning </a:t>
            </a:r>
            <a:endParaRPr lang="sv-SE" sz="1400" dirty="0">
              <a:solidFill>
                <a:srgbClr val="FF0000"/>
              </a:solidFill>
              <a:latin typeface="Calibri" panose="020F0502020204030204" pitchFamily="34" charset="0"/>
              <a:ea typeface="Calibri" panose="020F0502020204030204" pitchFamily="34" charset="0"/>
            </a:endParaRPr>
          </a:p>
          <a:p>
            <a:pPr algn="just">
              <a:spcAft>
                <a:spcPts val="0"/>
              </a:spcAft>
            </a:pPr>
            <a:r>
              <a:rPr lang="sv-SE" b="1" dirty="0">
                <a:latin typeface="Calibri" panose="020F0502020204030204" pitchFamily="34" charset="0"/>
                <a:ea typeface="Calibri" panose="020F0502020204030204" pitchFamily="34" charset="0"/>
              </a:rPr>
              <a:t> </a:t>
            </a:r>
            <a:endParaRPr lang="sv-SE" sz="1400" dirty="0">
              <a:latin typeface="Calibri" panose="020F0502020204030204" pitchFamily="34" charset="0"/>
              <a:ea typeface="Calibri" panose="020F0502020204030204" pitchFamily="34" charset="0"/>
            </a:endParaRPr>
          </a:p>
          <a:p>
            <a:pPr algn="just">
              <a:spcAft>
                <a:spcPts val="0"/>
              </a:spcAft>
            </a:pPr>
            <a:r>
              <a:rPr lang="sv-SE" b="1" dirty="0">
                <a:latin typeface="Calibri" panose="020F0502020204030204" pitchFamily="34" charset="0"/>
                <a:ea typeface="Calibri" panose="020F0502020204030204" pitchFamily="34" charset="0"/>
              </a:rPr>
              <a:t>Avsnitt 3 – Rehabilitering och hjälpmedel</a:t>
            </a:r>
          </a:p>
          <a:p>
            <a:pPr algn="just">
              <a:spcAft>
                <a:spcPts val="0"/>
              </a:spcAft>
            </a:pPr>
            <a:endParaRPr lang="sv-SE" b="1" dirty="0">
              <a:latin typeface="Calibri" panose="020F0502020204030204" pitchFamily="34" charset="0"/>
              <a:ea typeface="Calibri" panose="020F0502020204030204" pitchFamily="34" charset="0"/>
            </a:endParaRPr>
          </a:p>
          <a:p>
            <a:pPr algn="just">
              <a:spcAft>
                <a:spcPts val="0"/>
              </a:spcAft>
            </a:pPr>
            <a:r>
              <a:rPr lang="sv-SE" b="1" dirty="0">
                <a:latin typeface="Calibri" panose="020F0502020204030204" pitchFamily="34" charset="0"/>
                <a:ea typeface="Calibri" panose="020F0502020204030204" pitchFamily="34" charset="0"/>
              </a:rPr>
              <a:t>Avsnitt 4 – Multiprofessionella team</a:t>
            </a:r>
          </a:p>
          <a:p>
            <a:pPr algn="just">
              <a:spcAft>
                <a:spcPts val="0"/>
              </a:spcAft>
            </a:pPr>
            <a:endParaRPr lang="sv-SE" b="1" dirty="0">
              <a:latin typeface="Calibri" panose="020F0502020204030204" pitchFamily="34" charset="0"/>
              <a:ea typeface="Calibri" panose="020F0502020204030204" pitchFamily="34" charset="0"/>
            </a:endParaRPr>
          </a:p>
          <a:p>
            <a:pPr algn="just">
              <a:spcAft>
                <a:spcPts val="0"/>
              </a:spcAft>
            </a:pPr>
            <a:r>
              <a:rPr lang="sv-SE" b="1" dirty="0">
                <a:latin typeface="Calibri" panose="020F0502020204030204" pitchFamily="34" charset="0"/>
                <a:ea typeface="Calibri" panose="020F0502020204030204" pitchFamily="34" charset="0"/>
              </a:rPr>
              <a:t>                    </a:t>
            </a:r>
            <a:endParaRPr lang="sv-SE" sz="14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67210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CA5DF3F9-287C-4C5B-9476-860389EFF90A}"/>
              </a:ext>
            </a:extLst>
          </p:cNvPr>
          <p:cNvPicPr>
            <a:picLocks noChangeAspect="1"/>
          </p:cNvPicPr>
          <p:nvPr/>
        </p:nvPicPr>
        <p:blipFill>
          <a:blip r:embed="rId3"/>
          <a:stretch>
            <a:fillRect/>
          </a:stretch>
        </p:blipFill>
        <p:spPr>
          <a:xfrm>
            <a:off x="722027" y="1104900"/>
            <a:ext cx="3886200" cy="4648200"/>
          </a:xfrm>
          <a:prstGeom prst="rect">
            <a:avLst/>
          </a:prstGeom>
        </p:spPr>
      </p:pic>
      <p:sp>
        <p:nvSpPr>
          <p:cNvPr id="8" name="Rubrik 1">
            <a:extLst>
              <a:ext uri="{FF2B5EF4-FFF2-40B4-BE49-F238E27FC236}">
                <a16:creationId xmlns:a16="http://schemas.microsoft.com/office/drawing/2014/main" id="{106CD3F8-80D0-48D4-A223-5936D811B767}"/>
              </a:ext>
            </a:extLst>
          </p:cNvPr>
          <p:cNvSpPr txBox="1">
            <a:spLocks/>
          </p:cNvSpPr>
          <p:nvPr/>
        </p:nvSpPr>
        <p:spPr>
          <a:xfrm>
            <a:off x="4588385" y="1358524"/>
            <a:ext cx="6791775" cy="280245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Palatino Bold" pitchFamily="2" charset="77"/>
                <a:ea typeface="Palatino Bold" pitchFamily="2" charset="77"/>
                <a:cs typeface="Palatino Bold" pitchFamily="2" charset="77"/>
              </a:defRPr>
            </a:lvl1pPr>
          </a:lstStyle>
          <a:p>
            <a:pPr algn="ctr"/>
            <a:br>
              <a:rPr lang="sv-SE" dirty="0">
                <a:solidFill>
                  <a:schemeClr val="bg1"/>
                </a:solidFill>
              </a:rPr>
            </a:br>
            <a:br>
              <a:rPr lang="sv-SE" dirty="0">
                <a:solidFill>
                  <a:schemeClr val="bg1"/>
                </a:solidFill>
              </a:rPr>
            </a:br>
            <a:r>
              <a:rPr lang="sv-SE" sz="5400" dirty="0"/>
              <a:t>Multiprofessionella team</a:t>
            </a:r>
            <a:br>
              <a:rPr lang="sv-SE" dirty="0"/>
            </a:br>
            <a:br>
              <a:rPr lang="sv-SE" dirty="0"/>
            </a:br>
            <a:endParaRPr lang="sv-SE" sz="1800" dirty="0"/>
          </a:p>
        </p:txBody>
      </p:sp>
      <p:cxnSp>
        <p:nvCxnSpPr>
          <p:cNvPr id="17" name="Rak koppling 16">
            <a:extLst>
              <a:ext uri="{FF2B5EF4-FFF2-40B4-BE49-F238E27FC236}">
                <a16:creationId xmlns:a16="http://schemas.microsoft.com/office/drawing/2014/main" id="{33725B5F-05EC-4E1B-A32B-7584D46404A6}"/>
              </a:ext>
            </a:extLst>
          </p:cNvPr>
          <p:cNvCxnSpPr/>
          <p:nvPr/>
        </p:nvCxnSpPr>
        <p:spPr>
          <a:xfrm flipV="1">
            <a:off x="1450755" y="4947851"/>
            <a:ext cx="2848132" cy="1109272"/>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8" name="Rak koppling 17">
            <a:extLst>
              <a:ext uri="{FF2B5EF4-FFF2-40B4-BE49-F238E27FC236}">
                <a16:creationId xmlns:a16="http://schemas.microsoft.com/office/drawing/2014/main" id="{1DF97963-EB37-45E4-B43B-2D157C3B36A4}"/>
              </a:ext>
            </a:extLst>
          </p:cNvPr>
          <p:cNvCxnSpPr>
            <a:cxnSpLocks/>
          </p:cNvCxnSpPr>
          <p:nvPr/>
        </p:nvCxnSpPr>
        <p:spPr>
          <a:xfrm flipH="1" flipV="1">
            <a:off x="1450755" y="5006715"/>
            <a:ext cx="2848132" cy="1109272"/>
          </a:xfrm>
          <a:prstGeom prst="line">
            <a:avLst/>
          </a:prstGeom>
          <a:ln w="1270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67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A253500-4563-42D5-9E82-D43F1720136D}"/>
              </a:ext>
            </a:extLst>
          </p:cNvPr>
          <p:cNvSpPr>
            <a:spLocks noGrp="1"/>
          </p:cNvSpPr>
          <p:nvPr>
            <p:ph type="title"/>
          </p:nvPr>
        </p:nvSpPr>
        <p:spPr/>
        <p:txBody>
          <a:bodyPr/>
          <a:lstStyle/>
          <a:p>
            <a:endParaRPr lang="sv-SE" dirty="0"/>
          </a:p>
        </p:txBody>
      </p:sp>
      <p:sp>
        <p:nvSpPr>
          <p:cNvPr id="11" name="Rektangel: rundade hörn 10">
            <a:extLst>
              <a:ext uri="{FF2B5EF4-FFF2-40B4-BE49-F238E27FC236}">
                <a16:creationId xmlns:a16="http://schemas.microsoft.com/office/drawing/2014/main" id="{A2533D59-3F87-4833-A904-2EB8659BED7C}"/>
              </a:ext>
            </a:extLst>
          </p:cNvPr>
          <p:cNvSpPr/>
          <p:nvPr/>
        </p:nvSpPr>
        <p:spPr>
          <a:xfrm>
            <a:off x="562997" y="1345008"/>
            <a:ext cx="5013434" cy="40333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4400" b="1" dirty="0"/>
              <a:t>E-patient</a:t>
            </a:r>
            <a:r>
              <a:rPr lang="sv-SE" sz="2800" dirty="0"/>
              <a:t> </a:t>
            </a:r>
          </a:p>
          <a:p>
            <a:pPr algn="ctr"/>
            <a:endParaRPr lang="sv-SE" sz="2800" dirty="0"/>
          </a:p>
        </p:txBody>
      </p:sp>
      <p:sp>
        <p:nvSpPr>
          <p:cNvPr id="12" name="Multiplikationstecken 11">
            <a:extLst>
              <a:ext uri="{FF2B5EF4-FFF2-40B4-BE49-F238E27FC236}">
                <a16:creationId xmlns:a16="http://schemas.microsoft.com/office/drawing/2014/main" id="{DABF37E2-49EE-4819-9C30-EB065850BB29}"/>
              </a:ext>
            </a:extLst>
          </p:cNvPr>
          <p:cNvSpPr/>
          <p:nvPr/>
        </p:nvSpPr>
        <p:spPr>
          <a:xfrm>
            <a:off x="996949" y="1818219"/>
            <a:ext cx="3981606" cy="2778801"/>
          </a:xfrm>
          <a:prstGeom prst="mathMultiply">
            <a:avLst/>
          </a:prstGeom>
          <a:solidFill>
            <a:schemeClr val="accent1">
              <a:lumMod val="50000"/>
              <a:alpha val="56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a:extLst>
              <a:ext uri="{FF2B5EF4-FFF2-40B4-BE49-F238E27FC236}">
                <a16:creationId xmlns:a16="http://schemas.microsoft.com/office/drawing/2014/main" id="{55AC0B3D-D62A-40DF-87E6-1DAB8A2CB495}"/>
              </a:ext>
            </a:extLst>
          </p:cNvPr>
          <p:cNvPicPr>
            <a:picLocks noChangeAspect="1"/>
          </p:cNvPicPr>
          <p:nvPr/>
        </p:nvPicPr>
        <p:blipFill>
          <a:blip r:embed="rId3"/>
          <a:stretch>
            <a:fillRect/>
          </a:stretch>
        </p:blipFill>
        <p:spPr>
          <a:xfrm>
            <a:off x="5603876" y="1252537"/>
            <a:ext cx="5591175" cy="4352925"/>
          </a:xfrm>
          <a:prstGeom prst="rect">
            <a:avLst/>
          </a:prstGeom>
        </p:spPr>
      </p:pic>
    </p:spTree>
    <p:extLst>
      <p:ext uri="{BB962C8B-B14F-4D97-AF65-F5344CB8AC3E}">
        <p14:creationId xmlns:p14="http://schemas.microsoft.com/office/powerpoint/2010/main" val="231897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Neuro Master Page 1">
  <a:themeElements>
    <a:clrScheme name="Neuro Colour Scheme">
      <a:dk1>
        <a:srgbClr val="000000"/>
      </a:dk1>
      <a:lt1>
        <a:srgbClr val="FFFFFF"/>
      </a:lt1>
      <a:dk2>
        <a:srgbClr val="FFFFFF"/>
      </a:dk2>
      <a:lt2>
        <a:srgbClr val="FFFFFF"/>
      </a:lt2>
      <a:accent1>
        <a:srgbClr val="FF5333"/>
      </a:accent1>
      <a:accent2>
        <a:srgbClr val="FF9980"/>
      </a:accent2>
      <a:accent3>
        <a:srgbClr val="0000C1"/>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8074</TotalTime>
  <Words>2808</Words>
  <Application>Microsoft Office PowerPoint</Application>
  <PresentationFormat>Bredbild</PresentationFormat>
  <Paragraphs>484</Paragraphs>
  <Slides>59</Slides>
  <Notes>59</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59</vt:i4>
      </vt:variant>
    </vt:vector>
  </HeadingPairs>
  <TitlesOfParts>
    <vt:vector size="67" baseType="lpstr">
      <vt:lpstr>Arial</vt:lpstr>
      <vt:lpstr>Calibri</vt:lpstr>
      <vt:lpstr>Calibri Regular</vt:lpstr>
      <vt:lpstr>Palatino</vt:lpstr>
      <vt:lpstr>Palatino Bold</vt:lpstr>
      <vt:lpstr>Trebuchet MS</vt:lpstr>
      <vt:lpstr>Wingdings</vt:lpstr>
      <vt:lpstr>Neuro Master Page 1</vt:lpstr>
      <vt:lpstr>Neurorapporten 2019  Bakgrunden och  årets rapport</vt:lpstr>
      <vt:lpstr>Neurorapporter 2014   </vt:lpstr>
      <vt:lpstr>Neurorapporter  </vt:lpstr>
      <vt:lpstr>  </vt:lpstr>
      <vt:lpstr>  </vt:lpstr>
      <vt:lpstr>Jämlik vård och behandling</vt:lpstr>
      <vt:lpstr>  </vt:lpstr>
      <vt:lpstr>PowerPoint-presentation</vt:lpstr>
      <vt:lpstr>PowerPoint-presentation</vt:lpstr>
      <vt:lpstr>  </vt:lpstr>
      <vt:lpstr>PowerPoint-presentation</vt:lpstr>
      <vt:lpstr>Neurorapporten 2019  </vt:lpstr>
      <vt:lpstr>PowerPoint-presentation</vt:lpstr>
      <vt:lpstr>Neurorapporten 2019  </vt:lpstr>
      <vt:lpstr>Neurorapporten 2019   Årets resultat  </vt:lpstr>
      <vt:lpstr>  </vt:lpstr>
      <vt:lpstr>utökad kännedom om neurologiska diagnoser och symtom </vt:lpstr>
      <vt:lpstr>snabbare tillgång till diagnos</vt:lpstr>
      <vt:lpstr>snabbare tillgång till diagnos</vt:lpstr>
      <vt:lpstr>snabbare tillgång till diagnos</vt:lpstr>
      <vt:lpstr>PowerPoint-presentation</vt:lpstr>
      <vt:lpstr>  </vt:lpstr>
      <vt:lpstr>  </vt:lpstr>
      <vt:lpstr>  </vt:lpstr>
      <vt:lpstr>  </vt:lpstr>
      <vt:lpstr>  </vt:lpstr>
      <vt:lpstr>  </vt:lpstr>
      <vt:lpstr>  </vt:lpstr>
      <vt:lpstr>  </vt:lpstr>
      <vt:lpstr>  </vt:lpstr>
      <vt:lpstr>  </vt:lpstr>
      <vt:lpstr>  </vt:lpstr>
      <vt:lpstr>  </vt:lpstr>
      <vt:lpstr>  </vt:lpstr>
      <vt:lpstr>  </vt:lpstr>
      <vt:lpstr>PowerPoint-presentation</vt:lpstr>
      <vt:lpstr>  </vt:lpstr>
      <vt:lpstr>  </vt:lpstr>
      <vt:lpstr>e-hälsa där satsning görs på patienten</vt:lpstr>
      <vt:lpstr>e-hälsa där satsning görs på patienten</vt:lpstr>
      <vt:lpstr>e-hälsa där satsning görs på patienten</vt:lpstr>
      <vt:lpstr>e-hälsa där satsning görs på patienten</vt:lpstr>
      <vt:lpstr>  </vt:lpstr>
      <vt:lpstr>PowerPoint-presentation</vt:lpstr>
      <vt:lpstr>Rusta patienterna för e-hälsa</vt:lpstr>
      <vt:lpstr>”Alltför många år har jag famlat runt i vården, inte fått någon som tagit ett helhetsgrepp”</vt:lpstr>
      <vt:lpstr>  </vt:lpstr>
      <vt:lpstr>  </vt:lpstr>
      <vt:lpstr>  </vt:lpstr>
      <vt:lpstr>  </vt:lpstr>
      <vt:lpstr>  </vt:lpstr>
      <vt:lpstr>  </vt:lpstr>
      <vt:lpstr>  </vt:lpstr>
      <vt:lpstr>  </vt:lpstr>
      <vt:lpstr>  </vt:lpstr>
      <vt:lpstr>  </vt:lpstr>
      <vt:lpstr>  </vt:lpstr>
      <vt:lpstr>  </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Nikita Dudson</dc:creator>
  <cp:lastModifiedBy>Per-Jan Tjärnberg</cp:lastModifiedBy>
  <cp:revision>237</cp:revision>
  <cp:lastPrinted>2019-05-13T14:07:55Z</cp:lastPrinted>
  <dcterms:created xsi:type="dcterms:W3CDTF">2018-03-14T13:27:28Z</dcterms:created>
  <dcterms:modified xsi:type="dcterms:W3CDTF">2019-05-20T11:19:01Z</dcterms:modified>
</cp:coreProperties>
</file>