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9" r:id="rId2"/>
    <p:sldId id="436" r:id="rId3"/>
    <p:sldId id="366" r:id="rId4"/>
    <p:sldId id="371" r:id="rId5"/>
    <p:sldId id="373" r:id="rId6"/>
    <p:sldId id="362" r:id="rId7"/>
    <p:sldId id="372" r:id="rId8"/>
    <p:sldId id="374" r:id="rId9"/>
    <p:sldId id="375" r:id="rId10"/>
    <p:sldId id="376" r:id="rId11"/>
    <p:sldId id="33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21D"/>
    <a:srgbClr val="ECF4FB"/>
    <a:srgbClr val="0000C1"/>
    <a:srgbClr val="FBEAE7"/>
    <a:srgbClr val="FF9980"/>
    <a:srgbClr val="FF3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0"/>
    <p:restoredTop sz="94686"/>
  </p:normalViewPr>
  <p:slideViewPr>
    <p:cSldViewPr snapToGrid="0" snapToObjects="1" showGuides="1">
      <p:cViewPr varScale="1">
        <p:scale>
          <a:sx n="87" d="100"/>
          <a:sy n="87" d="100"/>
        </p:scale>
        <p:origin x="90" y="402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05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9C682B-DA63-9E46-92CD-E8FB0FCE0C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sv-SE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1BB44-835E-FF44-91B5-0FC187745E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sv-SE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A6385-7664-1B41-A3ED-9D60389CAF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20E1FD2-50A7-1048-8239-EE726EC12891}" type="slidenum">
              <a:rPr lang="sv-SE" smtClean="0">
                <a:latin typeface="Calibri Regular"/>
              </a:rPr>
              <a:t>‹#›</a:t>
            </a:fld>
            <a:endParaRPr lang="sv-SE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5827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146D7014-665C-6643-9DA1-DCEED4D64D1F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EBBFF3BE-2E62-F847-A3A6-D6FCDAE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83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>
            <a:extLst>
              <a:ext uri="{FF2B5EF4-FFF2-40B4-BE49-F238E27FC236}">
                <a16:creationId xmlns:a16="http://schemas.microsoft.com/office/drawing/2014/main" id="{4EC9833B-911C-47E6-9926-CB2B6CA92F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tshållare för anteckningar 2">
            <a:extLst>
              <a:ext uri="{FF2B5EF4-FFF2-40B4-BE49-F238E27FC236}">
                <a16:creationId xmlns:a16="http://schemas.microsoft.com/office/drawing/2014/main" id="{E1AA5F48-D691-4A5A-BFFF-08C88303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>
              <a:latin typeface="Arial" panose="020B0604020202020204" pitchFamily="34" charset="0"/>
            </a:endParaRPr>
          </a:p>
        </p:txBody>
      </p:sp>
      <p:sp>
        <p:nvSpPr>
          <p:cNvPr id="20484" name="Platshållare för datum 3">
            <a:extLst>
              <a:ext uri="{FF2B5EF4-FFF2-40B4-BE49-F238E27FC236}">
                <a16:creationId xmlns:a16="http://schemas.microsoft.com/office/drawing/2014/main" id="{59B956C3-0436-4751-8DFF-D442D7DA67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/>
              <a:t>Neuroförbundet utb dag 21 mars 2016 ”Neuroförbundets juridiska stöd – om rättsombud” </a:t>
            </a:r>
          </a:p>
        </p:txBody>
      </p:sp>
      <p:sp>
        <p:nvSpPr>
          <p:cNvPr id="20485" name="Platshållare för bildnummer 4">
            <a:extLst>
              <a:ext uri="{FF2B5EF4-FFF2-40B4-BE49-F238E27FC236}">
                <a16:creationId xmlns:a16="http://schemas.microsoft.com/office/drawing/2014/main" id="{FDCD54A4-311A-4742-8C08-A93463E9E1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7DF96D-092A-4478-B62E-F61ECB1278B8}" type="slidenum">
              <a:rPr lang="sv-SE" altLang="sv-SE" smtClean="0"/>
              <a:pPr>
                <a:spcBef>
                  <a:spcPct val="0"/>
                </a:spcBef>
              </a:pPr>
              <a:t>11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8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7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6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5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FF3BE-2E62-F847-A3A6-D6FCDAE78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. Cover –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4386" y="2077679"/>
            <a:ext cx="5292724" cy="779290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0" name="Title 12"/>
          <p:cNvSpPr>
            <a:spLocks noGrp="1"/>
          </p:cNvSpPr>
          <p:nvPr>
            <p:ph type="title"/>
          </p:nvPr>
        </p:nvSpPr>
        <p:spPr>
          <a:xfrm>
            <a:off x="724386" y="1356465"/>
            <a:ext cx="6690213" cy="721213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. Title + Content - two colum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6"/>
            <a:ext cx="7524750" cy="539216"/>
          </a:xfrm>
        </p:spPr>
        <p:txBody>
          <a:bodyPr tIns="0" rIns="0" bIns="0"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5325" y="2649245"/>
            <a:ext cx="5292725" cy="333960"/>
          </a:xfrm>
        </p:spPr>
        <p:txBody>
          <a:bodyPr tIns="0" rIns="0" bIns="0" anchor="t" anchorCtr="0">
            <a:noAutofit/>
          </a:bodyPr>
          <a:lstStyle>
            <a:lvl1pPr marL="0" indent="0">
              <a:buNone/>
              <a:defRPr sz="2000" b="0" i="0" spc="4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325" y="3217025"/>
            <a:ext cx="5292725" cy="237256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49246"/>
            <a:ext cx="5324475" cy="333958"/>
          </a:xfrm>
        </p:spPr>
        <p:txBody>
          <a:bodyPr tIns="0" anchor="t" anchorCtr="0">
            <a:noAutofit/>
          </a:bodyPr>
          <a:lstStyle>
            <a:lvl1pPr marL="0" indent="0">
              <a:buNone/>
              <a:defRPr sz="2000" b="0" i="0" spc="4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7439" y="3217025"/>
            <a:ext cx="5329236" cy="237256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57796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.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Icon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021DD853-DCBF-5141-8C3F-A243CC52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520826"/>
            <a:ext cx="8573721" cy="49554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5BE530D-1F22-AA4D-8966-854BF22D86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37568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CDAEDC50-4A8C-FD49-8CA1-F73E6A6715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2544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3C4EBE68-4920-C84A-977B-F58BE5828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41730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45605FD0-DAC7-2346-A391-AD5750772E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17769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6BB36048-C789-B149-AB94-E008130E62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11338" y="2567687"/>
            <a:ext cx="1981200" cy="1981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9A06BB02-4C72-8340-BD81-34D6B6C7612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98952" y="2567687"/>
            <a:ext cx="1981200" cy="1981200"/>
          </a:xfrm>
        </p:spPr>
        <p:txBody>
          <a:bodyPr/>
          <a:lstStyle/>
          <a:p>
            <a:endParaRPr lang="sv-SE"/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51952AE3-C556-3E47-99A3-0D27850505A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09717" y="2567687"/>
            <a:ext cx="1981200" cy="1981200"/>
          </a:xfrm>
        </p:spPr>
        <p:txBody>
          <a:bodyPr/>
          <a:lstStyle/>
          <a:p>
            <a:endParaRPr lang="sv-SE"/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AC6BBF45-9C49-4143-95BE-07829874C25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385755" y="2567687"/>
            <a:ext cx="1981200" cy="1981200"/>
          </a:xfrm>
        </p:spPr>
        <p:txBody>
          <a:bodyPr/>
          <a:lstStyle/>
          <a:p>
            <a:endParaRPr lang="sv-SE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Photo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B132C86C-205B-484E-8F9F-01C220420D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5325" y="1063869"/>
            <a:ext cx="10799999" cy="489731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05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Quote + Photo –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6">
            <a:extLst>
              <a:ext uri="{FF2B5EF4-FFF2-40B4-BE49-F238E27FC236}">
                <a16:creationId xmlns:a16="http://schemas.microsoft.com/office/drawing/2014/main" id="{51885EC2-9C1A-E043-BD60-9B9D65EE54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2111320"/>
            <a:ext cx="4376405" cy="1476261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</a:br>
            <a:br>
              <a:rPr lang="sv-SE" dirty="0"/>
            </a:br>
            <a:br>
              <a:rPr lang="en-US" dirty="0"/>
            </a:b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04C66-B8E0-AD43-A81E-5286BE494F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325" y="3773188"/>
            <a:ext cx="3515168" cy="4143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latin typeface="Calibri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name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BA254BA-E3D4-3740-B5E4-E05552A0D0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67475" y="1063869"/>
            <a:ext cx="5029200" cy="4906108"/>
          </a:xfrm>
        </p:spPr>
        <p:txBody>
          <a:bodyPr/>
          <a:lstStyle/>
          <a:p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401457"/>
            <a:ext cx="6858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33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Quote + Photo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D13D57A-65D7-D745-820B-821130F99DE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6900" y="1055076"/>
            <a:ext cx="10789775" cy="4915877"/>
          </a:xfrm>
        </p:spPr>
        <p:txBody>
          <a:bodyPr/>
          <a:lstStyle/>
          <a:p>
            <a:endParaRPr lang="sv-S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6">
            <a:extLst>
              <a:ext uri="{FF2B5EF4-FFF2-40B4-BE49-F238E27FC236}">
                <a16:creationId xmlns:a16="http://schemas.microsoft.com/office/drawing/2014/main" id="{51885EC2-9C1A-E043-BD60-9B9D65EE54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3808" y="2408304"/>
            <a:ext cx="4376405" cy="1476261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</a:br>
            <a:br>
              <a:rPr lang="sv-SE" dirty="0"/>
            </a:br>
            <a:br>
              <a:rPr lang="en-US" dirty="0"/>
            </a:b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04C66-B8E0-AD43-A81E-5286BE494F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3808" y="4070172"/>
            <a:ext cx="3515168" cy="4143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latin typeface="Calibri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name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46" y="1630057"/>
            <a:ext cx="685800" cy="52425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6.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CF06B97-C26A-43F8-A4A5-EDD46D69CD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4386" y="2077678"/>
            <a:ext cx="5292724" cy="1488481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contact</a:t>
            </a:r>
          </a:p>
        </p:txBody>
      </p:sp>
    </p:spTree>
    <p:extLst>
      <p:ext uri="{BB962C8B-B14F-4D97-AF65-F5344CB8AC3E}">
        <p14:creationId xmlns:p14="http://schemas.microsoft.com/office/powerpoint/2010/main" val="326664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. Cover –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6528" y="2820693"/>
            <a:ext cx="4495071" cy="805646"/>
          </a:xfrm>
        </p:spPr>
        <p:txBody>
          <a:bodyPr>
            <a:noAutofit/>
          </a:bodyPr>
          <a:lstStyle>
            <a:lvl1pPr marL="0" indent="0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6530" y="1520825"/>
            <a:ext cx="4495070" cy="1299867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C8106598-41A0-8A4B-AC04-23ECDB5A1F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53401" y="617154"/>
            <a:ext cx="5899690" cy="561320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.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3097213" cy="4068763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87937" y="1664043"/>
            <a:ext cx="5701983" cy="392554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. Title + Content – small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95325" y="1520824"/>
            <a:ext cx="3097213" cy="4068764"/>
          </a:xfrm>
        </p:spPr>
        <p:txBody>
          <a:bodyPr tIns="0" rIns="0" bIns="0"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38" y="1639330"/>
            <a:ext cx="5329237" cy="313038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5087309" y="2133600"/>
            <a:ext cx="5701983" cy="346415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 marL="457200" indent="0">
              <a:buFont typeface="Arial" charset="0"/>
              <a:buNone/>
              <a:defRPr sz="2000"/>
            </a:lvl2pPr>
            <a:lvl3pPr marL="914400" indent="0">
              <a:buFont typeface="Arial" charset="0"/>
              <a:buNone/>
              <a:defRPr sz="2000"/>
            </a:lvl3pPr>
            <a:lvl4pPr marL="1371600" indent="0">
              <a:buFont typeface="Arial" charset="0"/>
              <a:buNone/>
              <a:defRPr sz="2000"/>
            </a:lvl4pPr>
            <a:lvl5pPr marL="1828800" indent="0">
              <a:buFont typeface="Arial" charset="0"/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8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. Title + Content – big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95325" y="1520824"/>
            <a:ext cx="3097213" cy="4068764"/>
          </a:xfrm>
        </p:spPr>
        <p:txBody>
          <a:bodyPr tIns="0" rIns="0" bIns="0"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38" y="1589902"/>
            <a:ext cx="5329237" cy="418511"/>
          </a:xfrm>
        </p:spPr>
        <p:txBody>
          <a:bodyPr>
            <a:noAutofit/>
          </a:bodyPr>
          <a:lstStyle>
            <a:lvl1pPr marL="0" indent="0" algn="l">
              <a:buNone/>
              <a:defRPr sz="2400" b="1" i="0" spc="-20" baseline="0">
                <a:solidFill>
                  <a:schemeClr val="tx1"/>
                </a:solidFill>
                <a:latin typeface="Palatino Bold" pitchFamily="2" charset="77"/>
                <a:ea typeface="Palatino Bold" pitchFamily="2" charset="77"/>
                <a:cs typeface="Palatino 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0"/>
          </p:nvPr>
        </p:nvSpPr>
        <p:spPr>
          <a:xfrm>
            <a:off x="5087938" y="2174788"/>
            <a:ext cx="5701982" cy="341479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72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. Title + Content -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5326" y="1520826"/>
            <a:ext cx="3086965" cy="1579821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5087389" y="1504199"/>
            <a:ext cx="5320146" cy="3358745"/>
          </a:xfrm>
          <a:prstGeom prst="wedgeRectCallout">
            <a:avLst>
              <a:gd name="adj1" fmla="val -33231"/>
              <a:gd name="adj2" fmla="val 71819"/>
            </a:avLst>
          </a:prstGeom>
          <a:solidFill>
            <a:srgbClr val="FBEAE7"/>
          </a:solidFill>
          <a:ln>
            <a:noFill/>
          </a:ln>
        </p:spPr>
        <p:txBody>
          <a:bodyPr lIns="576000" tIns="360000" rIns="576000" bIns="360000" anchor="ctr" anchorCtr="0"/>
          <a:lstStyle>
            <a:lvl1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1pPr>
            <a:lvl2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2pPr>
            <a:lvl3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 sz="1600">
                <a:ln>
                  <a:noFill/>
                </a:ln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defRPr sz="1600"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. Title +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5326" y="1520826"/>
            <a:ext cx="3086965" cy="1579821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330931" y="1520826"/>
            <a:ext cx="7165571" cy="4364585"/>
          </a:xfrm>
          <a:prstGeom prst="rect">
            <a:avLst/>
          </a:prstGeom>
          <a:solidFill>
            <a:srgbClr val="EC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725472" y="2500899"/>
            <a:ext cx="6346181" cy="299373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5472" y="1801607"/>
            <a:ext cx="5329237" cy="418511"/>
          </a:xfrm>
        </p:spPr>
        <p:txBody>
          <a:bodyPr>
            <a:noAutofit/>
          </a:bodyPr>
          <a:lstStyle>
            <a:lvl1pPr marL="0" indent="0" algn="l">
              <a:buNone/>
              <a:defRPr sz="2400" b="1" i="0" spc="-20" baseline="0">
                <a:solidFill>
                  <a:schemeClr val="tx1"/>
                </a:solidFill>
                <a:latin typeface="Palatino Bold" pitchFamily="2" charset="77"/>
                <a:ea typeface="Palatino Bold" pitchFamily="2" charset="77"/>
                <a:cs typeface="Palatino 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. Title + Content - numbe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3097213" cy="4068763"/>
          </a:xfrm>
          <a:effectLst/>
        </p:spPr>
        <p:txBody>
          <a:bodyPr tIns="0"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087939" y="2183028"/>
            <a:ext cx="5023728" cy="3365742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40" y="1655805"/>
            <a:ext cx="5770110" cy="345990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6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09. Title + 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9721850" cy="581513"/>
          </a:xfrm>
        </p:spPr>
        <p:txBody>
          <a:bodyPr t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2649414"/>
            <a:ext cx="4799388" cy="2940173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8" y="2649414"/>
            <a:ext cx="4880178" cy="294017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3095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9721850" cy="7921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707623"/>
            <a:ext cx="9721850" cy="24964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5325" y="799622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596563" y="484650"/>
            <a:ext cx="900112" cy="267184"/>
          </a:xfrm>
          <a:prstGeom prst="rect">
            <a:avLst/>
          </a:prstGeom>
          <a:noFill/>
        </p:spPr>
        <p:txBody>
          <a:bodyPr wrap="square" lIns="72000" tIns="36000" rIns="0" bIns="36000" rtlCol="0">
            <a:spAutoFit/>
          </a:bodyPr>
          <a:lstStyle/>
          <a:p>
            <a:pPr algn="r"/>
            <a:fld id="{73A1F21B-4AE2-6642-A33F-47B28230E7D4}" type="slidenum">
              <a:rPr lang="en-US" sz="1200" b="0" i="0" smtClean="0">
                <a:latin typeface="Calibri Regular"/>
                <a:ea typeface="Trebuchet MS" charset="0"/>
                <a:cs typeface="Trebuchet MS" charset="0"/>
              </a:rPr>
              <a:pPr algn="r"/>
              <a:t>‹#›</a:t>
            </a:fld>
            <a:endParaRPr lang="en-US" sz="1200" b="0" i="0">
              <a:latin typeface="Calibri Regular"/>
              <a:ea typeface="Trebuchet MS" charset="0"/>
              <a:cs typeface="Trebuchet MS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448147"/>
            <a:ext cx="1024060" cy="2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4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7" r:id="rId3"/>
    <p:sldLayoutId id="2147483650" r:id="rId4"/>
    <p:sldLayoutId id="2147483654" r:id="rId5"/>
    <p:sldLayoutId id="2147483662" r:id="rId6"/>
    <p:sldLayoutId id="2147483679" r:id="rId7"/>
    <p:sldLayoutId id="2147483661" r:id="rId8"/>
    <p:sldLayoutId id="2147483652" r:id="rId9"/>
    <p:sldLayoutId id="2147483653" r:id="rId10"/>
    <p:sldLayoutId id="2147483655" r:id="rId11"/>
    <p:sldLayoutId id="2147483663" r:id="rId12"/>
    <p:sldLayoutId id="2147483674" r:id="rId13"/>
    <p:sldLayoutId id="2147483670" r:id="rId14"/>
    <p:sldLayoutId id="2147483678" r:id="rId15"/>
    <p:sldLayoutId id="214748368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Palatino Bold" pitchFamily="2" charset="77"/>
          <a:ea typeface="Palatino Bold" pitchFamily="2" charset="77"/>
          <a:cs typeface="Palatino Bold" pitchFamily="2" charset="77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/>
        <a:buNone/>
        <a:defRPr sz="2000" b="0" i="0" kern="1200" spc="30" baseline="0">
          <a:solidFill>
            <a:schemeClr val="tx1"/>
          </a:solidFill>
          <a:latin typeface="Calibri Regular"/>
          <a:ea typeface="Calibri Regular"/>
          <a:cs typeface="Calibri Regular"/>
        </a:defRPr>
      </a:lvl1pPr>
      <a:lvl2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2pPr>
      <a:lvl3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3pPr>
      <a:lvl4pPr marL="13716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4pPr>
      <a:lvl5pPr marL="18288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708">
          <p15:clr>
            <a:srgbClr val="F26B43"/>
          </p15:clr>
        </p15:guide>
        <p15:guide id="5" pos="1822">
          <p15:clr>
            <a:srgbClr val="F26B43"/>
          </p15:clr>
        </p15:guide>
        <p15:guide id="6" pos="2389">
          <p15:clr>
            <a:srgbClr val="F26B43"/>
          </p15:clr>
        </p15:guide>
        <p15:guide id="7" pos="2502">
          <p15:clr>
            <a:srgbClr val="F26B43"/>
          </p15:clr>
        </p15:guide>
        <p15:guide id="8" pos="3092">
          <p15:clr>
            <a:srgbClr val="F26B43"/>
          </p15:clr>
        </p15:guide>
        <p15:guide id="9" pos="3205">
          <p15:clr>
            <a:srgbClr val="F26B43"/>
          </p15:clr>
        </p15:guide>
        <p15:guide id="10" pos="3772">
          <p15:clr>
            <a:srgbClr val="F26B43"/>
          </p15:clr>
        </p15:guide>
        <p15:guide id="11" pos="3885">
          <p15:clr>
            <a:srgbClr val="F26B43"/>
          </p15:clr>
        </p15:guide>
        <p15:guide id="12" pos="4475">
          <p15:clr>
            <a:srgbClr val="F26B43"/>
          </p15:clr>
        </p15:guide>
        <p15:guide id="13" pos="4588">
          <p15:clr>
            <a:srgbClr val="F26B43"/>
          </p15:clr>
        </p15:guide>
        <p15:guide id="14" pos="5178">
          <p15:clr>
            <a:srgbClr val="F26B43"/>
          </p15:clr>
        </p15:guide>
        <p15:guide id="15" pos="5292">
          <p15:clr>
            <a:srgbClr val="F26B43"/>
          </p15:clr>
        </p15:guide>
        <p15:guide id="16" pos="5858">
          <p15:clr>
            <a:srgbClr val="F26B43"/>
          </p15:clr>
        </p15:guide>
        <p15:guide id="17" pos="5972">
          <p15:clr>
            <a:srgbClr val="F26B43"/>
          </p15:clr>
        </p15:guide>
        <p15:guide id="18" pos="6562">
          <p15:clr>
            <a:srgbClr val="F26B43"/>
          </p15:clr>
        </p15:guide>
        <p15:guide id="19" pos="6675">
          <p15:clr>
            <a:srgbClr val="F26B43"/>
          </p15:clr>
        </p15:guide>
        <p15:guide id="20" pos="7242">
          <p15:clr>
            <a:srgbClr val="F26B43"/>
          </p15:clr>
        </p15:guide>
        <p15:guide id="21" pos="1141">
          <p15:clr>
            <a:srgbClr val="F26B43"/>
          </p15:clr>
        </p15:guide>
        <p15:guide id="22" pos="1028">
          <p15:clr>
            <a:srgbClr val="F26B43"/>
          </p15:clr>
        </p15:guide>
        <p15:guide id="23" pos="438">
          <p15:clr>
            <a:srgbClr val="F26B43"/>
          </p15:clr>
        </p15:guide>
        <p15:guide id="24" orient="horz" pos="436">
          <p15:clr>
            <a:srgbClr val="F26B43"/>
          </p15:clr>
        </p15:guide>
        <p15:guide id="25" orient="horz" pos="640">
          <p15:clr>
            <a:srgbClr val="F26B43"/>
          </p15:clr>
        </p15:guide>
        <p15:guide id="26" orient="horz" pos="958">
          <p15:clr>
            <a:srgbClr val="F26B43"/>
          </p15:clr>
        </p15:guide>
        <p15:guide id="27" orient="horz" pos="1457">
          <p15:clr>
            <a:srgbClr val="F26B43"/>
          </p15:clr>
        </p15:guide>
        <p15:guide id="28" orient="horz" pos="3521">
          <p15:clr>
            <a:srgbClr val="F26B43"/>
          </p15:clr>
        </p15:guide>
        <p15:guide id="29" orient="horz" pos="3702">
          <p15:clr>
            <a:srgbClr val="F26B43"/>
          </p15:clr>
        </p15:guide>
        <p15:guide id="30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346E36B-E2A6-44CC-8303-EAA16DC0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  <a:ea typeface="+mj-ea"/>
                <a:cs typeface="+mj-cs"/>
              </a:rPr>
              <a:t>Rättsombuds- verksamheten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96A1903-FE9D-4346-891A-684ACF3F3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latin typeface="+mn-lt"/>
                <a:ea typeface="+mn-ea"/>
                <a:cs typeface="+mn-cs"/>
              </a:rPr>
              <a:t>Kunskapsdagar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Kista</a:t>
            </a:r>
            <a:endParaRPr lang="en-US" sz="2400" dirty="0"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+mn-lt"/>
                <a:ea typeface="+mn-ea"/>
                <a:cs typeface="+mn-cs"/>
              </a:rPr>
              <a:t>17-18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maj</a:t>
            </a:r>
            <a:r>
              <a:rPr lang="en-US" sz="2400" dirty="0">
                <a:latin typeface="+mn-lt"/>
                <a:ea typeface="+mn-ea"/>
                <a:cs typeface="+mn-cs"/>
              </a:rPr>
              <a:t> 2019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  <p:pic>
        <p:nvPicPr>
          <p:cNvPr id="8" name="Platshållare för bild 7">
            <a:extLst>
              <a:ext uri="{FF2B5EF4-FFF2-40B4-BE49-F238E27FC236}">
                <a16:creationId xmlns:a16="http://schemas.microsoft.com/office/drawing/2014/main" id="{4CED2D08-5599-4695-88E9-F2422C33679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r="1" b="1250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6655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E90A7-FB08-4AC7-A34D-1F9EB2DB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1230068"/>
            <a:ext cx="9721850" cy="581513"/>
          </a:xfrm>
        </p:spPr>
        <p:txBody>
          <a:bodyPr/>
          <a:lstStyle/>
          <a:p>
            <a:r>
              <a:rPr lang="sv-SE" sz="2400" dirty="0">
                <a:latin typeface="Calibri Regular"/>
              </a:rPr>
              <a:t>Har du tips på personer du tror skulle passa som rättsombud?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46548-5282-4CC6-A610-8F0A364F7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4" y="1911929"/>
            <a:ext cx="9721850" cy="35035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sz="2400" dirty="0"/>
              <a:t>Juridiska kunskaper och/eller erfarenheter av socialrätt, gärna området </a:t>
            </a:r>
            <a:r>
              <a:rPr lang="sv-SE" sz="2400" dirty="0" err="1"/>
              <a:t>handikapprätt</a:t>
            </a:r>
            <a:br>
              <a:rPr 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br>
              <a:rPr 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Behöver vara ”färdig” med sitt eget</a:t>
            </a:r>
            <a:b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b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sv-SE" sz="2400" dirty="0"/>
              <a:t>Omfattning - några timmar per vecka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b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”Testfall”</a:t>
            </a:r>
          </a:p>
        </p:txBody>
      </p:sp>
    </p:spTree>
    <p:extLst>
      <p:ext uri="{BB962C8B-B14F-4D97-AF65-F5344CB8AC3E}">
        <p14:creationId xmlns:p14="http://schemas.microsoft.com/office/powerpoint/2010/main" val="6879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ktangel 1">
            <a:extLst>
              <a:ext uri="{FF2B5EF4-FFF2-40B4-BE49-F238E27FC236}">
                <a16:creationId xmlns:a16="http://schemas.microsoft.com/office/drawing/2014/main" id="{B31E107A-7518-4F8D-B0B3-A0B8D6067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06" y="1141413"/>
            <a:ext cx="799306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2600" b="1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Kontakt med rättsombud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2600" b="1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26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Neuro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26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Rättsombud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sv-SE" sz="2600" dirty="0">
                <a:latin typeface="Calibri Regular"/>
              </a:rPr>
              <a:t>Box 4023, Vegagatan 5</a:t>
            </a:r>
            <a:br>
              <a:rPr lang="sv-SE" sz="2600" dirty="0">
                <a:latin typeface="Calibri Regular"/>
              </a:rPr>
            </a:br>
            <a:r>
              <a:rPr lang="sv-SE" sz="2600" dirty="0">
                <a:latin typeface="Calibri Regular"/>
              </a:rPr>
              <a:t>172 34 Sundbyberg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sv-SE" altLang="sv-SE" sz="26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26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Tfn 08-677 70 19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26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E-post: rattsombud@neuro.se</a:t>
            </a:r>
          </a:p>
        </p:txBody>
      </p:sp>
      <p:sp>
        <p:nvSpPr>
          <p:cNvPr id="19461" name="Platshållare för bildnummer 6">
            <a:extLst>
              <a:ext uri="{FF2B5EF4-FFF2-40B4-BE49-F238E27FC236}">
                <a16:creationId xmlns:a16="http://schemas.microsoft.com/office/drawing/2014/main" id="{E0BBE73A-AF18-45C4-92C7-C5744607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sv-SE" altLang="sv-SE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5FDA56D2-8649-4AD4-AEF3-F0E3E31B4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836613"/>
            <a:ext cx="80660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3208A35E-42FC-4229-9FCA-C91585C7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sv-SE" altLang="sv-SE" dirty="0">
              <a:latin typeface="Arial" panose="020B0604020202020204" pitchFamily="34" charset="0"/>
            </a:endParaRPr>
          </a:p>
        </p:txBody>
      </p:sp>
      <p:sp>
        <p:nvSpPr>
          <p:cNvPr id="21509" name="Rektangel 1">
            <a:extLst>
              <a:ext uri="{FF2B5EF4-FFF2-40B4-BE49-F238E27FC236}">
                <a16:creationId xmlns:a16="http://schemas.microsoft.com/office/drawing/2014/main" id="{461DA02F-1E73-4E1C-A210-C0A8F91C7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524" y="1132177"/>
            <a:ext cx="81375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2400" b="1" u="sng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Att känna till i LF - länsförbund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sv-SE" altLang="sv-SE" sz="24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 Vilka frågor </a:t>
            </a:r>
            <a:r>
              <a:rPr lang="sv-SE" altLang="sv-SE" sz="2400" dirty="0" err="1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Neuroförbundets</a:t>
            </a: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 rättsombud kan hjälpa medlemmar med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sv-SE" altLang="sv-SE" sz="24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sv-SE" altLang="sv-SE" sz="24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 Hälso- och sjukvårdspersonal (sjuksköterskor, arbetsterapeuter, kuratorer </a:t>
            </a:r>
            <a:r>
              <a:rPr lang="sv-SE" altLang="sv-SE" sz="2400" dirty="0" err="1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etc</a:t>
            </a: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) är välkomna att kontakta </a:t>
            </a:r>
            <a:r>
              <a:rPr lang="sv-SE" altLang="sv-SE" sz="2400" dirty="0" err="1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Neuroförbundets</a:t>
            </a: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 rättsombud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sv-SE" altLang="sv-SE" sz="24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sv-SE" altLang="sv-SE" sz="24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CC9B080-7937-4642-BE69-EAA1300F5F58}"/>
              </a:ext>
            </a:extLst>
          </p:cNvPr>
          <p:cNvSpPr/>
          <p:nvPr/>
        </p:nvSpPr>
        <p:spPr>
          <a:xfrm>
            <a:off x="914399" y="1237673"/>
            <a:ext cx="9513455" cy="349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2400" b="1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Rättsombud – områden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sv-SE" altLang="sv-SE" sz="2400" b="1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Hjälper vid frågor kopplade till funktionshinder. </a:t>
            </a:r>
            <a:b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Sådana insatser man kan överklaga. </a:t>
            </a:r>
            <a:b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”Rättighetslagar”.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sv-SE" altLang="sv-SE" sz="24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Förvaltningsdomstolarna, </a:t>
            </a:r>
            <a:b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Länsstyrelsen / Transportstyrelsen </a:t>
            </a:r>
            <a:b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Patientförsäkringen LÖF</a:t>
            </a:r>
          </a:p>
        </p:txBody>
      </p:sp>
    </p:spTree>
    <p:extLst>
      <p:ext uri="{BB962C8B-B14F-4D97-AF65-F5344CB8AC3E}">
        <p14:creationId xmlns:p14="http://schemas.microsoft.com/office/powerpoint/2010/main" val="42048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C171E-6679-4953-8573-3236DFD7D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55" y="1018887"/>
            <a:ext cx="8357240" cy="381866"/>
          </a:xfrm>
        </p:spPr>
        <p:txBody>
          <a:bodyPr/>
          <a:lstStyle/>
          <a:p>
            <a:pPr>
              <a:defRPr/>
            </a:pPr>
            <a:r>
              <a:rPr lang="sv-SE" sz="2400" dirty="0">
                <a:latin typeface="Calibri Regular"/>
              </a:rPr>
              <a:t>Rättsombud - områden</a:t>
            </a:r>
            <a:br>
              <a:rPr lang="sv-SE" sz="2400" dirty="0">
                <a:latin typeface="Calibri Regular"/>
              </a:rPr>
            </a:br>
            <a:br>
              <a:rPr lang="sv-SE" sz="2400" dirty="0">
                <a:latin typeface="Calibri Regular"/>
              </a:rPr>
            </a:br>
            <a:br>
              <a:rPr lang="sv-SE" sz="2400" dirty="0">
                <a:solidFill>
                  <a:srgbClr val="000000"/>
                </a:solidFill>
                <a:latin typeface="Calibri Regular"/>
                <a:cs typeface="Arial" pitchFamily="34" charset="0"/>
              </a:rPr>
            </a:br>
            <a:endParaRPr lang="sv-SE" sz="2400" dirty="0">
              <a:latin typeface="Calibri Regular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3D614C2-D561-48E5-B807-3E45C7D1E689}"/>
              </a:ext>
            </a:extLst>
          </p:cNvPr>
          <p:cNvSpPr txBox="1"/>
          <p:nvPr/>
        </p:nvSpPr>
        <p:spPr>
          <a:xfrm>
            <a:off x="695323" y="1434525"/>
            <a:ext cx="889202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LSS, assistansersättning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Socialtjänstlagen 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Mobilitet - </a:t>
            </a:r>
            <a:r>
              <a:rPr lang="sv-SE" sz="2300" dirty="0" err="1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Bilstöd</a:t>
            </a:r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, parkeringstillstånd, färdtjänst samt riksfärdtjänst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Bostadsanpassning 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Merkostnadsersättning / vårdbidrag 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Sjukpenning samt sjuk- och aktivitetsersättning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300" dirty="0" err="1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Vårdskador</a:t>
            </a:r>
            <a:r>
              <a:rPr lang="sv-SE" sz="23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 (patientförsäkringen)</a:t>
            </a:r>
            <a:endParaRPr lang="sv-SE" sz="2300" dirty="0"/>
          </a:p>
        </p:txBody>
      </p:sp>
    </p:spTree>
    <p:extLst>
      <p:ext uri="{BB962C8B-B14F-4D97-AF65-F5344CB8AC3E}">
        <p14:creationId xmlns:p14="http://schemas.microsoft.com/office/powerpoint/2010/main" val="22492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C171E-6679-4953-8573-3236DFD7D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55" y="1018887"/>
            <a:ext cx="8357240" cy="381866"/>
          </a:xfrm>
        </p:spPr>
        <p:txBody>
          <a:bodyPr/>
          <a:lstStyle/>
          <a:p>
            <a:pPr>
              <a:defRPr/>
            </a:pPr>
            <a:r>
              <a:rPr lang="sv-SE" sz="2400" dirty="0">
                <a:latin typeface="Calibri Regular"/>
              </a:rPr>
              <a:t>Rättsombud - hjälp</a:t>
            </a:r>
            <a:br>
              <a:rPr lang="sv-SE" sz="2400" dirty="0">
                <a:latin typeface="Calibri Regular"/>
              </a:rPr>
            </a:br>
            <a:br>
              <a:rPr lang="sv-SE" sz="2400" dirty="0">
                <a:latin typeface="Calibri Regular"/>
              </a:rPr>
            </a:br>
            <a:br>
              <a:rPr lang="sv-SE" sz="2400" dirty="0">
                <a:solidFill>
                  <a:srgbClr val="000000"/>
                </a:solidFill>
                <a:latin typeface="Calibri Regular"/>
                <a:cs typeface="Arial" pitchFamily="34" charset="0"/>
              </a:rPr>
            </a:br>
            <a:endParaRPr lang="sv-SE" sz="2400" dirty="0">
              <a:latin typeface="Calibri Regular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3D614C2-D561-48E5-B807-3E45C7D1E689}"/>
              </a:ext>
            </a:extLst>
          </p:cNvPr>
          <p:cNvSpPr txBox="1"/>
          <p:nvPr/>
        </p:nvSpPr>
        <p:spPr>
          <a:xfrm>
            <a:off x="695323" y="1434525"/>
            <a:ext cx="977871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Ca 400 medlemmar per år – vissa kontakter lång tid (domstol)</a:t>
            </a:r>
          </a:p>
          <a:p>
            <a:endParaRPr lang="sv-SE" altLang="sv-SE" sz="22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alt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Rättsombuden är inte ”offentliga” på vår hemsida – alla frågor koordineras via förbundskansliet</a:t>
            </a:r>
          </a:p>
          <a:p>
            <a:endParaRPr lang="sv-SE" altLang="sv-SE" sz="22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alt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De flesta rättsombud hjälper till med ärenden inom 2 - 4 olika områden.</a:t>
            </a:r>
          </a:p>
          <a:p>
            <a:endParaRPr lang="sv-SE" sz="22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Hjälp per telefon, mail, brev – ej fysiska möten</a:t>
            </a:r>
          </a:p>
          <a:p>
            <a:endParaRPr lang="sv-SE" sz="22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Medlemskap i förbundet krävs </a:t>
            </a:r>
            <a:r>
              <a:rPr lang="sv-SE" sz="2200" b="1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innan</a:t>
            </a:r>
            <a:r>
              <a:rPr 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 tvisten uppstår</a:t>
            </a:r>
          </a:p>
          <a:p>
            <a:endParaRPr lang="sv-SE" sz="22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r>
              <a:rPr lang="sv-SE" sz="2200" dirty="0">
                <a:solidFill>
                  <a:srgbClr val="000000"/>
                </a:solidFill>
                <a:latin typeface="Calibri Regular"/>
                <a:cs typeface="Arial" panose="020B0604020202020204" pitchFamily="34" charset="0"/>
              </a:rPr>
              <a:t>Om rättsombud skriver till domstol – kostnad per domstol (500 kr)</a:t>
            </a:r>
          </a:p>
          <a:p>
            <a:endParaRPr lang="sv-SE" sz="2300" dirty="0">
              <a:solidFill>
                <a:srgbClr val="000000"/>
              </a:solidFill>
              <a:latin typeface="Calibri Regular"/>
              <a:cs typeface="Arial" panose="020B0604020202020204" pitchFamily="34" charset="0"/>
            </a:endParaRPr>
          </a:p>
          <a:p>
            <a:endParaRPr lang="sv-SE" sz="2300" dirty="0"/>
          </a:p>
        </p:txBody>
      </p:sp>
    </p:spTree>
    <p:extLst>
      <p:ext uri="{BB962C8B-B14F-4D97-AF65-F5344CB8AC3E}">
        <p14:creationId xmlns:p14="http://schemas.microsoft.com/office/powerpoint/2010/main" val="222015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E90A7-FB08-4AC7-A34D-1F9EB2DB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1231029"/>
            <a:ext cx="9721850" cy="581513"/>
          </a:xfrm>
        </p:spPr>
        <p:txBody>
          <a:bodyPr/>
          <a:lstStyle/>
          <a:p>
            <a:r>
              <a:rPr lang="sv-SE" sz="2600" dirty="0">
                <a:latin typeface="Calibri Regular"/>
              </a:rPr>
              <a:t>Rättsombud kan inte ”aktivt” hjälpa till vid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46548-5282-4CC6-A610-8F0A364F7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4" y="2105286"/>
            <a:ext cx="8855076" cy="294017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b="1" dirty="0">
                <a:solidFill>
                  <a:srgbClr val="000000"/>
                </a:solidFill>
                <a:cs typeface="Arial" panose="020B0604020202020204" pitchFamily="34" charset="0"/>
              </a:rPr>
              <a:t>Arbetstvister / problem 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– hänvisning till facket, privata jurister alt DO eller antidiskrimineringsbyråer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b="1" dirty="0">
                <a:solidFill>
                  <a:srgbClr val="000000"/>
                </a:solidFill>
                <a:cs typeface="Arial" panose="020B0604020202020204" pitchFamily="34" charset="0"/>
              </a:rPr>
              <a:t>”Privata” 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problem, skilsmässa, bouppteckningar, LVM, LVU..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b="1" dirty="0">
                <a:solidFill>
                  <a:srgbClr val="000000"/>
                </a:solidFill>
                <a:cs typeface="Arial" panose="020B0604020202020204" pitchFamily="34" charset="0"/>
              </a:rPr>
              <a:t>Vårdfrågor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 en person upplever sig inte få ”rätt vård”. ”Känner sig dåligt behandlad av sjukvården” </a:t>
            </a:r>
            <a:b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b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sv-SE" altLang="sv-SE" sz="2400" dirty="0" err="1">
                <a:solidFill>
                  <a:srgbClr val="000000"/>
                </a:solidFill>
                <a:cs typeface="Arial" panose="020B0604020202020204" pitchFamily="34" charset="0"/>
              </a:rPr>
              <a:t>Ev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 hänvisa till Diagnosstöd, patientnämnden, IVO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574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E90A7-FB08-4AC7-A34D-1F9EB2DB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1063813"/>
            <a:ext cx="9721850" cy="581513"/>
          </a:xfrm>
        </p:spPr>
        <p:txBody>
          <a:bodyPr/>
          <a:lstStyle/>
          <a:p>
            <a:r>
              <a:rPr lang="sv-SE" sz="2400" dirty="0">
                <a:latin typeface="Calibri Regular"/>
              </a:rPr>
              <a:t>Vad säger jag i lokalföreningen, om medlemmar kontaktar mig om juridiska 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46548-5282-4CC6-A610-8F0A364F7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4" y="1856511"/>
            <a:ext cx="9721850" cy="35035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</a:rPr>
              <a:t>Lyssna </a:t>
            </a: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sv-SE" altLang="sv-SE" sz="2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</a:rPr>
              <a:t>Ta det lugnt – i de allra flesta fall där medlemmen är uppstressad och ropar AKUT så är det inte – i juridisk mening – så bråttom som det låter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</a:rPr>
              <a:t>Medlemmen kan ta kontakt med rättsombud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</a:rPr>
              <a:t>OBS – att vi inte kan lova att det blir en viss person som kontaktar dem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</a:rPr>
              <a:t>Vi lovar en bedömning – </a:t>
            </a:r>
            <a:r>
              <a:rPr lang="sv-SE" altLang="sv-SE" sz="2300" b="1" dirty="0">
                <a:solidFill>
                  <a:srgbClr val="000000"/>
                </a:solidFill>
                <a:cs typeface="Arial" panose="020B0604020202020204" pitchFamily="34" charset="0"/>
              </a:rPr>
              <a:t>inte</a:t>
            </a:r>
            <a:r>
              <a:rPr lang="sv-SE" altLang="sv-SE" sz="2300" dirty="0">
                <a:solidFill>
                  <a:srgbClr val="000000"/>
                </a:solidFill>
                <a:cs typeface="Arial" panose="020B0604020202020204" pitchFamily="34" charset="0"/>
              </a:rPr>
              <a:t> att överklaga alla ärenden</a:t>
            </a:r>
            <a:r>
              <a:rPr lang="sv-SE" altLang="sv-SE" dirty="0">
                <a:solidFill>
                  <a:srgbClr val="000000"/>
                </a:solidFill>
                <a:cs typeface="Arial" panose="020B0604020202020204" pitchFamily="34" charset="0"/>
              </a:rPr>
              <a:t>!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44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E90A7-FB08-4AC7-A34D-1F9EB2DB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1230068"/>
            <a:ext cx="9721850" cy="581513"/>
          </a:xfrm>
        </p:spPr>
        <p:txBody>
          <a:bodyPr/>
          <a:lstStyle/>
          <a:p>
            <a:r>
              <a:rPr lang="sv-SE" sz="2400" dirty="0">
                <a:latin typeface="Calibri Regular"/>
              </a:rPr>
              <a:t>Föreläsningar om lagar - rättigheter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46548-5282-4CC6-A610-8F0A364F7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4" y="1830055"/>
            <a:ext cx="8855076" cy="35035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7-8 föreläsningar per år av riksförbundet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u="sng" dirty="0">
                <a:solidFill>
                  <a:srgbClr val="000000"/>
                </a:solidFill>
                <a:cs typeface="Arial" panose="020B0604020202020204" pitchFamily="34" charset="0"/>
              </a:rPr>
              <a:t>Innehåll: 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Lagarna – exempel på fall – tips vid överklaganden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Vardag </a:t>
            </a:r>
            <a:r>
              <a:rPr lang="sv-SE" altLang="sv-SE" sz="2400" dirty="0" err="1">
                <a:solidFill>
                  <a:srgbClr val="000000"/>
                </a:solidFill>
                <a:cs typeface="Arial" panose="020B0604020202020204" pitchFamily="34" charset="0"/>
              </a:rPr>
              <a:t>em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/kväll eller helgdag, 2,5 – 3 timmar inkl. fikapaus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Medlemmar och icke medlemmar bjuds in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Gratis för medlem – ca 100 kr för icke medlem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295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E90A7-FB08-4AC7-A34D-1F9EB2DB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1230068"/>
            <a:ext cx="9721850" cy="581513"/>
          </a:xfrm>
        </p:spPr>
        <p:txBody>
          <a:bodyPr/>
          <a:lstStyle/>
          <a:p>
            <a:r>
              <a:rPr lang="sv-SE" sz="2400" dirty="0">
                <a:latin typeface="Calibri Regular"/>
              </a:rPr>
              <a:t>Om lokalföreningen önskar föreläsning: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46548-5282-4CC6-A610-8F0A364F7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4" y="1820819"/>
            <a:ext cx="8855076" cy="35035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Gärna en konferenslokal, med möjlighet till fika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Reklam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Ta hand om anmälningarna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2 </a:t>
            </a:r>
            <a:r>
              <a:rPr lang="sv-SE" altLang="sv-SE" sz="2400" dirty="0" err="1">
                <a:solidFill>
                  <a:srgbClr val="000000"/>
                </a:solidFill>
                <a:cs typeface="Arial" panose="020B0604020202020204" pitchFamily="34" charset="0"/>
              </a:rPr>
              <a:t>st</a:t>
            </a: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 från föreningen för det praktiska vid föreläsningen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v-SE" altLang="sv-SE" sz="2400" dirty="0">
                <a:solidFill>
                  <a:srgbClr val="000000"/>
                </a:solidFill>
                <a:cs typeface="Arial" panose="020B0604020202020204" pitchFamily="34" charset="0"/>
              </a:rPr>
              <a:t>Medlemsrekrytering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v-SE" altLang="sv-SE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918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euro Master Page 1">
  <a:themeElements>
    <a:clrScheme name="Neuro Colour Sc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5333"/>
      </a:accent1>
      <a:accent2>
        <a:srgbClr val="FF9980"/>
      </a:accent2>
      <a:accent3>
        <a:srgbClr val="0000C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428</Words>
  <Application>Microsoft Office PowerPoint</Application>
  <PresentationFormat>Bredbild</PresentationFormat>
  <Paragraphs>108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Regular</vt:lpstr>
      <vt:lpstr>Palatino</vt:lpstr>
      <vt:lpstr>Palatino Bold</vt:lpstr>
      <vt:lpstr>Trebuchet MS</vt:lpstr>
      <vt:lpstr>Wingdings</vt:lpstr>
      <vt:lpstr>Neuro Master Page 1</vt:lpstr>
      <vt:lpstr>Rättsombuds- verksamheten</vt:lpstr>
      <vt:lpstr>PowerPoint-presentation</vt:lpstr>
      <vt:lpstr>PowerPoint-presentation</vt:lpstr>
      <vt:lpstr>Rättsombud - områden   </vt:lpstr>
      <vt:lpstr>Rättsombud - hjälp   </vt:lpstr>
      <vt:lpstr>Rättsombud kan inte ”aktivt” hjälpa till vid</vt:lpstr>
      <vt:lpstr>Vad säger jag i lokalföreningen, om medlemmar kontaktar mig om juridiska frågor?</vt:lpstr>
      <vt:lpstr>Föreläsningar om lagar - rättigheter</vt:lpstr>
      <vt:lpstr>Om lokalföreningen önskar föreläsning:</vt:lpstr>
      <vt:lpstr>Har du tips på personer du tror skulle passa som rättsombud?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Rättsombuds- verksamheten</dc:title>
  <dc:creator>Magnus Andersson</dc:creator>
  <cp:lastModifiedBy>Per-Jan Tjärnberg</cp:lastModifiedBy>
  <cp:revision>15</cp:revision>
  <dcterms:created xsi:type="dcterms:W3CDTF">2019-05-09T09:07:19Z</dcterms:created>
  <dcterms:modified xsi:type="dcterms:W3CDTF">2019-05-09T12:44:59Z</dcterms:modified>
</cp:coreProperties>
</file>