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47" r:id="rId2"/>
    <p:sldId id="327" r:id="rId3"/>
    <p:sldId id="353" r:id="rId4"/>
    <p:sldId id="334" r:id="rId5"/>
    <p:sldId id="360" r:id="rId6"/>
    <p:sldId id="363" r:id="rId7"/>
    <p:sldId id="362" r:id="rId8"/>
    <p:sldId id="364" r:id="rId9"/>
    <p:sldId id="350" r:id="rId10"/>
    <p:sldId id="351" r:id="rId11"/>
    <p:sldId id="352" r:id="rId12"/>
    <p:sldId id="355" r:id="rId13"/>
    <p:sldId id="339" r:id="rId14"/>
    <p:sldId id="345" r:id="rId15"/>
    <p:sldId id="354" r:id="rId16"/>
    <p:sldId id="365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4FB"/>
    <a:srgbClr val="0000C1"/>
    <a:srgbClr val="FBEAE7"/>
    <a:srgbClr val="D4021D"/>
    <a:srgbClr val="FF9980"/>
    <a:srgbClr val="FF3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20"/>
    <p:restoredTop sz="94686"/>
  </p:normalViewPr>
  <p:slideViewPr>
    <p:cSldViewPr snapToGrid="0" snapToObjects="1" showGuides="1">
      <p:cViewPr varScale="1">
        <p:scale>
          <a:sx n="85" d="100"/>
          <a:sy n="85" d="100"/>
        </p:scale>
        <p:origin x="1044" y="96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9C682B-DA63-9E46-92CD-E8FB0FCE0C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>
              <a:latin typeface="Calibri Regular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1BB44-835E-FF44-91B5-0FC187745E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>
              <a:latin typeface="Calibri Regular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6385-7664-1B41-A3ED-9D60389CAF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E1FD2-50A7-1048-8239-EE726EC12891}" type="slidenum">
              <a:rPr lang="sv-SE" smtClean="0">
                <a:latin typeface="Calibri Regular"/>
              </a:rPr>
              <a:t>‹#›</a:t>
            </a:fld>
            <a:endParaRPr lang="sv-SE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58275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Regular"/>
              </a:defRPr>
            </a:lvl1pPr>
          </a:lstStyle>
          <a:p>
            <a:fld id="{146D7014-665C-6643-9DA1-DCEED4D64D1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Regular"/>
              </a:defRPr>
            </a:lvl1pPr>
          </a:lstStyle>
          <a:p>
            <a:fld id="{EBBFF3BE-2E62-F847-A3A6-D6FCDAE78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8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. Cover –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4386" y="2077679"/>
            <a:ext cx="5292724" cy="779290"/>
          </a:xfrm>
        </p:spPr>
        <p:txBody>
          <a:bodyPr>
            <a:noAutofit/>
          </a:bodyPr>
          <a:lstStyle>
            <a:lvl1pPr marL="0" indent="0" algn="l">
              <a:buNone/>
              <a:defRPr sz="2000" b="0" i="0" spc="30" baseline="0">
                <a:latin typeface="Calibri Regular"/>
                <a:ea typeface="Calibri Regular"/>
                <a:cs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itle 12"/>
          <p:cNvSpPr>
            <a:spLocks noGrp="1"/>
          </p:cNvSpPr>
          <p:nvPr>
            <p:ph type="title"/>
          </p:nvPr>
        </p:nvSpPr>
        <p:spPr>
          <a:xfrm>
            <a:off x="724386" y="1356465"/>
            <a:ext cx="6690213" cy="721213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9" y="5803881"/>
            <a:ext cx="1730978" cy="3816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. Title + Content - two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520826"/>
            <a:ext cx="7524750" cy="539216"/>
          </a:xfrm>
        </p:spPr>
        <p:txBody>
          <a:bodyPr tIns="0" rIns="0" bIns="0"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5325" y="2649245"/>
            <a:ext cx="5292725" cy="333960"/>
          </a:xfrm>
        </p:spPr>
        <p:txBody>
          <a:bodyPr tIns="0" rIns="0" bIns="0" anchor="t" anchorCtr="0">
            <a:noAutofit/>
          </a:bodyPr>
          <a:lstStyle>
            <a:lvl1pPr marL="0" indent="0">
              <a:buNone/>
              <a:defRPr sz="2000" b="0" i="0" spc="40" baseline="0">
                <a:solidFill>
                  <a:srgbClr val="0000C1"/>
                </a:solidFill>
                <a:latin typeface="Calibri Regular"/>
                <a:ea typeface="Calibri Regular"/>
                <a:cs typeface="Calibri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325" y="3217025"/>
            <a:ext cx="5292725" cy="2372564"/>
          </a:xfrm>
        </p:spPr>
        <p:txBody>
          <a:bodyPr/>
          <a:lstStyle>
            <a:lvl1pPr>
              <a:defRPr b="0" i="0">
                <a:latin typeface="Calibri Regular"/>
                <a:ea typeface="Calibri Regular"/>
                <a:cs typeface="Calibri Regular"/>
              </a:defRPr>
            </a:lvl1pPr>
            <a:lvl2pPr>
              <a:defRPr b="0" i="0">
                <a:latin typeface="Calibri Regular"/>
                <a:ea typeface="Calibri Regular"/>
                <a:cs typeface="Calibri Regular"/>
              </a:defRPr>
            </a:lvl2pPr>
            <a:lvl3pPr>
              <a:defRPr b="0" i="0">
                <a:latin typeface="Calibri Regular"/>
                <a:ea typeface="Calibri Regular"/>
                <a:cs typeface="Calibri Regular"/>
              </a:defRPr>
            </a:lvl3pPr>
            <a:lvl4pPr>
              <a:defRPr b="0" i="0">
                <a:latin typeface="Calibri Regular"/>
                <a:ea typeface="Calibri Regular"/>
                <a:cs typeface="Calibri Regular"/>
              </a:defRPr>
            </a:lvl4pPr>
            <a:lvl5pPr>
              <a:defRPr b="0" i="0">
                <a:latin typeface="Calibri Regular"/>
                <a:ea typeface="Calibri Regular"/>
                <a:cs typeface="Calibri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649246"/>
            <a:ext cx="5324475" cy="333958"/>
          </a:xfrm>
        </p:spPr>
        <p:txBody>
          <a:bodyPr tIns="0" anchor="t" anchorCtr="0">
            <a:noAutofit/>
          </a:bodyPr>
          <a:lstStyle>
            <a:lvl1pPr marL="0" indent="0">
              <a:buNone/>
              <a:defRPr sz="2000" b="0" i="0" spc="40" baseline="0">
                <a:solidFill>
                  <a:srgbClr val="0000C1"/>
                </a:solidFill>
                <a:latin typeface="Calibri Regular"/>
                <a:ea typeface="Calibri Regular"/>
                <a:cs typeface="Calibri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7439" y="3217025"/>
            <a:ext cx="5329236" cy="2372564"/>
          </a:xfrm>
        </p:spPr>
        <p:txBody>
          <a:bodyPr/>
          <a:lstStyle>
            <a:lvl1pPr>
              <a:defRPr b="0" i="0">
                <a:latin typeface="Calibri Regular"/>
                <a:ea typeface="Calibri Regular"/>
                <a:cs typeface="Calibri Regular"/>
              </a:defRPr>
            </a:lvl1pPr>
            <a:lvl2pPr>
              <a:defRPr b="0" i="0">
                <a:latin typeface="Calibri Regular"/>
                <a:ea typeface="Calibri Regular"/>
                <a:cs typeface="Calibri Regular"/>
              </a:defRPr>
            </a:lvl2pPr>
            <a:lvl3pPr>
              <a:defRPr b="0" i="0">
                <a:latin typeface="Calibri Regular"/>
                <a:ea typeface="Calibri Regular"/>
                <a:cs typeface="Calibri Regular"/>
              </a:defRPr>
            </a:lvl3pPr>
            <a:lvl4pPr>
              <a:defRPr b="0" i="0">
                <a:latin typeface="Calibri Regular"/>
                <a:ea typeface="Calibri Regular"/>
                <a:cs typeface="Calibri Regular"/>
              </a:defRPr>
            </a:lvl4pPr>
            <a:lvl5pPr>
              <a:defRPr b="0" i="0">
                <a:latin typeface="Calibri Regular"/>
                <a:ea typeface="Calibri Regular"/>
                <a:cs typeface="Calibri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7796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.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38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Icon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21DD853-DCBF-5141-8C3F-A243CC52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520826"/>
            <a:ext cx="8573721" cy="49554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E530D-1F22-AA4D-8966-854BF22D86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7568" y="4862500"/>
            <a:ext cx="1328737" cy="475407"/>
          </a:xfrm>
        </p:spPr>
        <p:txBody>
          <a:bodyPr anchor="t"/>
          <a:lstStyle>
            <a:lvl1pPr algn="ctr">
              <a:lnSpc>
                <a:spcPct val="100000"/>
              </a:lnSpc>
              <a:defRPr sz="1800"/>
            </a:lvl1pPr>
            <a:lvl2pPr algn="ctr">
              <a:defRPr sz="1400"/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DAEDC50-4A8C-FD49-8CA1-F73E6A6715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42544" y="4862500"/>
            <a:ext cx="1328737" cy="475407"/>
          </a:xfrm>
        </p:spPr>
        <p:txBody>
          <a:bodyPr anchor="t"/>
          <a:lstStyle>
            <a:lvl1pPr algn="ctr">
              <a:lnSpc>
                <a:spcPct val="100000"/>
              </a:lnSpc>
              <a:defRPr sz="1800"/>
            </a:lvl1pPr>
            <a:lvl2pPr algn="ctr">
              <a:defRPr sz="1400"/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C4EBE68-4920-C84A-977B-F58BE5828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1730" y="4862500"/>
            <a:ext cx="1328737" cy="475407"/>
          </a:xfrm>
        </p:spPr>
        <p:txBody>
          <a:bodyPr anchor="t"/>
          <a:lstStyle>
            <a:lvl1pPr algn="ctr">
              <a:lnSpc>
                <a:spcPct val="100000"/>
              </a:lnSpc>
              <a:defRPr sz="1800"/>
            </a:lvl1pPr>
            <a:lvl2pPr algn="ctr">
              <a:defRPr sz="1400"/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45605FD0-DAC7-2346-A391-AD5750772E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17769" y="4862500"/>
            <a:ext cx="1328737" cy="475407"/>
          </a:xfrm>
        </p:spPr>
        <p:txBody>
          <a:bodyPr anchor="t"/>
          <a:lstStyle>
            <a:lvl1pPr algn="ctr">
              <a:lnSpc>
                <a:spcPct val="100000"/>
              </a:lnSpc>
              <a:defRPr sz="1800"/>
            </a:lvl1pPr>
            <a:lvl2pPr algn="ctr">
              <a:defRPr sz="1400"/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BB36048-C789-B149-AB94-E008130E62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11338" y="2567687"/>
            <a:ext cx="1981200" cy="1981200"/>
          </a:xfrm>
        </p:spPr>
        <p:txBody>
          <a:bodyPr/>
          <a:lstStyle/>
          <a:p>
            <a:endParaRPr lang="sv-SE"/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9A06BB02-4C72-8340-BD81-34D6B6C7612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98952" y="2567687"/>
            <a:ext cx="1981200" cy="1981200"/>
          </a:xfrm>
        </p:spPr>
        <p:txBody>
          <a:bodyPr/>
          <a:lstStyle/>
          <a:p>
            <a:endParaRPr lang="sv-SE"/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51952AE3-C556-3E47-99A3-0D27850505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9717" y="2567687"/>
            <a:ext cx="1981200" cy="1981200"/>
          </a:xfrm>
        </p:spPr>
        <p:txBody>
          <a:bodyPr/>
          <a:lstStyle/>
          <a:p>
            <a:endParaRPr lang="sv-SE"/>
          </a:p>
        </p:txBody>
      </p:sp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AC6BBF45-9C49-4143-95BE-07829874C2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5755" y="2567687"/>
            <a:ext cx="1981200" cy="1981200"/>
          </a:xfrm>
        </p:spPr>
        <p:txBody>
          <a:bodyPr/>
          <a:lstStyle/>
          <a:p>
            <a:endParaRPr lang="sv-SE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Photo –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C72820-00E2-444F-88D8-E2806C269804}"/>
              </a:ext>
            </a:extLst>
          </p:cNvPr>
          <p:cNvCxnSpPr/>
          <p:nvPr userDrawn="1"/>
        </p:nvCxnSpPr>
        <p:spPr>
          <a:xfrm>
            <a:off x="695325" y="6254500"/>
            <a:ext cx="10801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132C86C-205B-484E-8F9F-01C220420D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325" y="1063869"/>
            <a:ext cx="10799999" cy="4897316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405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Quote + Photo –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C72820-00E2-444F-88D8-E2806C269804}"/>
              </a:ext>
            </a:extLst>
          </p:cNvPr>
          <p:cNvCxnSpPr/>
          <p:nvPr userDrawn="1"/>
        </p:nvCxnSpPr>
        <p:spPr>
          <a:xfrm>
            <a:off x="695325" y="6254500"/>
            <a:ext cx="10801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6">
            <a:extLst>
              <a:ext uri="{FF2B5EF4-FFF2-40B4-BE49-F238E27FC236}">
                <a16:creationId xmlns:a16="http://schemas.microsoft.com/office/drawing/2014/main" id="{51885EC2-9C1A-E043-BD60-9B9D65EE5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111320"/>
            <a:ext cx="4376405" cy="1476261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</a:br>
            <a:br>
              <a:rPr lang="sv-SE" dirty="0"/>
            </a:br>
            <a:br>
              <a:rPr lang="en-US" dirty="0"/>
            </a:br>
            <a:endParaRPr lang="sv-S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E04C66-B8E0-AD43-A81E-5286BE494F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3773188"/>
            <a:ext cx="3515168" cy="4143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Calibri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name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BA254BA-E3D4-3740-B5E4-E05552A0D0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67475" y="1063869"/>
            <a:ext cx="5029200" cy="4906108"/>
          </a:xfrm>
        </p:spPr>
        <p:txBody>
          <a:bodyPr/>
          <a:lstStyle/>
          <a:p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401457"/>
            <a:ext cx="685800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33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Quote + Photo –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D13D57A-65D7-D745-820B-821130F99D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6900" y="1055076"/>
            <a:ext cx="10789775" cy="4915877"/>
          </a:xfrm>
        </p:spPr>
        <p:txBody>
          <a:bodyPr/>
          <a:lstStyle/>
          <a:p>
            <a:endParaRPr lang="sv-S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C72820-00E2-444F-88D8-E2806C269804}"/>
              </a:ext>
            </a:extLst>
          </p:cNvPr>
          <p:cNvCxnSpPr/>
          <p:nvPr userDrawn="1"/>
        </p:nvCxnSpPr>
        <p:spPr>
          <a:xfrm>
            <a:off x="695325" y="6254500"/>
            <a:ext cx="10801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6">
            <a:extLst>
              <a:ext uri="{FF2B5EF4-FFF2-40B4-BE49-F238E27FC236}">
                <a16:creationId xmlns:a16="http://schemas.microsoft.com/office/drawing/2014/main" id="{51885EC2-9C1A-E043-BD60-9B9D65EE5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3808" y="2408304"/>
            <a:ext cx="4376405" cy="1476261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</a:br>
            <a:br>
              <a:rPr lang="sv-SE" dirty="0"/>
            </a:br>
            <a:br>
              <a:rPr lang="en-US" dirty="0"/>
            </a:br>
            <a:endParaRPr lang="sv-S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E04C66-B8E0-AD43-A81E-5286BE494F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3808" y="4070172"/>
            <a:ext cx="3515168" cy="4143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Calibri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name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46" y="1630057"/>
            <a:ext cx="685800" cy="52425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9" y="5803881"/>
            <a:ext cx="1730978" cy="38161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F06B97-C26A-43F8-A4A5-EDD46D69CD7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4386" y="2077678"/>
            <a:ext cx="5292724" cy="1488481"/>
          </a:xfrm>
        </p:spPr>
        <p:txBody>
          <a:bodyPr>
            <a:noAutofit/>
          </a:bodyPr>
          <a:lstStyle>
            <a:lvl1pPr marL="0" indent="0" algn="l">
              <a:buNone/>
              <a:defRPr sz="2000" b="0" i="0" spc="30" baseline="0">
                <a:latin typeface="Calibri Regular"/>
                <a:ea typeface="Calibri Regular"/>
                <a:cs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contact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. Cover –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6528" y="2820693"/>
            <a:ext cx="4495071" cy="805646"/>
          </a:xfrm>
        </p:spPr>
        <p:txBody>
          <a:bodyPr>
            <a:noAutofit/>
          </a:bodyPr>
          <a:lstStyle>
            <a:lvl1pPr marL="0" indent="0">
              <a:buNone/>
              <a:defRPr sz="2000" b="0" i="0" spc="30" baseline="0">
                <a:latin typeface="Calibri Regular"/>
                <a:ea typeface="Calibri Regular"/>
                <a:cs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6530" y="1520825"/>
            <a:ext cx="4495070" cy="1299867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8106598-41A0-8A4B-AC04-23ECDB5A1F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3401" y="617154"/>
            <a:ext cx="5899690" cy="561320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9" y="5803881"/>
            <a:ext cx="1730978" cy="3816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.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520825"/>
            <a:ext cx="3097213" cy="4068763"/>
          </a:xfrm>
        </p:spPr>
        <p:txBody>
          <a:bodyPr tIns="0"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87937" y="1664043"/>
            <a:ext cx="5701983" cy="392554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C72820-00E2-444F-88D8-E2806C269804}"/>
              </a:ext>
            </a:extLst>
          </p:cNvPr>
          <p:cNvCxnSpPr/>
          <p:nvPr userDrawn="1"/>
        </p:nvCxnSpPr>
        <p:spPr>
          <a:xfrm>
            <a:off x="695325" y="6254500"/>
            <a:ext cx="10801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00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. Title + Content – small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95325" y="1520824"/>
            <a:ext cx="3097213" cy="4068764"/>
          </a:xfrm>
        </p:spPr>
        <p:txBody>
          <a:bodyPr tIns="0" rIns="0" bIns="0" anchor="t" anchorCtr="0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7938" y="1639330"/>
            <a:ext cx="5329237" cy="313038"/>
          </a:xfrm>
        </p:spPr>
        <p:txBody>
          <a:bodyPr>
            <a:noAutofit/>
          </a:bodyPr>
          <a:lstStyle>
            <a:lvl1pPr marL="0" indent="0" algn="l">
              <a:buNone/>
              <a:defRPr sz="2000" b="0" i="0" spc="0" baseline="0">
                <a:solidFill>
                  <a:srgbClr val="0000C1"/>
                </a:solidFill>
                <a:latin typeface="Calibri Regular"/>
                <a:ea typeface="Calibri Regular"/>
                <a:cs typeface="Calibri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5087309" y="2133600"/>
            <a:ext cx="5701983" cy="346415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>
              <a:buFont typeface="Arial" charset="0"/>
              <a:buNone/>
              <a:defRPr sz="2000"/>
            </a:lvl1pPr>
            <a:lvl2pPr marL="457200" indent="0">
              <a:buFont typeface="Arial" charset="0"/>
              <a:buNone/>
              <a:defRPr sz="2000"/>
            </a:lvl2pPr>
            <a:lvl3pPr marL="914400" indent="0">
              <a:buFont typeface="Arial" charset="0"/>
              <a:buNone/>
              <a:defRPr sz="2000"/>
            </a:lvl3pPr>
            <a:lvl4pPr marL="1371600" indent="0">
              <a:buFont typeface="Arial" charset="0"/>
              <a:buNone/>
              <a:defRPr sz="2000"/>
            </a:lvl4pPr>
            <a:lvl5pPr marL="1828800" indent="0">
              <a:buFont typeface="Arial" charset="0"/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89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. Title + Content – big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95325" y="1520824"/>
            <a:ext cx="3097213" cy="4068764"/>
          </a:xfrm>
        </p:spPr>
        <p:txBody>
          <a:bodyPr tIns="0" rIns="0" bIns="0" anchor="t" anchorCtr="0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7938" y="1589902"/>
            <a:ext cx="5329237" cy="418511"/>
          </a:xfrm>
        </p:spPr>
        <p:txBody>
          <a:bodyPr>
            <a:noAutofit/>
          </a:bodyPr>
          <a:lstStyle>
            <a:lvl1pPr marL="0" indent="0" algn="l">
              <a:buNone/>
              <a:defRPr sz="2400" b="1" i="0" spc="-20" baseline="0">
                <a:solidFill>
                  <a:schemeClr val="tx1"/>
                </a:solidFill>
                <a:latin typeface="Palatino Bold" pitchFamily="2" charset="77"/>
                <a:ea typeface="Palatino Bold" pitchFamily="2" charset="77"/>
                <a:cs typeface="Palatino 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0"/>
          </p:nvPr>
        </p:nvSpPr>
        <p:spPr>
          <a:xfrm>
            <a:off x="5087938" y="2174788"/>
            <a:ext cx="5701982" cy="341479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>
              <a:buFont typeface="Arial" charset="0"/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2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. Title + Content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5326" y="1520826"/>
            <a:ext cx="3086965" cy="1579821"/>
          </a:xfrm>
        </p:spPr>
        <p:txBody>
          <a:bodyPr tIns="0"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5087389" y="1504199"/>
            <a:ext cx="5320146" cy="3358745"/>
          </a:xfrm>
          <a:prstGeom prst="wedgeRectCallout">
            <a:avLst>
              <a:gd name="adj1" fmla="val -33231"/>
              <a:gd name="adj2" fmla="val 71819"/>
            </a:avLst>
          </a:prstGeom>
          <a:solidFill>
            <a:srgbClr val="FBEAE7"/>
          </a:solidFill>
          <a:ln>
            <a:noFill/>
          </a:ln>
        </p:spPr>
        <p:txBody>
          <a:bodyPr lIns="576000" tIns="360000" rIns="576000" bIns="360000" anchor="ctr" anchorCtr="0"/>
          <a:lstStyle>
            <a:lvl1pPr algn="ctr">
              <a:lnSpc>
                <a:spcPct val="110000"/>
              </a:lnSpc>
              <a:defRPr sz="2200">
                <a:ln>
                  <a:noFill/>
                </a:ln>
                <a:solidFill>
                  <a:schemeClr val="tx1"/>
                </a:solidFill>
              </a:defRPr>
            </a:lvl1pPr>
            <a:lvl2pPr algn="ctr">
              <a:lnSpc>
                <a:spcPct val="110000"/>
              </a:lnSpc>
              <a:defRPr sz="2200">
                <a:ln>
                  <a:noFill/>
                </a:ln>
                <a:solidFill>
                  <a:schemeClr val="tx1"/>
                </a:solidFill>
              </a:defRPr>
            </a:lvl2pPr>
            <a:lvl3pPr algn="ctr">
              <a:lnSpc>
                <a:spcPct val="110000"/>
              </a:lnSpc>
              <a:defRPr sz="2200">
                <a:ln>
                  <a:noFill/>
                </a:ln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 sz="1600">
                <a:ln>
                  <a:noFill/>
                </a:ln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. Title +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5326" y="1520826"/>
            <a:ext cx="3086965" cy="1579821"/>
          </a:xfrm>
        </p:spPr>
        <p:txBody>
          <a:bodyPr tIns="0"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330931" y="1520826"/>
            <a:ext cx="7165571" cy="4364585"/>
          </a:xfrm>
          <a:prstGeom prst="rect">
            <a:avLst/>
          </a:prstGeom>
          <a:solidFill>
            <a:srgbClr val="EC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4725472" y="2500899"/>
            <a:ext cx="6346181" cy="299373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>
              <a:buFont typeface="Arial" charset="0"/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5472" y="1801607"/>
            <a:ext cx="5329237" cy="418511"/>
          </a:xfrm>
        </p:spPr>
        <p:txBody>
          <a:bodyPr>
            <a:noAutofit/>
          </a:bodyPr>
          <a:lstStyle>
            <a:lvl1pPr marL="0" indent="0" algn="l">
              <a:buNone/>
              <a:defRPr sz="2400" b="1" i="0" spc="-20" baseline="0">
                <a:solidFill>
                  <a:schemeClr val="tx1"/>
                </a:solidFill>
                <a:latin typeface="Palatino Bold" pitchFamily="2" charset="77"/>
                <a:ea typeface="Palatino Bold" pitchFamily="2" charset="77"/>
                <a:cs typeface="Palatino 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. Title + Content - numbe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520825"/>
            <a:ext cx="3097213" cy="4068763"/>
          </a:xfrm>
          <a:effectLst/>
        </p:spPr>
        <p:txBody>
          <a:bodyPr tIns="0"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5087939" y="2183028"/>
            <a:ext cx="5023728" cy="336574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7940" y="1655805"/>
            <a:ext cx="5770110" cy="345990"/>
          </a:xfrm>
        </p:spPr>
        <p:txBody>
          <a:bodyPr>
            <a:noAutofit/>
          </a:bodyPr>
          <a:lstStyle>
            <a:lvl1pPr marL="0" indent="0" algn="l">
              <a:buNone/>
              <a:defRPr sz="2000" b="0" i="0" spc="60" baseline="0">
                <a:solidFill>
                  <a:srgbClr val="0000C1"/>
                </a:solidFill>
                <a:latin typeface="Calibri Regular"/>
                <a:ea typeface="Calibri Regular"/>
                <a:cs typeface="Calibri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95325" y="6254500"/>
            <a:ext cx="10801350" cy="0"/>
          </a:xfrm>
          <a:prstGeom prst="line">
            <a:avLst/>
          </a:prstGeom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09. Title + 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520825"/>
            <a:ext cx="9721850" cy="581513"/>
          </a:xfrm>
        </p:spPr>
        <p:txBody>
          <a:bodyPr tIns="0"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2649414"/>
            <a:ext cx="4799388" cy="2940173"/>
          </a:xfrm>
        </p:spPr>
        <p:txBody>
          <a:bodyPr/>
          <a:lstStyle>
            <a:lvl1pPr>
              <a:defRPr b="0" i="0">
                <a:latin typeface="Calibri Regular"/>
                <a:ea typeface="Calibri Regular"/>
                <a:cs typeface="Calibri Regular"/>
              </a:defRPr>
            </a:lvl1pPr>
            <a:lvl2pPr>
              <a:defRPr b="0" i="0">
                <a:latin typeface="Calibri Regular"/>
                <a:ea typeface="Calibri Regular"/>
                <a:cs typeface="Calibri Regular"/>
              </a:defRPr>
            </a:lvl2pPr>
            <a:lvl3pPr>
              <a:defRPr b="0" i="0">
                <a:latin typeface="Calibri Regular"/>
                <a:ea typeface="Calibri Regular"/>
                <a:cs typeface="Calibri Regular"/>
              </a:defRPr>
            </a:lvl3pPr>
            <a:lvl4pPr>
              <a:defRPr b="0" i="0">
                <a:latin typeface="Calibri Regular"/>
                <a:ea typeface="Calibri Regular"/>
                <a:cs typeface="Calibri Regular"/>
              </a:defRPr>
            </a:lvl4pPr>
            <a:lvl5pPr>
              <a:defRPr b="0" i="0">
                <a:latin typeface="Calibri Regular"/>
                <a:ea typeface="Calibri Regular"/>
                <a:cs typeface="Calibri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2649414"/>
            <a:ext cx="4880178" cy="2940174"/>
          </a:xfrm>
        </p:spPr>
        <p:txBody>
          <a:bodyPr/>
          <a:lstStyle>
            <a:lvl1pPr>
              <a:defRPr b="0" i="0">
                <a:latin typeface="Calibri Regular"/>
                <a:ea typeface="Calibri Regular"/>
                <a:cs typeface="Calibri Regular"/>
              </a:defRPr>
            </a:lvl1pPr>
            <a:lvl2pPr>
              <a:defRPr b="0" i="0">
                <a:latin typeface="Calibri Regular"/>
                <a:ea typeface="Calibri Regular"/>
                <a:cs typeface="Calibri Regular"/>
              </a:defRPr>
            </a:lvl2pPr>
            <a:lvl3pPr>
              <a:defRPr b="0" i="0">
                <a:latin typeface="Calibri Regular"/>
                <a:ea typeface="Calibri Regular"/>
                <a:cs typeface="Calibri Regular"/>
              </a:defRPr>
            </a:lvl3pPr>
            <a:lvl4pPr>
              <a:defRPr b="0" i="0">
                <a:latin typeface="Calibri Regular"/>
                <a:ea typeface="Calibri Regular"/>
                <a:cs typeface="Calibri Regular"/>
              </a:defRPr>
            </a:lvl4pPr>
            <a:lvl5pPr>
              <a:defRPr b="0" i="0">
                <a:latin typeface="Calibri Regular"/>
                <a:ea typeface="Calibri Regular"/>
                <a:cs typeface="Calibri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30950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1520825"/>
            <a:ext cx="9721850" cy="792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5" y="2707623"/>
            <a:ext cx="9721850" cy="249647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95325" y="799622"/>
            <a:ext cx="10801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0596563" y="484650"/>
            <a:ext cx="900112" cy="267184"/>
          </a:xfrm>
          <a:prstGeom prst="rect">
            <a:avLst/>
          </a:prstGeom>
          <a:noFill/>
        </p:spPr>
        <p:txBody>
          <a:bodyPr wrap="square" lIns="72000" tIns="36000" rIns="0" bIns="36000" rtlCol="0">
            <a:spAutoFit/>
          </a:bodyPr>
          <a:lstStyle/>
          <a:p>
            <a:pPr algn="r"/>
            <a:fld id="{73A1F21B-4AE2-6642-A33F-47B28230E7D4}" type="slidenum">
              <a:rPr lang="en-US" sz="1200" b="0" i="0" smtClean="0">
                <a:latin typeface="Calibri Regular"/>
                <a:ea typeface="Trebuchet MS" charset="0"/>
                <a:cs typeface="Trebuchet MS" charset="0"/>
              </a:rPr>
              <a:pPr algn="r"/>
              <a:t>‹#›</a:t>
            </a:fld>
            <a:endParaRPr lang="en-US" sz="1200" b="0" i="0">
              <a:latin typeface="Calibri Regular"/>
              <a:ea typeface="Trebuchet MS" charset="0"/>
              <a:cs typeface="Trebuchet MS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95325" y="6254500"/>
            <a:ext cx="10801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" y="448147"/>
            <a:ext cx="1024060" cy="2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4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7" r:id="rId3"/>
    <p:sldLayoutId id="2147483650" r:id="rId4"/>
    <p:sldLayoutId id="2147483654" r:id="rId5"/>
    <p:sldLayoutId id="2147483662" r:id="rId6"/>
    <p:sldLayoutId id="2147483679" r:id="rId7"/>
    <p:sldLayoutId id="2147483661" r:id="rId8"/>
    <p:sldLayoutId id="2147483652" r:id="rId9"/>
    <p:sldLayoutId id="2147483653" r:id="rId10"/>
    <p:sldLayoutId id="2147483655" r:id="rId11"/>
    <p:sldLayoutId id="2147483663" r:id="rId12"/>
    <p:sldLayoutId id="2147483674" r:id="rId13"/>
    <p:sldLayoutId id="2147483670" r:id="rId14"/>
    <p:sldLayoutId id="2147483678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Palatino Bold" pitchFamily="2" charset="77"/>
          <a:ea typeface="Palatino Bold" pitchFamily="2" charset="77"/>
          <a:cs typeface="Palatino Bold" pitchFamily="2" charset="77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/>
        <a:buNone/>
        <a:defRPr sz="2000" b="0" i="0" kern="1200" spc="30" baseline="0">
          <a:solidFill>
            <a:schemeClr val="tx1"/>
          </a:solidFill>
          <a:latin typeface="Calibri Regular"/>
          <a:ea typeface="Calibri Regular"/>
          <a:cs typeface="Calibri Regular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/>
        <a:buNone/>
        <a:defRPr sz="2000" b="0" i="0" kern="1200" spc="30">
          <a:solidFill>
            <a:schemeClr val="tx1"/>
          </a:solidFill>
          <a:latin typeface="Calibri Regular"/>
          <a:ea typeface="Calibri Regular"/>
          <a:cs typeface="Calibri Regular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/>
        <a:buNone/>
        <a:defRPr sz="2000" b="0" i="0" kern="1200" spc="30">
          <a:solidFill>
            <a:schemeClr val="tx1"/>
          </a:solidFill>
          <a:latin typeface="Calibri Regular"/>
          <a:ea typeface="Calibri Regular"/>
          <a:cs typeface="Calibri Regular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/>
        <a:buNone/>
        <a:defRPr sz="2000" b="0" i="0" kern="1200" spc="30">
          <a:solidFill>
            <a:schemeClr val="tx1"/>
          </a:solidFill>
          <a:latin typeface="Calibri Regular"/>
          <a:ea typeface="Calibri Regular"/>
          <a:cs typeface="Calibri Regular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/>
        <a:buNone/>
        <a:defRPr sz="2000" b="0" i="0" kern="1200" spc="30">
          <a:solidFill>
            <a:schemeClr val="tx1"/>
          </a:solidFill>
          <a:latin typeface="Calibri Regular"/>
          <a:ea typeface="Calibri Regular"/>
          <a:cs typeface="Calibri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pos="1708">
          <p15:clr>
            <a:srgbClr val="F26B43"/>
          </p15:clr>
        </p15:guide>
        <p15:guide id="5" pos="1822">
          <p15:clr>
            <a:srgbClr val="F26B43"/>
          </p15:clr>
        </p15:guide>
        <p15:guide id="6" pos="2389">
          <p15:clr>
            <a:srgbClr val="F26B43"/>
          </p15:clr>
        </p15:guide>
        <p15:guide id="7" pos="2502">
          <p15:clr>
            <a:srgbClr val="F26B43"/>
          </p15:clr>
        </p15:guide>
        <p15:guide id="8" pos="3092">
          <p15:clr>
            <a:srgbClr val="F26B43"/>
          </p15:clr>
        </p15:guide>
        <p15:guide id="9" pos="3205">
          <p15:clr>
            <a:srgbClr val="F26B43"/>
          </p15:clr>
        </p15:guide>
        <p15:guide id="10" pos="3772">
          <p15:clr>
            <a:srgbClr val="F26B43"/>
          </p15:clr>
        </p15:guide>
        <p15:guide id="11" pos="3885">
          <p15:clr>
            <a:srgbClr val="F26B43"/>
          </p15:clr>
        </p15:guide>
        <p15:guide id="12" pos="4475">
          <p15:clr>
            <a:srgbClr val="F26B43"/>
          </p15:clr>
        </p15:guide>
        <p15:guide id="13" pos="4588">
          <p15:clr>
            <a:srgbClr val="F26B43"/>
          </p15:clr>
        </p15:guide>
        <p15:guide id="14" pos="5178">
          <p15:clr>
            <a:srgbClr val="F26B43"/>
          </p15:clr>
        </p15:guide>
        <p15:guide id="15" pos="5292">
          <p15:clr>
            <a:srgbClr val="F26B43"/>
          </p15:clr>
        </p15:guide>
        <p15:guide id="16" pos="5858">
          <p15:clr>
            <a:srgbClr val="F26B43"/>
          </p15:clr>
        </p15:guide>
        <p15:guide id="17" pos="5972">
          <p15:clr>
            <a:srgbClr val="F26B43"/>
          </p15:clr>
        </p15:guide>
        <p15:guide id="18" pos="6562">
          <p15:clr>
            <a:srgbClr val="F26B43"/>
          </p15:clr>
        </p15:guide>
        <p15:guide id="19" pos="6675">
          <p15:clr>
            <a:srgbClr val="F26B43"/>
          </p15:clr>
        </p15:guide>
        <p15:guide id="20" pos="7242">
          <p15:clr>
            <a:srgbClr val="F26B43"/>
          </p15:clr>
        </p15:guide>
        <p15:guide id="21" pos="1141">
          <p15:clr>
            <a:srgbClr val="F26B43"/>
          </p15:clr>
        </p15:guide>
        <p15:guide id="22" pos="1028">
          <p15:clr>
            <a:srgbClr val="F26B43"/>
          </p15:clr>
        </p15:guide>
        <p15:guide id="23" pos="438">
          <p15:clr>
            <a:srgbClr val="F26B43"/>
          </p15:clr>
        </p15:guide>
        <p15:guide id="24" orient="horz" pos="436">
          <p15:clr>
            <a:srgbClr val="F26B43"/>
          </p15:clr>
        </p15:guide>
        <p15:guide id="25" orient="horz" pos="640">
          <p15:clr>
            <a:srgbClr val="F26B43"/>
          </p15:clr>
        </p15:guide>
        <p15:guide id="26" orient="horz" pos="958">
          <p15:clr>
            <a:srgbClr val="F26B43"/>
          </p15:clr>
        </p15:guide>
        <p15:guide id="27" orient="horz" pos="1457">
          <p15:clr>
            <a:srgbClr val="F26B43"/>
          </p15:clr>
        </p15:guide>
        <p15:guide id="28" orient="horz" pos="3521">
          <p15:clr>
            <a:srgbClr val="F26B43"/>
          </p15:clr>
        </p15:guide>
        <p15:guide id="29" orient="horz" pos="3702">
          <p15:clr>
            <a:srgbClr val="F26B43"/>
          </p15:clr>
        </p15:guide>
        <p15:guide id="30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86529" y="3194318"/>
            <a:ext cx="4052620" cy="805646"/>
          </a:xfrm>
        </p:spPr>
        <p:txBody>
          <a:bodyPr/>
          <a:lstStyle/>
          <a:p>
            <a:r>
              <a:rPr lang="sv-SE" dirty="0" err="1"/>
              <a:t>Neuro</a:t>
            </a:r>
            <a:r>
              <a:rPr lang="sv-SE" dirty="0"/>
              <a:t> - en intresseorganisation inom neurologi</a:t>
            </a:r>
          </a:p>
          <a:p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6530" y="1520825"/>
            <a:ext cx="4121444" cy="1299867"/>
          </a:xfrm>
        </p:spPr>
        <p:txBody>
          <a:bodyPr/>
          <a:lstStyle/>
          <a:p>
            <a:r>
              <a:rPr lang="sv-SE" dirty="0"/>
              <a:t>Att leva med neurologisk diagnos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401" y="617154"/>
            <a:ext cx="5899690" cy="5613204"/>
          </a:xfrm>
        </p:spPr>
      </p:pic>
    </p:spTree>
    <p:extLst>
      <p:ext uri="{BB962C8B-B14F-4D97-AF65-F5344CB8AC3E}">
        <p14:creationId xmlns:p14="http://schemas.microsoft.com/office/powerpoint/2010/main" val="1374475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Medlems-förmåner</a:t>
            </a:r>
            <a:br>
              <a:rPr lang="sv-SE" dirty="0"/>
            </a:b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sv-SE" dirty="0"/>
              <a:t>delta i föreningens aktiviteter</a:t>
            </a:r>
          </a:p>
          <a:p>
            <a:pPr marL="342900" indent="-342900">
              <a:buFont typeface="Arial" charset="0"/>
              <a:buChar char="•"/>
            </a:pPr>
            <a:r>
              <a:rPr lang="sv-SE" dirty="0"/>
              <a:t>gå kurser och seminarier</a:t>
            </a:r>
          </a:p>
          <a:p>
            <a:pPr marL="342900" indent="-342900">
              <a:buFont typeface="Arial" charset="0"/>
              <a:buChar char="•"/>
            </a:pPr>
            <a:r>
              <a:rPr lang="sv-SE" dirty="0"/>
              <a:t>åka på läger och resor</a:t>
            </a:r>
          </a:p>
          <a:p>
            <a:pPr marL="342900" indent="-342900">
              <a:buFont typeface="Arial" charset="0"/>
              <a:buChar char="•"/>
            </a:pPr>
            <a:r>
              <a:rPr lang="sv-SE" dirty="0"/>
              <a:t>träffa andra med liknande erfarenhet</a:t>
            </a:r>
          </a:p>
          <a:p>
            <a:pPr marL="342900" indent="-342900">
              <a:buFont typeface="Arial" charset="0"/>
              <a:buChar char="•"/>
            </a:pPr>
            <a:endParaRPr lang="sv-S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Som medlem kan du:</a:t>
            </a:r>
          </a:p>
        </p:txBody>
      </p:sp>
    </p:spTree>
    <p:extLst>
      <p:ext uri="{BB962C8B-B14F-4D97-AF65-F5344CB8AC3E}">
        <p14:creationId xmlns:p14="http://schemas.microsoft.com/office/powerpoint/2010/main" val="20571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Medlems-förmåner</a:t>
            </a:r>
            <a:br>
              <a:rPr lang="sv-SE" dirty="0"/>
            </a:b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sv-SE" dirty="0"/>
              <a:t>bilda opinion</a:t>
            </a:r>
          </a:p>
          <a:p>
            <a:pPr marL="342900" indent="-342900">
              <a:buFont typeface="Arial" charset="0"/>
              <a:buChar char="•"/>
            </a:pPr>
            <a:r>
              <a:rPr lang="sv-SE" dirty="0"/>
              <a:t>påverka myndigheter och beslutsfattare</a:t>
            </a:r>
          </a:p>
          <a:p>
            <a:pPr marL="342900" indent="-342900">
              <a:buFont typeface="Arial" charset="0"/>
              <a:buChar char="•"/>
            </a:pPr>
            <a:r>
              <a:rPr lang="sv-SE" dirty="0"/>
              <a:t>kämpa för bättre sjukvård och rehabilitering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Som medlem bidrar du till att: 	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75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8BF284-A7DA-485C-B701-16FD43D6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Mitt liv förändrades drastiskt när jag fick en stroke.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95C19F4-2930-461B-AC7E-C32841D20F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Mathilda Cederlund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2D3648BE-E93B-4F2E-AB36-161326FF73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" b="16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4039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Medlems-förmåner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Har du eller någon i din närhet en neurologisk diagnos så har du nytta av att vara medlem hos oss.</a:t>
            </a:r>
          </a:p>
        </p:txBody>
      </p:sp>
    </p:spTree>
    <p:extLst>
      <p:ext uri="{BB962C8B-B14F-4D97-AF65-F5344CB8AC3E}">
        <p14:creationId xmlns:p14="http://schemas.microsoft.com/office/powerpoint/2010/main" val="417824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Ju fler vi blir, desto mer syns vi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Det finns flera sätt att stödja vår verksamhet.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Du kan bli medlem och ge en gåva.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Du kan ”gilla” oss i sociala medier och sprida vårt budskap.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Du kan starta egna insamlingar eller om du hellre vill, bli månadsgivare via autogiro. </a:t>
            </a:r>
          </a:p>
          <a:p>
            <a:r>
              <a:rPr lang="sv-SE" dirty="0"/>
              <a:t>Mer om de olika alternativen hittar du på </a:t>
            </a:r>
            <a:r>
              <a:rPr lang="sv-SE" b="1" dirty="0"/>
              <a:t>neuro.se</a:t>
            </a:r>
          </a:p>
          <a:p>
            <a:r>
              <a:rPr lang="sv-SE" b="1" dirty="0"/>
              <a:t>Välkommen till oss! </a:t>
            </a:r>
          </a:p>
        </p:txBody>
      </p:sp>
    </p:spTree>
    <p:extLst>
      <p:ext uri="{BB962C8B-B14F-4D97-AF65-F5344CB8AC3E}">
        <p14:creationId xmlns:p14="http://schemas.microsoft.com/office/powerpoint/2010/main" val="119125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3B08F4-37E0-4554-9206-E8537289F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111320"/>
            <a:ext cx="4742437" cy="1476261"/>
          </a:xfrm>
        </p:spPr>
        <p:txBody>
          <a:bodyPr/>
          <a:lstStyle/>
          <a:p>
            <a:r>
              <a:rPr lang="sv-SE" dirty="0"/>
              <a:t>Neurologiska diagnoser och symtom syns inte alltid. </a:t>
            </a:r>
            <a:br>
              <a:rPr lang="sv-SE" dirty="0"/>
            </a:br>
            <a:r>
              <a:rPr lang="sv-SE" dirty="0"/>
              <a:t>Men </a:t>
            </a:r>
            <a:r>
              <a:rPr lang="sv-SE" dirty="0" err="1"/>
              <a:t>Neuro</a:t>
            </a:r>
            <a:r>
              <a:rPr lang="sv-SE" dirty="0"/>
              <a:t> hörs.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B5AA18-2B3F-4BB4-A7CC-632836CC6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4245137"/>
            <a:ext cx="3515168" cy="414301"/>
          </a:xfrm>
        </p:spPr>
        <p:txBody>
          <a:bodyPr/>
          <a:lstStyle/>
          <a:p>
            <a:r>
              <a:rPr lang="sv-SE" dirty="0" err="1"/>
              <a:t>Neuro</a:t>
            </a:r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4B7770C5-6769-4825-B407-6F0F75C15D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" b="1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8978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ABBA011-FD17-4351-BA3F-A95FB23A5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386" y="2077678"/>
            <a:ext cx="5292724" cy="1453461"/>
          </a:xfrm>
        </p:spPr>
        <p:txBody>
          <a:bodyPr/>
          <a:lstStyle/>
          <a:p>
            <a:r>
              <a:rPr lang="sv-SE" dirty="0"/>
              <a:t>Tel: 08-677 70 10</a:t>
            </a:r>
          </a:p>
          <a:p>
            <a:r>
              <a:rPr lang="sv-SE" dirty="0"/>
              <a:t>Mejl: info@neuro.se</a:t>
            </a:r>
          </a:p>
          <a:p>
            <a:r>
              <a:rPr lang="sv-SE" dirty="0"/>
              <a:t>Webb: neuro.se</a:t>
            </a:r>
          </a:p>
        </p:txBody>
      </p:sp>
    </p:spTree>
    <p:extLst>
      <p:ext uri="{BB962C8B-B14F-4D97-AF65-F5344CB8AC3E}">
        <p14:creationId xmlns:p14="http://schemas.microsoft.com/office/powerpoint/2010/main" val="42797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leva med </a:t>
            </a:r>
            <a:br>
              <a:rPr lang="sv-SE" dirty="0"/>
            </a:br>
            <a:r>
              <a:rPr lang="sv-SE" dirty="0"/>
              <a:t>neurologisk diagnos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En neurologisk diagnos är ofta livslång och berör livets alla områden. </a:t>
            </a:r>
          </a:p>
          <a:p>
            <a:r>
              <a:rPr lang="sv-SE" dirty="0"/>
              <a:t>Vi inom </a:t>
            </a:r>
            <a:r>
              <a:rPr lang="sv-SE" dirty="0" err="1"/>
              <a:t>Neuro</a:t>
            </a:r>
            <a:r>
              <a:rPr lang="sv-SE" dirty="0"/>
              <a:t> kan inte sätta stopp för neurologiska sjukdomar och symtom, men vi kan underlätta livet för de som berörs.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610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3877D5-B18F-4725-A895-04322010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kan hända vem som helst – därför angår det oss alla.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B84C444-8F63-4FD7-97C6-047ECD5E6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Lise Lidbäck, ordförande i </a:t>
            </a:r>
            <a:r>
              <a:rPr lang="sv-SE" dirty="0" err="1"/>
              <a:t>Neuro</a:t>
            </a:r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6C08AD17-6734-4119-9D43-3979F42D31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72" y="1063869"/>
            <a:ext cx="4607806" cy="4906108"/>
          </a:xfrm>
        </p:spPr>
      </p:pic>
    </p:spTree>
    <p:extLst>
      <p:ext uri="{BB962C8B-B14F-4D97-AF65-F5344CB8AC3E}">
        <p14:creationId xmlns:p14="http://schemas.microsoft.com/office/powerpoint/2010/main" val="1622119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Vårt mål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Vi finns för att ge dig information, stöd och framtidstro.</a:t>
            </a:r>
          </a:p>
          <a:p>
            <a:r>
              <a:rPr lang="sv-SE" dirty="0"/>
              <a:t>Vårt mål är ett samhälle där människor med neurologiska diagnoser har samma rättigheter, möjligheter och skyldigheter som alla andra. </a:t>
            </a:r>
          </a:p>
        </p:txBody>
      </p:sp>
    </p:spTree>
    <p:extLst>
      <p:ext uri="{BB962C8B-B14F-4D97-AF65-F5344CB8AC3E}">
        <p14:creationId xmlns:p14="http://schemas.microsoft.com/office/powerpoint/2010/main" val="15886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EC171E-6679-4953-8573-3236DFD7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Frågor i fokus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9262303-BABF-4939-BA2F-E902AC7DAD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7143" y="3815639"/>
            <a:ext cx="1328737" cy="475407"/>
          </a:xfrm>
        </p:spPr>
        <p:txBody>
          <a:bodyPr/>
          <a:lstStyle/>
          <a:p>
            <a:r>
              <a:rPr lang="sv-SE" dirty="0"/>
              <a:t>Stöd till medlemmar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12C4D4C-D159-447B-8C17-D11DF6E7B8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119" y="3815639"/>
            <a:ext cx="1328737" cy="475407"/>
          </a:xfrm>
        </p:spPr>
        <p:txBody>
          <a:bodyPr/>
          <a:lstStyle/>
          <a:p>
            <a:r>
              <a:rPr lang="sv-SE" dirty="0"/>
              <a:t>Stöd för forskning</a:t>
            </a:r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8B97C32-1949-42E6-BA93-80B2CADD8E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25390" y="3815639"/>
            <a:ext cx="1649187" cy="475407"/>
          </a:xfrm>
        </p:spPr>
        <p:txBody>
          <a:bodyPr/>
          <a:lstStyle/>
          <a:p>
            <a:r>
              <a:rPr lang="sv-SE" dirty="0"/>
              <a:t>Opinionsarbete</a:t>
            </a:r>
          </a:p>
        </p:txBody>
      </p:sp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DFD39D11-9ECB-4ACC-AC3F-7D16433593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0913" y="1520826"/>
            <a:ext cx="1981200" cy="1981200"/>
          </a:xfrm>
        </p:spPr>
      </p:pic>
      <p:pic>
        <p:nvPicPr>
          <p:cNvPr id="14" name="Platshållare för bild 13">
            <a:extLst>
              <a:ext uri="{FF2B5EF4-FFF2-40B4-BE49-F238E27FC236}">
                <a16:creationId xmlns:a16="http://schemas.microsoft.com/office/drawing/2014/main" id="{5B50799D-A1BD-4AC4-8B47-7BCBCE79FC6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8527" y="1520826"/>
            <a:ext cx="1981200" cy="1981200"/>
          </a:xfrm>
        </p:spPr>
      </p:pic>
      <p:pic>
        <p:nvPicPr>
          <p:cNvPr id="16" name="Platshållare för bild 15">
            <a:extLst>
              <a:ext uri="{FF2B5EF4-FFF2-40B4-BE49-F238E27FC236}">
                <a16:creationId xmlns:a16="http://schemas.microsoft.com/office/drawing/2014/main" id="{1D572F34-43A2-4870-AA9F-3A249D8561C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9292" y="1520826"/>
            <a:ext cx="1981200" cy="1981200"/>
          </a:xfrm>
        </p:spPr>
      </p:pic>
    </p:spTree>
    <p:extLst>
      <p:ext uri="{BB962C8B-B14F-4D97-AF65-F5344CB8AC3E}">
        <p14:creationId xmlns:p14="http://schemas.microsoft.com/office/powerpoint/2010/main" val="6184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6B12FA-FB2F-47B2-9A1F-EDD88D21A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Frågor i fokus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CF02C3-5C65-42C3-A696-7CA5977218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b="1" dirty="0"/>
              <a:t>Stöd till medlemmar </a:t>
            </a:r>
            <a:r>
              <a:rPr lang="sv-SE" dirty="0"/>
              <a:t>i livets alla skeden. </a:t>
            </a:r>
          </a:p>
          <a:p>
            <a:r>
              <a:rPr lang="sv-SE" dirty="0"/>
              <a:t>Vi har allt från diagnosstöd och rättsombud till gemenskap samt spännande aktiviteter i vårt föreningsliv. </a:t>
            </a:r>
          </a:p>
          <a:p>
            <a:endParaRPr lang="sv-SE" dirty="0"/>
          </a:p>
        </p:txBody>
      </p:sp>
      <p:pic>
        <p:nvPicPr>
          <p:cNvPr id="10" name="Platshållare för innehåll 7">
            <a:extLst>
              <a:ext uri="{FF2B5EF4-FFF2-40B4-BE49-F238E27FC236}">
                <a16:creationId xmlns:a16="http://schemas.microsoft.com/office/drawing/2014/main" id="{F6CE1EDE-626B-4305-B0E0-7ABDD62E8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7438" y="2649537"/>
            <a:ext cx="4649821" cy="334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5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9E90A7-FB08-4AC7-A34D-1F9EB2DB4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Frågor i fokus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646548-5282-4CC6-A610-8F0A364F71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b="1" dirty="0"/>
              <a:t>Stöd för forskning </a:t>
            </a:r>
            <a:r>
              <a:rPr lang="sv-SE" dirty="0"/>
              <a:t>och rehabilitering. </a:t>
            </a:r>
          </a:p>
          <a:p>
            <a:r>
              <a:rPr lang="sv-SE" dirty="0"/>
              <a:t>Vi samlar in pengar och pekar ut var vi tycker att mer resurser behöver läggas. </a:t>
            </a:r>
          </a:p>
          <a:p>
            <a:endParaRPr lang="sv-SE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CB1F6DC2-586B-4187-A289-A1794AC30A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8" y="2649538"/>
            <a:ext cx="4410075" cy="2940050"/>
          </a:xfrm>
        </p:spPr>
      </p:pic>
    </p:spTree>
    <p:extLst>
      <p:ext uri="{BB962C8B-B14F-4D97-AF65-F5344CB8AC3E}">
        <p14:creationId xmlns:p14="http://schemas.microsoft.com/office/powerpoint/2010/main" val="348574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40FDD8-7971-4BB8-83EC-D24FF90E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Frågor i fokus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CD97C2-0433-4EEF-AF99-894DF43DE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4" y="2649414"/>
            <a:ext cx="4975901" cy="2940173"/>
          </a:xfrm>
        </p:spPr>
        <p:txBody>
          <a:bodyPr/>
          <a:lstStyle/>
          <a:p>
            <a:r>
              <a:rPr lang="sv-SE" b="1" dirty="0"/>
              <a:t>Opinionsarbete </a:t>
            </a:r>
            <a:r>
              <a:rPr lang="sv-SE" dirty="0"/>
              <a:t>för att påverka och förändra. </a:t>
            </a:r>
          </a:p>
          <a:p>
            <a:r>
              <a:rPr lang="sv-SE" dirty="0"/>
              <a:t>Vi lyfter fram frågor där vi vill se förändringar och förbättringar. Allt från arbetsmarknad till patientmakt.</a:t>
            </a:r>
          </a:p>
          <a:p>
            <a:endParaRPr lang="sv-SE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267634E7-1F72-4F9A-ACE5-807DBB94FC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16" y="2649538"/>
            <a:ext cx="4404218" cy="2940050"/>
          </a:xfrm>
        </p:spPr>
      </p:pic>
    </p:spTree>
    <p:extLst>
      <p:ext uri="{BB962C8B-B14F-4D97-AF65-F5344CB8AC3E}">
        <p14:creationId xmlns:p14="http://schemas.microsoft.com/office/powerpoint/2010/main" val="6465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Medlems-förmåner</a:t>
            </a:r>
            <a:br>
              <a:rPr lang="sv-SE" dirty="0"/>
            </a:b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sv-SE" dirty="0"/>
              <a:t>diagnosinformation</a:t>
            </a:r>
          </a:p>
          <a:p>
            <a:pPr marL="342900" indent="-342900">
              <a:buFont typeface="Arial" charset="0"/>
              <a:buChar char="•"/>
            </a:pPr>
            <a:r>
              <a:rPr lang="sv-SE" dirty="0"/>
              <a:t>medlemstidning och nyhetsbrev</a:t>
            </a:r>
          </a:p>
          <a:p>
            <a:pPr marL="342900" indent="-342900">
              <a:buFont typeface="Arial" charset="0"/>
              <a:buChar char="•"/>
            </a:pPr>
            <a:r>
              <a:rPr lang="sv-SE" dirty="0"/>
              <a:t>råd och stöd från våra diagnosstödjare</a:t>
            </a:r>
          </a:p>
          <a:p>
            <a:pPr marL="342900" indent="-342900">
              <a:buFont typeface="Arial" charset="0"/>
              <a:buChar char="•"/>
            </a:pPr>
            <a:r>
              <a:rPr lang="sv-SE" dirty="0"/>
              <a:t>juridisk rådgivning via våra rättsombud</a:t>
            </a:r>
          </a:p>
          <a:p>
            <a:pPr marL="342900" indent="-342900">
              <a:buFont typeface="Arial" charset="0"/>
              <a:buChar char="•"/>
            </a:pPr>
            <a:r>
              <a:rPr lang="sv-SE" dirty="0"/>
              <a:t>förmånliga medlemsrabatter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Som medlem får du: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633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Neuro Master Page 1">
  <a:themeElements>
    <a:clrScheme name="Neuro Colour Schem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5333"/>
      </a:accent1>
      <a:accent2>
        <a:srgbClr val="FF9980"/>
      </a:accent2>
      <a:accent3>
        <a:srgbClr val="0000C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7561</TotalTime>
  <Words>392</Words>
  <Application>Microsoft Office PowerPoint</Application>
  <PresentationFormat>Bredbild</PresentationFormat>
  <Paragraphs>57</Paragraphs>
  <Slides>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Regular</vt:lpstr>
      <vt:lpstr>Palatino</vt:lpstr>
      <vt:lpstr>Palatino Bold</vt:lpstr>
      <vt:lpstr>Trebuchet MS</vt:lpstr>
      <vt:lpstr>Neuro Master Page 1</vt:lpstr>
      <vt:lpstr>Att leva med neurologisk diagnos</vt:lpstr>
      <vt:lpstr>Att leva med  neurologisk diagnos</vt:lpstr>
      <vt:lpstr>Det kan hända vem som helst – därför angår det oss alla.</vt:lpstr>
      <vt:lpstr>Vårt mål</vt:lpstr>
      <vt:lpstr>Frågor i fokus</vt:lpstr>
      <vt:lpstr>Frågor i fokus</vt:lpstr>
      <vt:lpstr>Frågor i fokus</vt:lpstr>
      <vt:lpstr>Frågor i fokus</vt:lpstr>
      <vt:lpstr>Medlems-förmåner </vt:lpstr>
      <vt:lpstr>Medlems-förmåner </vt:lpstr>
      <vt:lpstr>Medlems-förmåner </vt:lpstr>
      <vt:lpstr>Mitt liv förändrades drastiskt när jag fick en stroke.</vt:lpstr>
      <vt:lpstr>Medlems-förmåner</vt:lpstr>
      <vt:lpstr>Ju fler vi blir, desto mer syns vi</vt:lpstr>
      <vt:lpstr>Neurologiska diagnoser och symtom syns inte alltid.  Men Neuro hörs.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Nikita Dudson</dc:creator>
  <cp:lastModifiedBy>Per-Jan Tjärnberg</cp:lastModifiedBy>
  <cp:revision>238</cp:revision>
  <cp:lastPrinted>2018-08-27T13:33:28Z</cp:lastPrinted>
  <dcterms:created xsi:type="dcterms:W3CDTF">2018-03-14T13:27:28Z</dcterms:created>
  <dcterms:modified xsi:type="dcterms:W3CDTF">2018-10-09T12:40:35Z</dcterms:modified>
</cp:coreProperties>
</file>