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4" r:id="rId1"/>
    <p:sldMasterId id="2147483799" r:id="rId2"/>
  </p:sldMasterIdLst>
  <p:notesMasterIdLst>
    <p:notesMasterId r:id="rId21"/>
  </p:notesMasterIdLst>
  <p:handoutMasterIdLst>
    <p:handoutMasterId r:id="rId22"/>
  </p:handoutMasterIdLst>
  <p:sldIdLst>
    <p:sldId id="256" r:id="rId3"/>
    <p:sldId id="263" r:id="rId4"/>
    <p:sldId id="269" r:id="rId5"/>
    <p:sldId id="260" r:id="rId6"/>
    <p:sldId id="262" r:id="rId7"/>
    <p:sldId id="264" r:id="rId8"/>
    <p:sldId id="268" r:id="rId9"/>
    <p:sldId id="266" r:id="rId10"/>
    <p:sldId id="265" r:id="rId11"/>
    <p:sldId id="258" r:id="rId12"/>
    <p:sldId id="261" r:id="rId13"/>
    <p:sldId id="267" r:id="rId14"/>
    <p:sldId id="270" r:id="rId15"/>
    <p:sldId id="274" r:id="rId16"/>
    <p:sldId id="275" r:id="rId17"/>
    <p:sldId id="273" r:id="rId18"/>
    <p:sldId id="271" r:id="rId19"/>
    <p:sldId id="272" r:id="rId20"/>
  </p:sldIdLst>
  <p:sldSz cx="9144000" cy="6858000" type="screen4x3"/>
  <p:notesSz cx="6794500" cy="99314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B2E4"/>
    <a:srgbClr val="5B9BD5"/>
    <a:srgbClr val="0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8" autoAdjust="0"/>
    <p:restoredTop sz="64753" autoAdjust="0"/>
  </p:normalViewPr>
  <p:slideViewPr>
    <p:cSldViewPr snapToGrid="0" snapToObjects="1">
      <p:cViewPr>
        <p:scale>
          <a:sx n="51" d="100"/>
          <a:sy n="51" d="100"/>
        </p:scale>
        <p:origin x="-163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-2442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99936-7597-4CC9-9065-288A09C461D4}" type="datetimeFigureOut">
              <a:rPr lang="sv-SE" smtClean="0"/>
              <a:t>2018-04-11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v-SE" smtClean="0"/>
              <a:t>Inga-Marie Helmert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DCD05-B208-43D8-962A-1E94A64097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3908634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D63D9-337F-442C-93D8-8AB50383C086}" type="datetimeFigureOut">
              <a:rPr lang="sv-SE" smtClean="0"/>
              <a:t>2018-04-11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v-SE" smtClean="0"/>
              <a:t>Inga-Marie Helmert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F0798-AEAB-41E9-8F49-8E36FAE8C6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4212495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Blekingesjukhuset med arbetsterapins</a:t>
            </a:r>
            <a:r>
              <a:rPr lang="sv-SE" baseline="0" dirty="0" smtClean="0"/>
              <a:t> Rehab-trädgård.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F0798-AEAB-41E9-8F49-8E36FAE8C6DC}" type="slidenum">
              <a:rPr lang="sv-SE" smtClean="0"/>
              <a:t>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Inga-Marie Helmert</a:t>
            </a:r>
            <a:endParaRPr lang="sv-SE"/>
          </a:p>
        </p:txBody>
      </p:sp>
      <p:sp>
        <p:nvSpPr>
          <p:cNvPr id="6" name="Platshållare för datum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B07CBB2F-1678-4400-BA94-6B9716E49132}" type="datetime1">
              <a:rPr lang="sv-SE" smtClean="0"/>
              <a:t>2018-04-11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48022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Primärvården här i väst har inga arbetsterapeuter. </a:t>
            </a:r>
          </a:p>
          <a:p>
            <a:r>
              <a:rPr lang="sv-SE" dirty="0" smtClean="0"/>
              <a:t>Undantag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Valjeviken</a:t>
            </a:r>
            <a:r>
              <a:rPr lang="sv-SE" baseline="0" dirty="0" smtClean="0"/>
              <a:t>.</a:t>
            </a:r>
            <a:endParaRPr lang="sv-SE" dirty="0" smtClean="0"/>
          </a:p>
          <a:p>
            <a:r>
              <a:rPr lang="sv-SE" dirty="0" smtClean="0"/>
              <a:t>Öst- Karlskrona har </a:t>
            </a:r>
            <a:r>
              <a:rPr lang="sv-SE" dirty="0" err="1" smtClean="0"/>
              <a:t>rehabcenter</a:t>
            </a:r>
            <a:r>
              <a:rPr lang="sv-SE" baseline="0" dirty="0" smtClean="0"/>
              <a:t> med paramedicinska resurser.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F0798-AEAB-41E9-8F49-8E36FAE8C6DC}" type="slidenum">
              <a:rPr lang="sv-SE" smtClean="0"/>
              <a:t>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Inga-Marie Helmert</a:t>
            </a:r>
            <a:endParaRPr lang="sv-SE"/>
          </a:p>
        </p:txBody>
      </p:sp>
      <p:sp>
        <p:nvSpPr>
          <p:cNvPr id="6" name="Platshållare för datum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E64070FD-9E3B-421C-A401-EDC5C94F35C2}" type="datetime1">
              <a:rPr lang="sv-SE" smtClean="0"/>
              <a:t>2018-04-11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5447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Hemsjukvården har arbetsterapeuter, fysioterapeuter och beståndsbedömning med insatser i hemmet.</a:t>
            </a:r>
          </a:p>
          <a:p>
            <a:r>
              <a:rPr lang="sv-SE" dirty="0" smtClean="0"/>
              <a:t>Även privat hemtjänst finns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F0798-AEAB-41E9-8F49-8E36FAE8C6DC}" type="slidenum">
              <a:rPr lang="sv-SE" smtClean="0"/>
              <a:t>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Inga-Marie Helmert</a:t>
            </a:r>
            <a:endParaRPr lang="sv-SE"/>
          </a:p>
        </p:txBody>
      </p:sp>
      <p:sp>
        <p:nvSpPr>
          <p:cNvPr id="6" name="Platshållare för datum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8D9840F2-1038-497C-8BBE-E1B10A894BDC}" type="datetime1">
              <a:rPr lang="sv-SE" smtClean="0"/>
              <a:t>2018-04-11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6244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F0798-AEAB-41E9-8F49-8E36FAE8C6DC}" type="slidenum">
              <a:rPr lang="sv-SE" smtClean="0"/>
              <a:t>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Inga-Marie Helmert</a:t>
            </a:r>
            <a:endParaRPr lang="sv-SE"/>
          </a:p>
        </p:txBody>
      </p:sp>
      <p:sp>
        <p:nvSpPr>
          <p:cNvPr id="6" name="Platshållare för datum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49A12630-2389-46D8-A924-EBAEC80CF3C8}" type="datetime1">
              <a:rPr lang="sv-SE" smtClean="0"/>
              <a:t>2018-04-11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8779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F0798-AEAB-41E9-8F49-8E36FAE8C6DC}" type="slidenum">
              <a:rPr lang="sv-SE" smtClean="0"/>
              <a:t>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Inga-Marie Helmert</a:t>
            </a:r>
            <a:endParaRPr lang="sv-SE"/>
          </a:p>
        </p:txBody>
      </p:sp>
      <p:sp>
        <p:nvSpPr>
          <p:cNvPr id="6" name="Platshållare för datum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B9433AA5-EA1C-40F2-A0C2-50AC1798701D}" type="datetime1">
              <a:rPr lang="sv-SE" smtClean="0"/>
              <a:t>2018-04-11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0156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F0798-AEAB-41E9-8F49-8E36FAE8C6DC}" type="slidenum">
              <a:rPr lang="sv-SE" smtClean="0"/>
              <a:t>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Inga-Marie Helmert</a:t>
            </a:r>
            <a:endParaRPr lang="sv-SE"/>
          </a:p>
        </p:txBody>
      </p:sp>
      <p:sp>
        <p:nvSpPr>
          <p:cNvPr id="6" name="Platshållare för datum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5BD5CB5F-D42D-496B-B0E0-A08F5355BD58}" type="datetime1">
              <a:rPr lang="sv-SE" smtClean="0"/>
              <a:t>2018-04-11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40559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 Hur ofta?</a:t>
            </a:r>
          </a:p>
          <a:p>
            <a:r>
              <a:rPr lang="sv-SE" dirty="0" smtClean="0"/>
              <a:t>Vid vilka tider på dagen?</a:t>
            </a:r>
          </a:p>
          <a:p>
            <a:r>
              <a:rPr lang="sv-SE" dirty="0" smtClean="0"/>
              <a:t>Hur mycket?</a:t>
            </a:r>
          </a:p>
          <a:p>
            <a:r>
              <a:rPr lang="sv-SE" dirty="0" smtClean="0"/>
              <a:t>På vilket sätt?</a:t>
            </a:r>
          </a:p>
          <a:p>
            <a:r>
              <a:rPr lang="sv-SE" dirty="0" smtClean="0"/>
              <a:t>Var? Miljö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F0798-AEAB-41E9-8F49-8E36FAE8C6DC}" type="slidenum">
              <a:rPr lang="sv-SE" smtClean="0"/>
              <a:t>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Inga-Marie Helmert</a:t>
            </a:r>
            <a:endParaRPr lang="sv-SE"/>
          </a:p>
        </p:txBody>
      </p:sp>
      <p:sp>
        <p:nvSpPr>
          <p:cNvPr id="6" name="Platshållare för datum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2A144375-F53B-494E-A5C8-4F853016663E}" type="datetime1">
              <a:rPr lang="sv-SE" smtClean="0"/>
              <a:t>2018-04-11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79163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Med utgångspunkt från SoS riktlinjer och MS- dagarna i Stockholm planerar</a:t>
            </a:r>
            <a:r>
              <a:rPr lang="sv-SE" baseline="0" dirty="0" smtClean="0"/>
              <a:t> vi några tematräffar kring olika typer av problemområden  vid MS.</a:t>
            </a:r>
          </a:p>
          <a:p>
            <a:r>
              <a:rPr lang="sv-SE" baseline="0" dirty="0" smtClean="0"/>
              <a:t>I första hand för nydiagnosticerade MS</a:t>
            </a:r>
          </a:p>
          <a:p>
            <a:r>
              <a:rPr lang="sv-SE" baseline="0" dirty="0" smtClean="0"/>
              <a:t>Samhällsorienterad information</a:t>
            </a:r>
          </a:p>
          <a:p>
            <a:r>
              <a:rPr lang="sv-SE" baseline="0" dirty="0" smtClean="0"/>
              <a:t>Blås och tarmproblematik</a:t>
            </a:r>
          </a:p>
          <a:p>
            <a:r>
              <a:rPr lang="sv-SE" baseline="0" dirty="0" smtClean="0"/>
              <a:t>Trötthet minne och koncentration</a:t>
            </a:r>
          </a:p>
          <a:p>
            <a:r>
              <a:rPr lang="sv-SE" baseline="0" dirty="0" smtClean="0"/>
              <a:t>Smärta, spasticitet och sömn</a:t>
            </a:r>
          </a:p>
          <a:p>
            <a:r>
              <a:rPr lang="sv-SE" baseline="0" dirty="0" smtClean="0"/>
              <a:t>Träning och livsstil</a:t>
            </a:r>
          </a:p>
          <a:p>
            <a:r>
              <a:rPr lang="sv-SE" baseline="0" dirty="0" smtClean="0"/>
              <a:t>Psykiskt mående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F0798-AEAB-41E9-8F49-8E36FAE8C6DC}" type="slidenum">
              <a:rPr lang="sv-SE" smtClean="0"/>
              <a:t>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Inga-Marie Helmert</a:t>
            </a:r>
            <a:endParaRPr lang="sv-SE"/>
          </a:p>
        </p:txBody>
      </p:sp>
      <p:sp>
        <p:nvSpPr>
          <p:cNvPr id="6" name="Platshållare för datum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D6F431B-BAE3-414A-8CA1-6AC1F96160CA}" type="datetime1">
              <a:rPr lang="sv-SE" smtClean="0"/>
              <a:t>2018-04-11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56891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Frågor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F0798-AEAB-41E9-8F49-8E36FAE8C6DC}" type="slidenum">
              <a:rPr lang="sv-SE" smtClean="0"/>
              <a:t>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Inga-Marie Helmert</a:t>
            </a:r>
            <a:endParaRPr lang="sv-SE"/>
          </a:p>
        </p:txBody>
      </p:sp>
      <p:sp>
        <p:nvSpPr>
          <p:cNvPr id="6" name="Platshållare för datum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526C2C91-FB73-4B32-AEF8-ED82FEBBCB25}" type="datetime1">
              <a:rPr lang="sv-SE" smtClean="0"/>
              <a:t>2018-04-11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46504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mtClean="0"/>
              <a:t>Paradigmskifte.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F0798-AEAB-41E9-8F49-8E36FAE8C6DC}" type="slidenum">
              <a:rPr lang="sv-SE" smtClean="0"/>
              <a:t>18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Inga-Marie Helmert</a:t>
            </a:r>
            <a:endParaRPr lang="sv-SE"/>
          </a:p>
        </p:txBody>
      </p:sp>
      <p:sp>
        <p:nvSpPr>
          <p:cNvPr id="6" name="Platshållare för datum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FC60B7B-468D-4FD2-BB6A-D6744EF4CDAF}" type="datetime1">
              <a:rPr lang="sv-SE" smtClean="0"/>
              <a:t>2018-04-11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8707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Ryggmärgskadeteam</a:t>
            </a:r>
            <a:r>
              <a:rPr lang="sv-SE" baseline="0" dirty="0" smtClean="0"/>
              <a:t> huvudansvaret i Karlshamn för hela länet.</a:t>
            </a:r>
          </a:p>
          <a:p>
            <a:r>
              <a:rPr lang="sv-SE" baseline="0" dirty="0" smtClean="0"/>
              <a:t>Övrig fördelning mellan Karlshamn och Karlskrona </a:t>
            </a:r>
          </a:p>
          <a:p>
            <a:r>
              <a:rPr lang="sv-SE" baseline="0" dirty="0" smtClean="0"/>
              <a:t>Skillnad Allmän Rehab och Stroke- </a:t>
            </a:r>
            <a:r>
              <a:rPr lang="sv-SE" baseline="0" dirty="0" err="1" smtClean="0"/>
              <a:t>neuro</a:t>
            </a:r>
            <a:r>
              <a:rPr lang="sv-SE" baseline="0" dirty="0" smtClean="0"/>
              <a:t> team: Allmän mer ortopedisk problematik och neurologiska sjukdomar där inte hjärnan påvekras/eller kognitiv problematik finns sekundärt. Som ex </a:t>
            </a:r>
            <a:r>
              <a:rPr lang="sv-SE" baseline="0" dirty="0" err="1" smtClean="0"/>
              <a:t>fatigue</a:t>
            </a:r>
            <a:r>
              <a:rPr lang="sv-SE" baseline="0" dirty="0" smtClean="0"/>
              <a:t>.</a:t>
            </a:r>
          </a:p>
          <a:p>
            <a:r>
              <a:rPr lang="sv-SE" baseline="0" dirty="0" smtClean="0"/>
              <a:t>Stroke </a:t>
            </a:r>
            <a:r>
              <a:rPr lang="sv-SE" baseline="0" dirty="0" err="1" smtClean="0"/>
              <a:t>neruo</a:t>
            </a:r>
            <a:r>
              <a:rPr lang="sv-SE" baseline="0" dirty="0" smtClean="0"/>
              <a:t> tar allt där hjärnan direkt eller indirekt påverkas, dvs där primär eller sekundär kognitiv påverkan finns.</a:t>
            </a:r>
          </a:p>
          <a:p>
            <a:r>
              <a:rPr lang="sv-SE" baseline="0" dirty="0" smtClean="0"/>
              <a:t>Men ingen absolut gräns finns.</a:t>
            </a:r>
          </a:p>
          <a:p>
            <a:endParaRPr lang="sv-SE" baseline="0" dirty="0" smtClean="0"/>
          </a:p>
          <a:p>
            <a:r>
              <a:rPr lang="sv-SE" b="1" baseline="0" dirty="0" smtClean="0"/>
              <a:t>Rehab gör inga utredningar vid oklara diagnoser. </a:t>
            </a:r>
          </a:p>
          <a:p>
            <a:r>
              <a:rPr lang="sv-SE" dirty="0" err="1" smtClean="0"/>
              <a:t>Botoxmottagning</a:t>
            </a:r>
            <a:r>
              <a:rPr lang="sv-SE" dirty="0" smtClean="0"/>
              <a:t> både Karlshamn och  Karlskrona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F0798-AEAB-41E9-8F49-8E36FAE8C6DC}" type="slidenum">
              <a:rPr lang="sv-SE" smtClean="0"/>
              <a:t>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Inga-Marie Helmert</a:t>
            </a:r>
            <a:endParaRPr lang="sv-SE"/>
          </a:p>
        </p:txBody>
      </p:sp>
      <p:sp>
        <p:nvSpPr>
          <p:cNvPr id="6" name="Platshållare för datum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1FC6804B-DE9B-43E0-BB18-FDF5CDD8377F}" type="datetime1">
              <a:rPr lang="sv-SE" smtClean="0"/>
              <a:t>2018-04-11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1611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Exempel: En träningsperiod kan vara 5 veckor två dagar</a:t>
            </a:r>
            <a:r>
              <a:rPr lang="sv-SE" baseline="0" dirty="0" smtClean="0"/>
              <a:t> i veckan.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F0798-AEAB-41E9-8F49-8E36FAE8C6DC}" type="slidenum">
              <a:rPr lang="sv-SE" smtClean="0"/>
              <a:t>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Inga-Marie Helmert</a:t>
            </a:r>
            <a:endParaRPr lang="sv-SE"/>
          </a:p>
        </p:txBody>
      </p:sp>
      <p:sp>
        <p:nvSpPr>
          <p:cNvPr id="6" name="Platshållare för datum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385AD62-0943-4A51-BEAF-258CA084C2C3}" type="datetime1">
              <a:rPr lang="sv-SE" smtClean="0"/>
              <a:t>2018-04-11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0549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Höga aktivitets och delaktighetsmål,</a:t>
            </a:r>
            <a:r>
              <a:rPr lang="sv-SE" baseline="0" dirty="0" smtClean="0"/>
              <a:t> ex att fortsätta klara arbete och vardagssysslor. Vara i behov av och orka träna hos flera kategorier. Minst två.</a:t>
            </a:r>
          </a:p>
          <a:p>
            <a:r>
              <a:rPr lang="sv-SE" baseline="0" dirty="0" smtClean="0"/>
              <a:t>Teamsköterskan svarar i telefon och tar emot egenremiss om man varit i kontakt med oss tidigare.</a:t>
            </a:r>
          </a:p>
          <a:p>
            <a:endParaRPr lang="sv-SE" baseline="0" dirty="0" smtClean="0"/>
          </a:p>
          <a:p>
            <a:r>
              <a:rPr lang="sv-SE" baseline="0" dirty="0" smtClean="0"/>
              <a:t>Medicinering av ex spasticitet och smärta kan ske under rehab- perioderna hos oss.</a:t>
            </a:r>
          </a:p>
          <a:p>
            <a:r>
              <a:rPr lang="sv-SE" baseline="0" dirty="0" smtClean="0"/>
              <a:t>Annan medicinering eller hjälpmedel krig blåsa tarm funktion kan vara aktuellt hos oss.</a:t>
            </a:r>
          </a:p>
          <a:p>
            <a:endParaRPr lang="sv-SE" dirty="0" smtClean="0"/>
          </a:p>
          <a:p>
            <a:r>
              <a:rPr lang="sv-SE" dirty="0" err="1" smtClean="0"/>
              <a:t>Botoxmottagning</a:t>
            </a:r>
            <a:r>
              <a:rPr lang="sv-SE" dirty="0" smtClean="0"/>
              <a:t> behandling mot spasticitet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F0798-AEAB-41E9-8F49-8E36FAE8C6DC}" type="slidenum">
              <a:rPr lang="sv-SE" smtClean="0"/>
              <a:t>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Inga-Marie Helmert</a:t>
            </a:r>
            <a:endParaRPr lang="sv-SE"/>
          </a:p>
        </p:txBody>
      </p:sp>
      <p:sp>
        <p:nvSpPr>
          <p:cNvPr id="6" name="Platshållare för datum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E33B947-1AD1-4F73-AF79-139408BE9D34}" type="datetime1">
              <a:rPr lang="sv-SE" smtClean="0"/>
              <a:t>2018-04-11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6834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Stroke, MS, </a:t>
            </a:r>
            <a:r>
              <a:rPr lang="sv-SE" dirty="0" err="1" smtClean="0"/>
              <a:t>myastenia</a:t>
            </a:r>
            <a:r>
              <a:rPr lang="sv-SE" dirty="0" smtClean="0"/>
              <a:t> gravis, lösningsmedelssjukdom, </a:t>
            </a:r>
            <a:r>
              <a:rPr lang="sv-SE" dirty="0" err="1" smtClean="0"/>
              <a:t>huntingstons</a:t>
            </a:r>
            <a:r>
              <a:rPr lang="sv-SE" dirty="0" smtClean="0"/>
              <a:t> </a:t>
            </a:r>
            <a:r>
              <a:rPr lang="sv-SE" dirty="0" err="1" smtClean="0"/>
              <a:t>sjd</a:t>
            </a:r>
            <a:r>
              <a:rPr lang="sv-SE" dirty="0" smtClean="0"/>
              <a:t>, ataxier, cerebral pares, epilepsi,, Parkinsons sjukdom, </a:t>
            </a:r>
            <a:r>
              <a:rPr lang="sv-SE" dirty="0" err="1" smtClean="0"/>
              <a:t>polyneruopathier</a:t>
            </a:r>
            <a:r>
              <a:rPr lang="sv-SE" dirty="0" smtClean="0"/>
              <a:t>, neuromuskulära sjukdomar, mm</a:t>
            </a:r>
          </a:p>
          <a:p>
            <a:endParaRPr lang="sv-SE" dirty="0" smtClean="0"/>
          </a:p>
          <a:p>
            <a:r>
              <a:rPr lang="sv-SE" dirty="0" smtClean="0"/>
              <a:t>Strokerehabilitering</a:t>
            </a:r>
            <a:r>
              <a:rPr lang="sv-SE" baseline="0" dirty="0" smtClean="0"/>
              <a:t> den stora gruppen. Ofta unge med mål återgång i arbete eller att klara eget boende.</a:t>
            </a:r>
            <a:endParaRPr lang="sv-SE" dirty="0" smtClean="0"/>
          </a:p>
          <a:p>
            <a:r>
              <a:rPr lang="sv-SE" dirty="0" smtClean="0"/>
              <a:t>Uppdelning stroke </a:t>
            </a:r>
            <a:r>
              <a:rPr lang="sv-SE" dirty="0" err="1" smtClean="0"/>
              <a:t>neuro</a:t>
            </a:r>
            <a:r>
              <a:rPr lang="sv-SE" dirty="0" smtClean="0"/>
              <a:t> – allmänteam lite oklart….men om man har utöver  eller </a:t>
            </a:r>
            <a:r>
              <a:rPr lang="sv-SE" dirty="0" err="1" smtClean="0"/>
              <a:t>pga</a:t>
            </a:r>
            <a:r>
              <a:rPr lang="sv-SE" dirty="0" smtClean="0"/>
              <a:t> sjukdomen även kognitiva problem kommer man till stroke </a:t>
            </a:r>
            <a:r>
              <a:rPr lang="sv-SE" dirty="0" err="1" smtClean="0"/>
              <a:t>neuro</a:t>
            </a:r>
            <a:r>
              <a:rPr lang="sv-SE" dirty="0" smtClean="0"/>
              <a:t>.</a:t>
            </a:r>
          </a:p>
          <a:p>
            <a:endParaRPr lang="sv-SE" dirty="0" smtClean="0"/>
          </a:p>
          <a:p>
            <a:r>
              <a:rPr lang="sv-SE" b="1" dirty="0" smtClean="0"/>
              <a:t>Kriterier</a:t>
            </a:r>
            <a:r>
              <a:rPr lang="sv-SE" dirty="0" smtClean="0"/>
              <a:t>.</a:t>
            </a:r>
            <a:r>
              <a:rPr lang="sv-SE" baseline="0" dirty="0" smtClean="0"/>
              <a:t> Höga aktivitets och delaktighets mål,, ha behov av minst två yrkeskategorier,  orka två eller fler träningspass per träningsdag. Träning en till tre dagar/tillfällen  per vecka. I huvudsak ”Vara i arbetsför ålder” dvs (18-ca 72 år)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F0798-AEAB-41E9-8F49-8E36FAE8C6DC}" type="slidenum">
              <a:rPr lang="sv-SE" smtClean="0"/>
              <a:t>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Inga-Marie Helmert</a:t>
            </a:r>
            <a:endParaRPr lang="sv-SE"/>
          </a:p>
        </p:txBody>
      </p:sp>
      <p:sp>
        <p:nvSpPr>
          <p:cNvPr id="6" name="Platshållare för datum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4A705A46-7E1E-46CA-B2B2-AC7DEDF6CCEC}" type="datetime1">
              <a:rPr lang="sv-SE" smtClean="0"/>
              <a:t>2018-04-11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2578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F0798-AEAB-41E9-8F49-8E36FAE8C6DC}" type="slidenum">
              <a:rPr lang="sv-SE" smtClean="0"/>
              <a:t>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Inga-Marie Helmert</a:t>
            </a:r>
            <a:endParaRPr lang="sv-SE"/>
          </a:p>
        </p:txBody>
      </p:sp>
      <p:sp>
        <p:nvSpPr>
          <p:cNvPr id="6" name="Platshållare för datum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42A692BB-30B8-43FA-8905-2D741F1E101C}" type="datetime1">
              <a:rPr lang="sv-SE" smtClean="0"/>
              <a:t>2018-04-11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9943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Arbetsterapeut: Bedömning av aktivitetsförmåga, aktivitetsbalans och kognitiva svårigheter.</a:t>
            </a:r>
            <a:br>
              <a:rPr lang="sv-SE" dirty="0" smtClean="0"/>
            </a:br>
            <a:r>
              <a:rPr lang="sv-SE" dirty="0" smtClean="0"/>
              <a:t>Hand armträning</a:t>
            </a:r>
          </a:p>
          <a:p>
            <a:endParaRPr lang="sv-SE" dirty="0" smtClean="0"/>
          </a:p>
          <a:p>
            <a:r>
              <a:rPr lang="sv-SE" dirty="0" smtClean="0"/>
              <a:t>Kognitiva svårigheter </a:t>
            </a:r>
            <a:r>
              <a:rPr lang="sv-SE" baseline="0" dirty="0" smtClean="0"/>
              <a:t>kan finnas både som primär och sekundär följd av en neurologisk sjukdom</a:t>
            </a:r>
            <a:r>
              <a:rPr lang="sv-SE" dirty="0" smtClean="0"/>
              <a:t> tex nedsatt koncentration, nedsatt minne,</a:t>
            </a:r>
            <a:r>
              <a:rPr lang="sv-SE" baseline="0" dirty="0" smtClean="0"/>
              <a:t> uttröttbarhet. </a:t>
            </a:r>
          </a:p>
          <a:p>
            <a:r>
              <a:rPr lang="sv-SE" baseline="0" dirty="0" err="1" smtClean="0"/>
              <a:t>Fatigue</a:t>
            </a:r>
            <a:r>
              <a:rPr lang="sv-SE" baseline="0" dirty="0" smtClean="0"/>
              <a:t> ger kognitiva svårigheter och även humörlabilitet som effekt.</a:t>
            </a:r>
          </a:p>
          <a:p>
            <a:endParaRPr lang="sv-SE" dirty="0" smtClean="0"/>
          </a:p>
          <a:p>
            <a:r>
              <a:rPr lang="sv-SE" dirty="0" smtClean="0"/>
              <a:t>Fysioterapeut: styrka, balans och uthållighet vid förflyttningar och gång.</a:t>
            </a:r>
            <a:br>
              <a:rPr lang="sv-SE" dirty="0" smtClean="0"/>
            </a:br>
            <a:r>
              <a:rPr lang="sv-SE" dirty="0" smtClean="0"/>
              <a:t>Hand armträning</a:t>
            </a:r>
            <a:br>
              <a:rPr lang="sv-SE" dirty="0" smtClean="0"/>
            </a:br>
            <a:r>
              <a:rPr lang="sv-SE" dirty="0" smtClean="0"/>
              <a:t>Smärtlindring TNS mm</a:t>
            </a:r>
          </a:p>
          <a:p>
            <a:r>
              <a:rPr lang="sv-SE" dirty="0" smtClean="0"/>
              <a:t>Sjuksköterska: Levnadsvanor, kost, och det som kommer sedan tarm och blås funktion.</a:t>
            </a:r>
          </a:p>
          <a:p>
            <a:r>
              <a:rPr lang="sv-SE" dirty="0" smtClean="0"/>
              <a:t>Läkaren: Medicinska rehabiliteringsfrågor. </a:t>
            </a:r>
            <a:r>
              <a:rPr lang="sv-SE" dirty="0" err="1" smtClean="0"/>
              <a:t>Botox</a:t>
            </a:r>
            <a:r>
              <a:rPr lang="sv-SE" dirty="0" smtClean="0"/>
              <a:t>,</a:t>
            </a:r>
            <a:r>
              <a:rPr lang="sv-SE" baseline="0" dirty="0" smtClean="0"/>
              <a:t> andra mediciner mot spasticiter, smärta och tarmreglering.</a:t>
            </a:r>
            <a:endParaRPr lang="sv-SE" dirty="0" smtClean="0"/>
          </a:p>
          <a:p>
            <a:r>
              <a:rPr lang="sv-SE" dirty="0" smtClean="0"/>
              <a:t>Logoped: Tal och sväljnings problem</a:t>
            </a:r>
          </a:p>
          <a:p>
            <a:r>
              <a:rPr lang="sv-SE" dirty="0" smtClean="0"/>
              <a:t>Kurator: Sociala frågor och samlevnad. Sexologisk rådgivning. Ekonomi, försäkringsfrågor och ansökningar</a:t>
            </a:r>
            <a:r>
              <a:rPr lang="sv-SE" baseline="0" dirty="0" smtClean="0"/>
              <a:t> fonder mm.</a:t>
            </a:r>
          </a:p>
          <a:p>
            <a:endParaRPr lang="sv-SE" baseline="0" dirty="0" smtClean="0"/>
          </a:p>
          <a:p>
            <a:r>
              <a:rPr lang="sv-SE" baseline="0" dirty="0" smtClean="0"/>
              <a:t>Tillgång till neuropsykolog</a:t>
            </a:r>
          </a:p>
          <a:p>
            <a:r>
              <a:rPr lang="sv-SE" baseline="0" dirty="0" smtClean="0"/>
              <a:t>Dietist</a:t>
            </a:r>
          </a:p>
          <a:p>
            <a:r>
              <a:rPr lang="sv-SE" baseline="0" dirty="0" smtClean="0"/>
              <a:t>Andra funktioner …efter remiss…..</a:t>
            </a:r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F0798-AEAB-41E9-8F49-8E36FAE8C6DC}" type="slidenum">
              <a:rPr lang="sv-SE" smtClean="0"/>
              <a:t>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Inga-Marie Helmert</a:t>
            </a:r>
            <a:endParaRPr lang="sv-SE"/>
          </a:p>
        </p:txBody>
      </p:sp>
      <p:sp>
        <p:nvSpPr>
          <p:cNvPr id="6" name="Platshållare för datum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EDF95F21-A214-477E-8953-F812A2145243}" type="datetime1">
              <a:rPr lang="sv-SE" smtClean="0"/>
              <a:t>2018-04-11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6286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När automatiserade system störs  någon stans mellan knopp och kropp krävs mer energi för att styra rörelser,</a:t>
            </a:r>
            <a:r>
              <a:rPr lang="sv-SE" baseline="0" dirty="0" smtClean="0"/>
              <a:t> handlingar och aktiviteter.</a:t>
            </a:r>
          </a:p>
          <a:p>
            <a:r>
              <a:rPr lang="sv-SE" baseline="0" dirty="0" smtClean="0"/>
              <a:t>När vardagen kräver mer planering eller val går också mer energi åt för att göra ”det”.</a:t>
            </a:r>
          </a:p>
          <a:p>
            <a:r>
              <a:rPr lang="sv-SE" baseline="0" dirty="0" smtClean="0"/>
              <a:t>Att var mer ljud och ljuskänslig tar också mer energi då man hela tiden aktivt behöver skärma av för att koncentrera sig ex vid samtal.</a:t>
            </a:r>
          </a:p>
          <a:p>
            <a:r>
              <a:rPr lang="sv-SE" baseline="0" dirty="0" smtClean="0"/>
              <a:t>Vissa miljöer blir då extremt tröttande.</a:t>
            </a:r>
          </a:p>
          <a:p>
            <a:endParaRPr lang="sv-SE" baseline="0" dirty="0" smtClean="0"/>
          </a:p>
          <a:p>
            <a:endParaRPr lang="sv-SE" baseline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F0798-AEAB-41E9-8F49-8E36FAE8C6DC}" type="slidenum">
              <a:rPr lang="sv-SE" smtClean="0"/>
              <a:t>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Inga-Marie Helmert</a:t>
            </a:r>
            <a:endParaRPr lang="sv-SE"/>
          </a:p>
        </p:txBody>
      </p:sp>
      <p:sp>
        <p:nvSpPr>
          <p:cNvPr id="6" name="Platshållare för datum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3D58731-0C00-458F-AB93-41546E3FB399}" type="datetime1">
              <a:rPr lang="sv-SE" smtClean="0"/>
              <a:t>2018-04-11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6722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F0798-AEAB-41E9-8F49-8E36FAE8C6DC}" type="slidenum">
              <a:rPr lang="sv-SE" smtClean="0"/>
              <a:t>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Inga-Marie Helmert</a:t>
            </a:r>
            <a:endParaRPr lang="sv-SE"/>
          </a:p>
        </p:txBody>
      </p:sp>
      <p:sp>
        <p:nvSpPr>
          <p:cNvPr id="6" name="Platshållare för datum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689EEEF0-65B8-472D-B4DD-B0D28929902A}" type="datetime1">
              <a:rPr lang="sv-SE" smtClean="0"/>
              <a:t>2018-04-11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5136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2 - Första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:\Webbfix\Mallar\Bakgrund1x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007" y="0"/>
            <a:ext cx="835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2079171"/>
            <a:ext cx="6369908" cy="66879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 b="1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sv-SE" noProof="0" smtClean="0"/>
              <a:t>Rubrik på presentationen</a:t>
            </a:r>
            <a:endParaRPr lang="sv-SE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2999" y="2800451"/>
            <a:ext cx="3573379" cy="2796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noProof="0" dirty="0" smtClean="0"/>
              <a:t>Förnamn Efternamn, Datum</a:t>
            </a:r>
            <a:endParaRPr lang="sv-SE" noProof="0" dirty="0"/>
          </a:p>
        </p:txBody>
      </p:sp>
      <p:pic>
        <p:nvPicPr>
          <p:cNvPr id="10" name="Bildobjekt 10" descr="logo_sv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740" y="5905005"/>
            <a:ext cx="1608119" cy="37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7226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2 - 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160462"/>
            <a:ext cx="4366923" cy="470058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 i="0" baseline="0">
                <a:latin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71549" y="1160462"/>
            <a:ext cx="2607469" cy="896937"/>
          </a:xfrm>
          <a:prstGeom prst="rect">
            <a:avLst/>
          </a:prstGeom>
        </p:spPr>
        <p:txBody>
          <a:bodyPr anchor="b"/>
          <a:lstStyle>
            <a:lvl1pPr>
              <a:defRPr sz="2000" b="1" i="0">
                <a:latin typeface="Arial" charset="0"/>
              </a:defRPr>
            </a:lvl1pPr>
          </a:lstStyle>
          <a:p>
            <a:r>
              <a:rPr lang="en-US" dirty="0" err="1" smtClean="0"/>
              <a:t>Skriv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rubrik</a:t>
            </a:r>
            <a:r>
              <a:rPr lang="en-US" dirty="0" smtClean="0"/>
              <a:t> </a:t>
            </a:r>
            <a:r>
              <a:rPr lang="en-US" dirty="0" err="1" smtClean="0"/>
              <a:t>här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71549" y="2057399"/>
            <a:ext cx="2607469" cy="38115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spcBef>
                <a:spcPts val="0"/>
              </a:spcBef>
              <a:buNone/>
              <a:defRPr sz="1600" b="0" i="0">
                <a:latin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4696600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A2 - Horisontell rubrik och vertik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6315847" cy="638921"/>
          </a:xfrm>
          <a:prstGeom prst="rect">
            <a:avLst/>
          </a:prstGeom>
        </p:spPr>
        <p:txBody>
          <a:bodyPr/>
          <a:lstStyle>
            <a:lvl1pPr>
              <a:defRPr sz="2400" b="1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 smtClean="0"/>
              <a:t>Skriv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rubrik</a:t>
            </a:r>
            <a:r>
              <a:rPr lang="en-US" dirty="0" smtClean="0"/>
              <a:t> </a:t>
            </a:r>
            <a:r>
              <a:rPr lang="en-US" dirty="0" err="1" smtClean="0"/>
              <a:t>här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1135781"/>
            <a:ext cx="7677952" cy="5041182"/>
          </a:xfrm>
          <a:prstGeom prst="rect">
            <a:avLst/>
          </a:prstGeom>
        </p:spPr>
        <p:txBody>
          <a:bodyPr vert="eaVert"/>
          <a:lstStyle>
            <a:lvl1pPr>
              <a:defRPr sz="2000" b="0" i="0">
                <a:solidFill>
                  <a:schemeClr val="tx1"/>
                </a:solidFill>
                <a:latin typeface="Arial" charset="0"/>
              </a:defRPr>
            </a:lvl1pPr>
            <a:lvl2pPr marL="490538" indent="-222250">
              <a:tabLst/>
              <a:defRPr sz="1800" b="0" i="0">
                <a:solidFill>
                  <a:schemeClr val="tx1"/>
                </a:solidFill>
                <a:latin typeface="Arial" charset="0"/>
              </a:defRPr>
            </a:lvl2pPr>
            <a:lvl3pPr marL="804863" indent="-223838">
              <a:tabLst/>
              <a:defRPr sz="1600" b="0" i="0" baseline="0">
                <a:solidFill>
                  <a:schemeClr val="tx1"/>
                </a:solidFill>
                <a:latin typeface="Arial" charset="0"/>
              </a:defRPr>
            </a:lvl3pPr>
            <a:lvl4pPr marL="1117600" indent="-223838">
              <a:tabLst/>
              <a:defRPr sz="1400" b="0" i="0">
                <a:solidFill>
                  <a:schemeClr val="tx1"/>
                </a:solidFill>
                <a:latin typeface="Arial" charset="0"/>
              </a:defRPr>
            </a:lvl4pPr>
            <a:lvl5pPr marL="1430338" indent="-223838">
              <a:buFont typeface="Wingdings" panose="05000000000000000000" pitchFamily="2" charset="2"/>
              <a:buChar char="§"/>
              <a:tabLst/>
              <a:defRPr sz="1400" b="0" i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dirty="0" err="1" smtClean="0"/>
              <a:t>Klicka</a:t>
            </a:r>
            <a:r>
              <a:rPr lang="en-US" dirty="0" smtClean="0"/>
              <a:t> </a:t>
            </a:r>
            <a:r>
              <a:rPr lang="en-US" dirty="0" err="1" smtClean="0"/>
              <a:t>här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skapa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punktlista</a:t>
            </a:r>
            <a:endParaRPr lang="en-US" dirty="0" smtClean="0"/>
          </a:p>
          <a:p>
            <a:pPr lvl="1"/>
            <a:r>
              <a:rPr lang="en-US" dirty="0" err="1" smtClean="0"/>
              <a:t>Andra</a:t>
            </a:r>
            <a:r>
              <a:rPr lang="en-US" dirty="0" smtClean="0"/>
              <a:t> </a:t>
            </a:r>
            <a:r>
              <a:rPr lang="en-US" dirty="0" err="1" smtClean="0"/>
              <a:t>nivån</a:t>
            </a:r>
            <a:endParaRPr lang="en-US" dirty="0" smtClean="0"/>
          </a:p>
          <a:p>
            <a:pPr lvl="2"/>
            <a:r>
              <a:rPr lang="en-US" dirty="0" err="1" smtClean="0"/>
              <a:t>Tredje</a:t>
            </a:r>
            <a:r>
              <a:rPr lang="en-US" dirty="0" smtClean="0"/>
              <a:t> </a:t>
            </a:r>
            <a:r>
              <a:rPr lang="en-US" dirty="0" err="1" smtClean="0"/>
              <a:t>nivån</a:t>
            </a:r>
            <a:endParaRPr lang="en-US" dirty="0" smtClean="0"/>
          </a:p>
          <a:p>
            <a:pPr lvl="3"/>
            <a:r>
              <a:rPr lang="en-US" dirty="0" err="1" smtClean="0"/>
              <a:t>Fjärde</a:t>
            </a:r>
            <a:r>
              <a:rPr lang="en-US" dirty="0" smtClean="0"/>
              <a:t> </a:t>
            </a:r>
            <a:r>
              <a:rPr lang="en-US" dirty="0" err="1" smtClean="0"/>
              <a:t>nivån</a:t>
            </a:r>
            <a:endParaRPr lang="en-US" dirty="0" smtClean="0"/>
          </a:p>
          <a:p>
            <a:pPr lvl="4"/>
            <a:r>
              <a:rPr lang="en-US" dirty="0" err="1" smtClean="0"/>
              <a:t>Femte</a:t>
            </a:r>
            <a:r>
              <a:rPr lang="en-US" dirty="0" smtClean="0"/>
              <a:t> </a:t>
            </a:r>
            <a:r>
              <a:rPr lang="en-US" dirty="0" err="1" smtClean="0"/>
              <a:t>nivån</a:t>
            </a:r>
            <a:endParaRPr lang="en-US" dirty="0"/>
          </a:p>
        </p:txBody>
      </p:sp>
      <p:pic>
        <p:nvPicPr>
          <p:cNvPr id="9" name="Bildobjekt 10" descr="logo_sv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11503" y="3345999"/>
            <a:ext cx="1141462" cy="26341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 rot="5400000">
            <a:off x="-264832" y="5967698"/>
            <a:ext cx="11087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CF6C44-2B2A-6A4A-808C-DFC5CB8B8A08}" type="datetime1">
              <a:rPr lang="sv-SE" sz="800" smtClean="0">
                <a:solidFill>
                  <a:schemeClr val="bg1">
                    <a:lumMod val="65000"/>
                  </a:schemeClr>
                </a:solidFill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2018-04-11</a:t>
            </a:fld>
            <a:endParaRPr lang="sv-SE" sz="80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408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2 - Vertikal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hasCustomPrompt="1"/>
          </p:nvPr>
        </p:nvSpPr>
        <p:spPr>
          <a:xfrm>
            <a:off x="7481113" y="558265"/>
            <a:ext cx="726905" cy="5618698"/>
          </a:xfrm>
          <a:prstGeom prst="rect">
            <a:avLst/>
          </a:prstGeom>
        </p:spPr>
        <p:txBody>
          <a:bodyPr vert="eaVert"/>
          <a:lstStyle>
            <a:lvl1pPr>
              <a:defRPr sz="2400" b="1" i="0">
                <a:latin typeface="Arial" charset="0"/>
              </a:defRPr>
            </a:lvl1pPr>
          </a:lstStyle>
          <a:p>
            <a:r>
              <a:rPr lang="en-US" dirty="0" err="1" smtClean="0"/>
              <a:t>Skriv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rubrik</a:t>
            </a:r>
            <a:r>
              <a:rPr lang="en-US" dirty="0" smtClean="0"/>
              <a:t> </a:t>
            </a:r>
            <a:r>
              <a:rPr lang="en-US" dirty="0" err="1" smtClean="0"/>
              <a:t>här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558265"/>
            <a:ext cx="6669786" cy="5618698"/>
          </a:xfrm>
          <a:prstGeom prst="rect">
            <a:avLst/>
          </a:prstGeom>
        </p:spPr>
        <p:txBody>
          <a:bodyPr vert="eaVert"/>
          <a:lstStyle>
            <a:lvl1pPr>
              <a:defRPr sz="2000" b="0" i="0">
                <a:solidFill>
                  <a:schemeClr val="tx1"/>
                </a:solidFill>
                <a:latin typeface="Arial" charset="0"/>
              </a:defRPr>
            </a:lvl1pPr>
            <a:lvl2pPr>
              <a:defRPr sz="1800" b="0" i="0">
                <a:solidFill>
                  <a:schemeClr val="tx1"/>
                </a:solidFill>
                <a:latin typeface="Arial" charset="0"/>
              </a:defRPr>
            </a:lvl2pPr>
            <a:lvl3pPr>
              <a:defRPr sz="1600" b="0" i="0">
                <a:solidFill>
                  <a:schemeClr val="tx1"/>
                </a:solidFill>
                <a:latin typeface="Arial" charset="0"/>
              </a:defRPr>
            </a:lvl3pPr>
            <a:lvl4pPr>
              <a:defRPr sz="1400" b="0" i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1400" b="0" i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dirty="0" err="1" smtClean="0"/>
              <a:t>Klicka</a:t>
            </a:r>
            <a:r>
              <a:rPr lang="en-US" dirty="0" smtClean="0"/>
              <a:t> </a:t>
            </a:r>
            <a:r>
              <a:rPr lang="en-US" dirty="0" err="1" smtClean="0"/>
              <a:t>här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skapa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punktlista</a:t>
            </a:r>
            <a:endParaRPr lang="en-US" dirty="0" smtClean="0"/>
          </a:p>
          <a:p>
            <a:pPr lvl="1"/>
            <a:r>
              <a:rPr lang="en-US" dirty="0" err="1" smtClean="0"/>
              <a:t>Andra</a:t>
            </a:r>
            <a:r>
              <a:rPr lang="en-US" dirty="0" smtClean="0"/>
              <a:t> </a:t>
            </a:r>
            <a:r>
              <a:rPr lang="en-US" dirty="0" err="1" smtClean="0"/>
              <a:t>nivån</a:t>
            </a:r>
            <a:endParaRPr lang="en-US" dirty="0" smtClean="0"/>
          </a:p>
          <a:p>
            <a:pPr lvl="2"/>
            <a:r>
              <a:rPr lang="en-US" dirty="0" err="1" smtClean="0"/>
              <a:t>Tredje</a:t>
            </a:r>
            <a:r>
              <a:rPr lang="en-US" dirty="0" smtClean="0"/>
              <a:t> </a:t>
            </a:r>
            <a:r>
              <a:rPr lang="en-US" dirty="0" err="1" smtClean="0"/>
              <a:t>nivån</a:t>
            </a:r>
            <a:endParaRPr lang="en-US" dirty="0" smtClean="0"/>
          </a:p>
          <a:p>
            <a:pPr lvl="3"/>
            <a:r>
              <a:rPr lang="en-US" dirty="0" err="1" smtClean="0"/>
              <a:t>Fjärde</a:t>
            </a:r>
            <a:r>
              <a:rPr lang="en-US" dirty="0" smtClean="0"/>
              <a:t> </a:t>
            </a:r>
            <a:r>
              <a:rPr lang="en-US" dirty="0" err="1" smtClean="0"/>
              <a:t>nivån</a:t>
            </a:r>
            <a:endParaRPr lang="en-US" dirty="0" smtClean="0"/>
          </a:p>
          <a:p>
            <a:pPr lvl="4"/>
            <a:r>
              <a:rPr lang="en-US" dirty="0" err="1" smtClean="0"/>
              <a:t>Femte</a:t>
            </a:r>
            <a:r>
              <a:rPr lang="en-US" dirty="0" smtClean="0"/>
              <a:t> </a:t>
            </a:r>
            <a:r>
              <a:rPr lang="en-US" dirty="0" err="1" smtClean="0"/>
              <a:t>nivån</a:t>
            </a:r>
            <a:endParaRPr lang="en-US" dirty="0"/>
          </a:p>
        </p:txBody>
      </p:sp>
      <p:pic>
        <p:nvPicPr>
          <p:cNvPr id="9" name="Bildobjekt 10" descr="logo_sv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11503" y="3345999"/>
            <a:ext cx="1141462" cy="26341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 rot="5400000">
            <a:off x="-264832" y="5967698"/>
            <a:ext cx="11087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CF6C44-2B2A-6A4A-808C-DFC5CB8B8A08}" type="datetime1">
              <a:rPr lang="sv-SE" sz="800" smtClean="0">
                <a:solidFill>
                  <a:schemeClr val="bg1">
                    <a:lumMod val="65000"/>
                  </a:schemeClr>
                </a:solidFill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2018-04-11</a:t>
            </a:fld>
            <a:endParaRPr lang="sv-SE" sz="80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289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Inga-Marie Helmert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Inga-Marie Helmert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Inga-Marie Helmert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Inga-Marie Helmert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Inga-Marie Helmert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Inga-Marie Helmert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Inga-Marie Helmert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2 - En kolumn text och 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550" y="1160463"/>
            <a:ext cx="4206586" cy="680694"/>
          </a:xfrm>
          <a:prstGeom prst="rect">
            <a:avLst/>
          </a:prstGeom>
        </p:spPr>
        <p:txBody>
          <a:bodyPr/>
          <a:lstStyle>
            <a:lvl1pPr>
              <a:defRPr sz="2400" b="1" i="0" baseline="0">
                <a:latin typeface="Arial" charset="0"/>
              </a:defRPr>
            </a:lvl1pPr>
          </a:lstStyle>
          <a:p>
            <a:r>
              <a:rPr lang="sv-SE" noProof="0" dirty="0" smtClean="0"/>
              <a:t>Skriv en rubrik här</a:t>
            </a:r>
            <a:endParaRPr lang="sv-S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71550" y="1841157"/>
            <a:ext cx="4206586" cy="3915028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2000" b="0" i="0">
                <a:latin typeface="Arial" charset="0"/>
              </a:defRPr>
            </a:lvl1pPr>
            <a:lvl2pPr marL="490538" indent="-217488">
              <a:lnSpc>
                <a:spcPct val="120000"/>
              </a:lnSpc>
              <a:tabLst/>
              <a:defRPr sz="1800" b="0" i="0">
                <a:solidFill>
                  <a:schemeClr val="tx1"/>
                </a:solidFill>
                <a:latin typeface="Arial" charset="0"/>
              </a:defRPr>
            </a:lvl2pPr>
            <a:lvl3pPr marL="763588" indent="-217488">
              <a:lnSpc>
                <a:spcPct val="120000"/>
              </a:lnSpc>
              <a:tabLst/>
              <a:defRPr sz="1600" b="0" i="0">
                <a:solidFill>
                  <a:schemeClr val="tx1"/>
                </a:solidFill>
                <a:latin typeface="Arial" charset="0"/>
              </a:defRPr>
            </a:lvl3pPr>
            <a:lvl4pPr marL="982663" indent="-177800">
              <a:lnSpc>
                <a:spcPct val="120000"/>
              </a:lnSpc>
              <a:tabLst/>
              <a:defRPr sz="1400" b="0" i="0" baseline="0">
                <a:solidFill>
                  <a:schemeClr val="tx1"/>
                </a:solidFill>
                <a:latin typeface="Arial" charset="0"/>
              </a:defRPr>
            </a:lvl4pPr>
            <a:lvl5pPr marL="1200150" indent="-176213">
              <a:lnSpc>
                <a:spcPct val="120000"/>
              </a:lnSpc>
              <a:buFont typeface="Wingdings" panose="05000000000000000000" pitchFamily="2" charset="2"/>
              <a:buChar char="§"/>
              <a:tabLst/>
              <a:defRPr sz="1400" b="0" i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sv-SE" noProof="0" dirty="0" smtClean="0"/>
              <a:t>Klicka här för att skapa en punktlista</a:t>
            </a:r>
          </a:p>
          <a:p>
            <a:pPr lvl="1"/>
            <a:r>
              <a:rPr lang="sv-SE" noProof="0" dirty="0" smtClean="0"/>
              <a:t>Andra nivån</a:t>
            </a:r>
          </a:p>
          <a:p>
            <a:pPr lvl="2"/>
            <a:r>
              <a:rPr lang="sv-SE" noProof="0" dirty="0" smtClean="0"/>
              <a:t>Tredje nivån</a:t>
            </a:r>
          </a:p>
          <a:p>
            <a:pPr lvl="3"/>
            <a:r>
              <a:rPr lang="sv-SE" noProof="0" dirty="0" smtClean="0"/>
              <a:t>Fjärde nivån</a:t>
            </a:r>
          </a:p>
          <a:p>
            <a:pPr lvl="4"/>
            <a:r>
              <a:rPr lang="sv-SE" noProof="0" dirty="0" smtClean="0"/>
              <a:t>Femte nivån</a:t>
            </a:r>
            <a:endParaRPr lang="sv-SE" noProof="0" dirty="0"/>
          </a:p>
        </p:txBody>
      </p:sp>
      <p:sp>
        <p:nvSpPr>
          <p:cNvPr id="11" name="Platshållare för bild 8"/>
          <p:cNvSpPr>
            <a:spLocks noGrp="1"/>
          </p:cNvSpPr>
          <p:nvPr>
            <p:ph type="pic" sz="quarter" idx="13" hasCustomPrompt="1"/>
          </p:nvPr>
        </p:nvSpPr>
        <p:spPr>
          <a:xfrm>
            <a:off x="5364202" y="1420862"/>
            <a:ext cx="2907698" cy="4010771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0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sv-SE" dirty="0" smtClean="0"/>
              <a:t>Klicka på ikonen för att lägga till en bild.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782369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Inga-Marie Helmert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Inga-Marie Helmert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Inga-Marie Helmert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Inga-Marie Helmert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2 - Första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:\Webbfix\Mallar\Bakgrund1x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007" y="0"/>
            <a:ext cx="835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2079171"/>
            <a:ext cx="6369908" cy="66879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 b="1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sv-SE" noProof="0" smtClean="0"/>
              <a:t>Rubrik på presentationen</a:t>
            </a:r>
            <a:endParaRPr lang="sv-SE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2999" y="2800451"/>
            <a:ext cx="3573379" cy="2796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noProof="0" dirty="0" smtClean="0"/>
              <a:t>Förnamn Efternamn, Datum</a:t>
            </a:r>
            <a:endParaRPr lang="sv-SE" noProof="0" dirty="0"/>
          </a:p>
        </p:txBody>
      </p:sp>
      <p:pic>
        <p:nvPicPr>
          <p:cNvPr id="10" name="Bildobjekt 10" descr="logo_sv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740" y="5905005"/>
            <a:ext cx="1608119" cy="37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7226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2 - En kolumn text och 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550" y="1160463"/>
            <a:ext cx="4206586" cy="680694"/>
          </a:xfrm>
          <a:prstGeom prst="rect">
            <a:avLst/>
          </a:prstGeom>
        </p:spPr>
        <p:txBody>
          <a:bodyPr/>
          <a:lstStyle>
            <a:lvl1pPr>
              <a:defRPr sz="2400" b="1" i="0" baseline="0">
                <a:latin typeface="Arial" charset="0"/>
              </a:defRPr>
            </a:lvl1pPr>
          </a:lstStyle>
          <a:p>
            <a:r>
              <a:rPr lang="sv-SE" noProof="0" dirty="0" smtClean="0"/>
              <a:t>Skriv en rubrik här</a:t>
            </a:r>
            <a:endParaRPr lang="sv-S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71550" y="1841157"/>
            <a:ext cx="4206586" cy="3915028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2000" b="0" i="0">
                <a:latin typeface="Arial" charset="0"/>
              </a:defRPr>
            </a:lvl1pPr>
            <a:lvl2pPr marL="490538" indent="-217488">
              <a:lnSpc>
                <a:spcPct val="120000"/>
              </a:lnSpc>
              <a:tabLst/>
              <a:defRPr sz="1800" b="0" i="0">
                <a:solidFill>
                  <a:schemeClr val="tx1"/>
                </a:solidFill>
                <a:latin typeface="Arial" charset="0"/>
              </a:defRPr>
            </a:lvl2pPr>
            <a:lvl3pPr marL="763588" indent="-217488">
              <a:lnSpc>
                <a:spcPct val="120000"/>
              </a:lnSpc>
              <a:tabLst/>
              <a:defRPr sz="1600" b="0" i="0">
                <a:solidFill>
                  <a:schemeClr val="tx1"/>
                </a:solidFill>
                <a:latin typeface="Arial" charset="0"/>
              </a:defRPr>
            </a:lvl3pPr>
            <a:lvl4pPr marL="982663" indent="-177800">
              <a:lnSpc>
                <a:spcPct val="120000"/>
              </a:lnSpc>
              <a:tabLst/>
              <a:defRPr sz="1400" b="0" i="0" baseline="0">
                <a:solidFill>
                  <a:schemeClr val="tx1"/>
                </a:solidFill>
                <a:latin typeface="Arial" charset="0"/>
              </a:defRPr>
            </a:lvl4pPr>
            <a:lvl5pPr marL="1200150" indent="-176213">
              <a:lnSpc>
                <a:spcPct val="120000"/>
              </a:lnSpc>
              <a:buFont typeface="Wingdings" panose="05000000000000000000" pitchFamily="2" charset="2"/>
              <a:buChar char="§"/>
              <a:tabLst/>
              <a:defRPr sz="1400" b="0" i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sv-SE" noProof="0" dirty="0" smtClean="0"/>
              <a:t>Klicka här för att skapa en punktlista</a:t>
            </a:r>
          </a:p>
          <a:p>
            <a:pPr lvl="1"/>
            <a:r>
              <a:rPr lang="sv-SE" noProof="0" dirty="0" smtClean="0"/>
              <a:t>Andra nivån</a:t>
            </a:r>
          </a:p>
          <a:p>
            <a:pPr lvl="2"/>
            <a:r>
              <a:rPr lang="sv-SE" noProof="0" dirty="0" smtClean="0"/>
              <a:t>Tredje nivån</a:t>
            </a:r>
          </a:p>
          <a:p>
            <a:pPr lvl="3"/>
            <a:r>
              <a:rPr lang="sv-SE" noProof="0" dirty="0" smtClean="0"/>
              <a:t>Fjärde nivån</a:t>
            </a:r>
          </a:p>
          <a:p>
            <a:pPr lvl="4"/>
            <a:r>
              <a:rPr lang="sv-SE" noProof="0" dirty="0" smtClean="0"/>
              <a:t>Femte nivån</a:t>
            </a:r>
            <a:endParaRPr lang="sv-SE" noProof="0" dirty="0"/>
          </a:p>
        </p:txBody>
      </p:sp>
      <p:sp>
        <p:nvSpPr>
          <p:cNvPr id="11" name="Platshållare för bild 8"/>
          <p:cNvSpPr>
            <a:spLocks noGrp="1"/>
          </p:cNvSpPr>
          <p:nvPr>
            <p:ph type="pic" sz="quarter" idx="13" hasCustomPrompt="1"/>
          </p:nvPr>
        </p:nvSpPr>
        <p:spPr>
          <a:xfrm>
            <a:off x="5364202" y="1420862"/>
            <a:ext cx="2907698" cy="4010771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0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sv-SE" dirty="0" smtClean="0"/>
              <a:t>Klicka på ikonen för att lägga till en bild.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782369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2 -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550" y="1160463"/>
            <a:ext cx="5972947" cy="688840"/>
          </a:xfrm>
          <a:prstGeom prst="rect">
            <a:avLst/>
          </a:prstGeom>
        </p:spPr>
        <p:txBody>
          <a:bodyPr/>
          <a:lstStyle>
            <a:lvl1pPr>
              <a:defRPr sz="2400" b="1" i="0" baseline="0">
                <a:latin typeface="Arial" charset="0"/>
              </a:defRPr>
            </a:lvl1pPr>
          </a:lstStyle>
          <a:p>
            <a:r>
              <a:rPr lang="sv-SE" noProof="0" dirty="0" smtClean="0"/>
              <a:t>Skriv en rubrik här</a:t>
            </a:r>
            <a:endParaRPr lang="sv-SE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971550" y="1849303"/>
            <a:ext cx="5972947" cy="3859404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chemeClr val="tx1"/>
                </a:solidFill>
                <a:latin typeface="Arial" charset="0"/>
              </a:defRPr>
            </a:lvl1pPr>
            <a:lvl2pPr marL="490538" indent="-217488">
              <a:lnSpc>
                <a:spcPct val="120000"/>
              </a:lnSpc>
              <a:tabLst/>
              <a:defRPr sz="1800" b="0" i="0">
                <a:solidFill>
                  <a:schemeClr val="tx1"/>
                </a:solidFill>
                <a:latin typeface="Arial" charset="0"/>
              </a:defRPr>
            </a:lvl2pPr>
            <a:lvl3pPr marL="763588" indent="-217488">
              <a:lnSpc>
                <a:spcPct val="120000"/>
              </a:lnSpc>
              <a:tabLst/>
              <a:defRPr sz="1600" b="0" i="0">
                <a:solidFill>
                  <a:schemeClr val="tx1"/>
                </a:solidFill>
                <a:latin typeface="Arial" charset="0"/>
              </a:defRPr>
            </a:lvl3pPr>
            <a:lvl4pPr marL="982663" indent="-177800">
              <a:lnSpc>
                <a:spcPct val="120000"/>
              </a:lnSpc>
              <a:tabLst/>
              <a:defRPr sz="1400" b="0" i="0" baseline="0">
                <a:solidFill>
                  <a:schemeClr val="tx1"/>
                </a:solidFill>
                <a:latin typeface="Arial" charset="0"/>
              </a:defRPr>
            </a:lvl4pPr>
            <a:lvl5pPr marL="1200150" indent="-176213">
              <a:lnSpc>
                <a:spcPct val="120000"/>
              </a:lnSpc>
              <a:buFont typeface="Wingdings" panose="05000000000000000000" pitchFamily="2" charset="2"/>
              <a:buChar char="§"/>
              <a:tabLst/>
              <a:defRPr sz="1400" b="0" i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dirty="0" err="1" smtClean="0"/>
              <a:t>Klicka</a:t>
            </a:r>
            <a:r>
              <a:rPr lang="en-US" dirty="0" smtClean="0"/>
              <a:t> </a:t>
            </a:r>
            <a:r>
              <a:rPr lang="en-US" dirty="0" err="1" smtClean="0"/>
              <a:t>här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skapa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punktlista</a:t>
            </a:r>
            <a:endParaRPr lang="en-US" dirty="0" smtClean="0"/>
          </a:p>
          <a:p>
            <a:pPr lvl="1"/>
            <a:r>
              <a:rPr lang="en-US" dirty="0" err="1" smtClean="0"/>
              <a:t>Andra</a:t>
            </a:r>
            <a:r>
              <a:rPr lang="en-US" dirty="0" smtClean="0"/>
              <a:t> </a:t>
            </a:r>
            <a:r>
              <a:rPr lang="en-US" dirty="0" err="1" smtClean="0"/>
              <a:t>nivån</a:t>
            </a:r>
            <a:endParaRPr lang="en-US" dirty="0" smtClean="0"/>
          </a:p>
          <a:p>
            <a:pPr lvl="2"/>
            <a:r>
              <a:rPr lang="en-US" dirty="0" err="1" smtClean="0"/>
              <a:t>Tredje</a:t>
            </a:r>
            <a:r>
              <a:rPr lang="en-US" dirty="0" smtClean="0"/>
              <a:t> </a:t>
            </a:r>
            <a:r>
              <a:rPr lang="en-US" dirty="0" err="1" smtClean="0"/>
              <a:t>nivån</a:t>
            </a:r>
            <a:endParaRPr lang="en-US" dirty="0" smtClean="0"/>
          </a:p>
          <a:p>
            <a:pPr lvl="3"/>
            <a:r>
              <a:rPr lang="en-US" dirty="0" err="1" smtClean="0"/>
              <a:t>Fjärde</a:t>
            </a:r>
            <a:r>
              <a:rPr lang="en-US" dirty="0" smtClean="0"/>
              <a:t> </a:t>
            </a:r>
            <a:r>
              <a:rPr lang="en-US" dirty="0" err="1" smtClean="0"/>
              <a:t>nivån</a:t>
            </a:r>
            <a:endParaRPr lang="en-US" dirty="0" smtClean="0"/>
          </a:p>
          <a:p>
            <a:pPr lvl="4"/>
            <a:r>
              <a:rPr lang="en-US" dirty="0" err="1" smtClean="0"/>
              <a:t>Femte</a:t>
            </a:r>
            <a:r>
              <a:rPr lang="en-US" dirty="0" smtClean="0"/>
              <a:t> </a:t>
            </a:r>
            <a:r>
              <a:rPr lang="en-US" dirty="0" err="1" smtClean="0"/>
              <a:t>nivån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7083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2 -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550" y="1160463"/>
            <a:ext cx="5972947" cy="688840"/>
          </a:xfrm>
          <a:prstGeom prst="rect">
            <a:avLst/>
          </a:prstGeom>
        </p:spPr>
        <p:txBody>
          <a:bodyPr/>
          <a:lstStyle>
            <a:lvl1pPr>
              <a:defRPr sz="2400" b="1" i="0" baseline="0">
                <a:latin typeface="Arial" charset="0"/>
              </a:defRPr>
            </a:lvl1pPr>
          </a:lstStyle>
          <a:p>
            <a:r>
              <a:rPr lang="sv-SE" noProof="0" dirty="0" smtClean="0"/>
              <a:t>Skriv en rubrik här</a:t>
            </a:r>
            <a:endParaRPr lang="sv-SE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971550" y="1849303"/>
            <a:ext cx="5972947" cy="3859404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chemeClr val="tx1"/>
                </a:solidFill>
                <a:latin typeface="Arial" charset="0"/>
              </a:defRPr>
            </a:lvl1pPr>
            <a:lvl2pPr marL="490538" indent="-217488">
              <a:lnSpc>
                <a:spcPct val="120000"/>
              </a:lnSpc>
              <a:tabLst/>
              <a:defRPr sz="1800" b="0" i="0">
                <a:solidFill>
                  <a:schemeClr val="tx1"/>
                </a:solidFill>
                <a:latin typeface="Arial" charset="0"/>
              </a:defRPr>
            </a:lvl2pPr>
            <a:lvl3pPr marL="763588" indent="-217488">
              <a:lnSpc>
                <a:spcPct val="120000"/>
              </a:lnSpc>
              <a:tabLst/>
              <a:defRPr sz="1600" b="0" i="0">
                <a:solidFill>
                  <a:schemeClr val="tx1"/>
                </a:solidFill>
                <a:latin typeface="Arial" charset="0"/>
              </a:defRPr>
            </a:lvl3pPr>
            <a:lvl4pPr marL="982663" indent="-177800">
              <a:lnSpc>
                <a:spcPct val="120000"/>
              </a:lnSpc>
              <a:tabLst/>
              <a:defRPr sz="1400" b="0" i="0" baseline="0">
                <a:solidFill>
                  <a:schemeClr val="tx1"/>
                </a:solidFill>
                <a:latin typeface="Arial" charset="0"/>
              </a:defRPr>
            </a:lvl4pPr>
            <a:lvl5pPr marL="1200150" indent="-176213">
              <a:lnSpc>
                <a:spcPct val="120000"/>
              </a:lnSpc>
              <a:buFont typeface="Wingdings" panose="05000000000000000000" pitchFamily="2" charset="2"/>
              <a:buChar char="§"/>
              <a:tabLst/>
              <a:defRPr sz="1400" b="0" i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dirty="0" err="1" smtClean="0"/>
              <a:t>Klicka</a:t>
            </a:r>
            <a:r>
              <a:rPr lang="en-US" dirty="0" smtClean="0"/>
              <a:t> </a:t>
            </a:r>
            <a:r>
              <a:rPr lang="en-US" dirty="0" err="1" smtClean="0"/>
              <a:t>här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skapa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punktlista</a:t>
            </a:r>
            <a:endParaRPr lang="en-US" dirty="0" smtClean="0"/>
          </a:p>
          <a:p>
            <a:pPr lvl="1"/>
            <a:r>
              <a:rPr lang="en-US" dirty="0" err="1" smtClean="0"/>
              <a:t>Andra</a:t>
            </a:r>
            <a:r>
              <a:rPr lang="en-US" dirty="0" smtClean="0"/>
              <a:t> </a:t>
            </a:r>
            <a:r>
              <a:rPr lang="en-US" dirty="0" err="1" smtClean="0"/>
              <a:t>nivån</a:t>
            </a:r>
            <a:endParaRPr lang="en-US" dirty="0" smtClean="0"/>
          </a:p>
          <a:p>
            <a:pPr lvl="2"/>
            <a:r>
              <a:rPr lang="en-US" dirty="0" err="1" smtClean="0"/>
              <a:t>Tredje</a:t>
            </a:r>
            <a:r>
              <a:rPr lang="en-US" dirty="0" smtClean="0"/>
              <a:t> </a:t>
            </a:r>
            <a:r>
              <a:rPr lang="en-US" dirty="0" err="1" smtClean="0"/>
              <a:t>nivån</a:t>
            </a:r>
            <a:endParaRPr lang="en-US" dirty="0" smtClean="0"/>
          </a:p>
          <a:p>
            <a:pPr lvl="3"/>
            <a:r>
              <a:rPr lang="en-US" dirty="0" err="1" smtClean="0"/>
              <a:t>Fjärde</a:t>
            </a:r>
            <a:r>
              <a:rPr lang="en-US" dirty="0" smtClean="0"/>
              <a:t> </a:t>
            </a:r>
            <a:r>
              <a:rPr lang="en-US" dirty="0" err="1" smtClean="0"/>
              <a:t>nivån</a:t>
            </a:r>
            <a:endParaRPr lang="en-US" dirty="0" smtClean="0"/>
          </a:p>
          <a:p>
            <a:pPr lvl="4"/>
            <a:r>
              <a:rPr lang="en-US" dirty="0" err="1" smtClean="0"/>
              <a:t>Femte</a:t>
            </a:r>
            <a:r>
              <a:rPr lang="en-US" dirty="0" smtClean="0"/>
              <a:t> </a:t>
            </a:r>
            <a:r>
              <a:rPr lang="en-US" dirty="0" err="1" smtClean="0"/>
              <a:t>nivån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7083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2 - Kapitelrubrik">
    <p:bg>
      <p:bgPr>
        <a:solidFill>
          <a:srgbClr val="65B2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971550" y="1160463"/>
            <a:ext cx="6467218" cy="444950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lnSpc>
                <a:spcPct val="150000"/>
              </a:lnSpc>
              <a:defRPr sz="40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sv-SE" dirty="0" smtClean="0"/>
              <a:t>Skriv en kapitelrubrik här</a:t>
            </a:r>
            <a:endParaRPr lang="sv-SE" noProof="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7623810" y="6413468"/>
            <a:ext cx="11087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CF6C44-2B2A-6A4A-808C-DFC5CB8B8A08}" type="datetime1">
              <a:rPr lang="sv-SE" sz="800" smtClean="0">
                <a:solidFill>
                  <a:schemeClr val="bg1"/>
                </a:solidFill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2018-04-11</a:t>
            </a:fld>
            <a:endParaRPr lang="sv-SE" sz="800" dirty="0" smtClean="0">
              <a:solidFill>
                <a:schemeClr val="bg1"/>
              </a:solidFill>
            </a:endParaRPr>
          </a:p>
        </p:txBody>
      </p:sp>
      <p:pic>
        <p:nvPicPr>
          <p:cNvPr id="4" name="Bildobjekt 10" descr="logo_sv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269" y="6324862"/>
            <a:ext cx="1141462" cy="26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73229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2 - Två innehålls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971550" y="1841157"/>
            <a:ext cx="3414182" cy="4096523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chemeClr val="tx1"/>
                </a:solidFill>
                <a:latin typeface="Arial" charset="0"/>
              </a:defRPr>
            </a:lvl1pPr>
            <a:lvl2pPr marL="490538" indent="-217488">
              <a:lnSpc>
                <a:spcPct val="120000"/>
              </a:lnSpc>
              <a:tabLst/>
              <a:defRPr sz="1800" b="0" i="0">
                <a:solidFill>
                  <a:schemeClr val="tx1"/>
                </a:solidFill>
                <a:latin typeface="Arial" charset="0"/>
              </a:defRPr>
            </a:lvl2pPr>
            <a:lvl3pPr marL="763588" indent="-217488">
              <a:lnSpc>
                <a:spcPct val="120000"/>
              </a:lnSpc>
              <a:tabLst/>
              <a:defRPr sz="1600" b="0" i="0">
                <a:solidFill>
                  <a:schemeClr val="tx1"/>
                </a:solidFill>
                <a:latin typeface="Arial" charset="0"/>
              </a:defRPr>
            </a:lvl3pPr>
            <a:lvl4pPr marL="982663" indent="-177800">
              <a:lnSpc>
                <a:spcPct val="120000"/>
              </a:lnSpc>
              <a:tabLst/>
              <a:defRPr sz="1400" b="0" i="0" baseline="0">
                <a:solidFill>
                  <a:schemeClr val="tx1"/>
                </a:solidFill>
                <a:latin typeface="Arial" charset="0"/>
              </a:defRPr>
            </a:lvl4pPr>
            <a:lvl5pPr marL="1200150" indent="-176213">
              <a:lnSpc>
                <a:spcPct val="120000"/>
              </a:lnSpc>
              <a:buFont typeface="Wingdings" panose="05000000000000000000" pitchFamily="2" charset="2"/>
              <a:buChar char="§"/>
              <a:tabLst/>
              <a:defRPr sz="1400" b="0" i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dirty="0" err="1" smtClean="0"/>
              <a:t>Klicka</a:t>
            </a:r>
            <a:r>
              <a:rPr lang="en-US" dirty="0" smtClean="0"/>
              <a:t> </a:t>
            </a:r>
            <a:r>
              <a:rPr lang="en-US" dirty="0" err="1" smtClean="0"/>
              <a:t>här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skapa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punktlista</a:t>
            </a:r>
            <a:endParaRPr lang="en-US" dirty="0" smtClean="0"/>
          </a:p>
          <a:p>
            <a:pPr lvl="1"/>
            <a:r>
              <a:rPr lang="en-US" dirty="0" err="1" smtClean="0"/>
              <a:t>Andra</a:t>
            </a:r>
            <a:r>
              <a:rPr lang="en-US" dirty="0" smtClean="0"/>
              <a:t> </a:t>
            </a:r>
            <a:r>
              <a:rPr lang="en-US" dirty="0" err="1" smtClean="0"/>
              <a:t>nivån</a:t>
            </a:r>
            <a:endParaRPr lang="en-US" dirty="0" smtClean="0"/>
          </a:p>
          <a:p>
            <a:pPr lvl="2"/>
            <a:r>
              <a:rPr lang="en-US" dirty="0" err="1" smtClean="0"/>
              <a:t>Tredje</a:t>
            </a:r>
            <a:r>
              <a:rPr lang="en-US" dirty="0" smtClean="0"/>
              <a:t> </a:t>
            </a:r>
            <a:r>
              <a:rPr lang="en-US" dirty="0" err="1" smtClean="0"/>
              <a:t>nivån</a:t>
            </a:r>
            <a:endParaRPr lang="en-US" dirty="0" smtClean="0"/>
          </a:p>
          <a:p>
            <a:pPr lvl="3"/>
            <a:r>
              <a:rPr lang="en-US" dirty="0" err="1" smtClean="0"/>
              <a:t>Fjärde</a:t>
            </a:r>
            <a:r>
              <a:rPr lang="en-US" dirty="0" smtClean="0"/>
              <a:t> </a:t>
            </a:r>
            <a:r>
              <a:rPr lang="en-US" dirty="0" err="1" smtClean="0"/>
              <a:t>nivån</a:t>
            </a:r>
            <a:endParaRPr lang="en-US" dirty="0" smtClean="0"/>
          </a:p>
          <a:p>
            <a:pPr lvl="4"/>
            <a:r>
              <a:rPr lang="en-US" dirty="0" err="1" smtClean="0"/>
              <a:t>Femte</a:t>
            </a:r>
            <a:r>
              <a:rPr lang="en-US" dirty="0" smtClean="0"/>
              <a:t> </a:t>
            </a:r>
            <a:r>
              <a:rPr lang="en-US" dirty="0" err="1" smtClean="0"/>
              <a:t>nivån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572000" y="1841157"/>
            <a:ext cx="3546390" cy="4096524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1800" b="0" i="0">
                <a:solidFill>
                  <a:schemeClr val="tx1"/>
                </a:solidFill>
                <a:latin typeface="Arial" charset="0"/>
              </a:defRPr>
            </a:lvl1pPr>
            <a:lvl2pPr marL="490538" indent="-217488">
              <a:lnSpc>
                <a:spcPct val="120000"/>
              </a:lnSpc>
              <a:tabLst/>
              <a:defRPr sz="1600" b="0" i="0">
                <a:solidFill>
                  <a:schemeClr val="tx1"/>
                </a:solidFill>
                <a:latin typeface="Arial" charset="0"/>
              </a:defRPr>
            </a:lvl2pPr>
            <a:lvl3pPr marL="763588" indent="-217488">
              <a:lnSpc>
                <a:spcPct val="120000"/>
              </a:lnSpc>
              <a:tabLst/>
              <a:defRPr sz="1400" b="0" i="0">
                <a:solidFill>
                  <a:schemeClr val="tx1"/>
                </a:solidFill>
                <a:latin typeface="Arial" charset="0"/>
              </a:defRPr>
            </a:lvl3pPr>
            <a:lvl4pPr marL="982663" indent="-177800">
              <a:lnSpc>
                <a:spcPct val="120000"/>
              </a:lnSpc>
              <a:tabLst/>
              <a:defRPr sz="1200" b="0" i="0" baseline="0">
                <a:solidFill>
                  <a:schemeClr val="tx1"/>
                </a:solidFill>
                <a:latin typeface="Arial" charset="0"/>
              </a:defRPr>
            </a:lvl4pPr>
            <a:lvl5pPr marL="1200150" indent="-176213">
              <a:lnSpc>
                <a:spcPct val="120000"/>
              </a:lnSpc>
              <a:buFont typeface="Wingdings" panose="05000000000000000000" pitchFamily="2" charset="2"/>
              <a:buChar char="§"/>
              <a:tabLst/>
              <a:defRPr sz="1200" b="0" i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dirty="0" err="1" smtClean="0"/>
              <a:t>Klicka</a:t>
            </a:r>
            <a:r>
              <a:rPr lang="en-US" dirty="0" smtClean="0"/>
              <a:t> </a:t>
            </a:r>
            <a:r>
              <a:rPr lang="en-US" dirty="0" err="1" smtClean="0"/>
              <a:t>här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skapa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punktlista</a:t>
            </a:r>
            <a:endParaRPr lang="en-US" dirty="0" smtClean="0"/>
          </a:p>
          <a:p>
            <a:pPr lvl="1"/>
            <a:r>
              <a:rPr lang="en-US" dirty="0" err="1" smtClean="0"/>
              <a:t>Andra</a:t>
            </a:r>
            <a:r>
              <a:rPr lang="en-US" dirty="0" smtClean="0"/>
              <a:t> </a:t>
            </a:r>
            <a:r>
              <a:rPr lang="en-US" dirty="0" err="1" smtClean="0"/>
              <a:t>nivån</a:t>
            </a:r>
            <a:endParaRPr lang="en-US" dirty="0" smtClean="0"/>
          </a:p>
          <a:p>
            <a:pPr lvl="2"/>
            <a:r>
              <a:rPr lang="en-US" dirty="0" err="1" smtClean="0"/>
              <a:t>Tredje</a:t>
            </a:r>
            <a:r>
              <a:rPr lang="en-US" dirty="0" smtClean="0"/>
              <a:t> </a:t>
            </a:r>
            <a:r>
              <a:rPr lang="en-US" dirty="0" err="1" smtClean="0"/>
              <a:t>nivån</a:t>
            </a:r>
            <a:endParaRPr lang="en-US" dirty="0" smtClean="0"/>
          </a:p>
          <a:p>
            <a:pPr lvl="3"/>
            <a:r>
              <a:rPr lang="en-US" dirty="0" err="1" smtClean="0"/>
              <a:t>Fjärde</a:t>
            </a:r>
            <a:r>
              <a:rPr lang="en-US" dirty="0" smtClean="0"/>
              <a:t> </a:t>
            </a:r>
            <a:r>
              <a:rPr lang="en-US" dirty="0" err="1" smtClean="0"/>
              <a:t>nivån</a:t>
            </a:r>
            <a:endParaRPr lang="en-US" dirty="0" smtClean="0"/>
          </a:p>
          <a:p>
            <a:pPr lvl="4"/>
            <a:r>
              <a:rPr lang="en-US" dirty="0" err="1" smtClean="0"/>
              <a:t>Femte</a:t>
            </a:r>
            <a:r>
              <a:rPr lang="en-US" dirty="0" smtClean="0"/>
              <a:t> </a:t>
            </a:r>
            <a:r>
              <a:rPr lang="en-US" dirty="0" err="1" smtClean="0"/>
              <a:t>nivån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>
          <a:xfrm>
            <a:off x="971552" y="1160463"/>
            <a:ext cx="5972946" cy="680694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 smtClean="0"/>
              <a:t>Skriv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rubrik</a:t>
            </a:r>
            <a:r>
              <a:rPr lang="en-US" dirty="0" smtClean="0"/>
              <a:t> </a:t>
            </a:r>
            <a:r>
              <a:rPr lang="en-US" dirty="0" err="1" smtClean="0"/>
              <a:t>här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28693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2 - 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1549" y="1841157"/>
            <a:ext cx="3526631" cy="66391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 i="0" baseline="0">
                <a:latin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Jämförelse</a:t>
            </a:r>
            <a:r>
              <a:rPr lang="en-US" dirty="0" smtClean="0"/>
              <a:t>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71549" y="2505075"/>
            <a:ext cx="3526632" cy="3577070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2000" b="0" i="0" baseline="0">
                <a:solidFill>
                  <a:schemeClr val="tx1"/>
                </a:solidFill>
                <a:latin typeface="Arial" charset="0"/>
              </a:defRPr>
            </a:lvl1pPr>
            <a:lvl2pPr marL="449263" indent="-176213">
              <a:lnSpc>
                <a:spcPct val="120000"/>
              </a:lnSpc>
              <a:tabLst/>
              <a:defRPr sz="1800" b="0" i="0">
                <a:solidFill>
                  <a:schemeClr val="tx1"/>
                </a:solidFill>
                <a:latin typeface="Arial" charset="0"/>
              </a:defRPr>
            </a:lvl2pPr>
            <a:lvl3pPr marL="668338" indent="-177800">
              <a:lnSpc>
                <a:spcPct val="120000"/>
              </a:lnSpc>
              <a:tabLst/>
              <a:defRPr sz="1600" b="0" i="0" baseline="0">
                <a:solidFill>
                  <a:schemeClr val="tx1"/>
                </a:solidFill>
                <a:latin typeface="Arial" charset="0"/>
              </a:defRPr>
            </a:lvl3pPr>
            <a:lvl4pPr marL="900113" indent="-177800">
              <a:lnSpc>
                <a:spcPct val="120000"/>
              </a:lnSpc>
              <a:tabLst/>
              <a:defRPr sz="1400" b="0" i="0">
                <a:solidFill>
                  <a:schemeClr val="tx1"/>
                </a:solidFill>
                <a:latin typeface="Arial" charset="0"/>
              </a:defRPr>
            </a:lvl4pPr>
            <a:lvl5pPr marL="1119188" indent="-177800">
              <a:lnSpc>
                <a:spcPct val="120000"/>
              </a:lnSpc>
              <a:buFont typeface="Wingdings" panose="05000000000000000000" pitchFamily="2" charset="2"/>
              <a:buChar char="§"/>
              <a:tabLst/>
              <a:defRPr sz="1400" b="0" i="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dirty="0" err="1" smtClean="0"/>
              <a:t>Klicka</a:t>
            </a:r>
            <a:r>
              <a:rPr lang="en-US" dirty="0" smtClean="0"/>
              <a:t> </a:t>
            </a:r>
            <a:r>
              <a:rPr lang="en-US" dirty="0" err="1" smtClean="0"/>
              <a:t>här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skapa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punktlista</a:t>
            </a:r>
            <a:endParaRPr lang="en-US" dirty="0" smtClean="0"/>
          </a:p>
          <a:p>
            <a:pPr lvl="1"/>
            <a:r>
              <a:rPr lang="en-US" dirty="0" err="1" smtClean="0"/>
              <a:t>Andra</a:t>
            </a:r>
            <a:r>
              <a:rPr lang="en-US" dirty="0" smtClean="0"/>
              <a:t> </a:t>
            </a:r>
            <a:r>
              <a:rPr lang="en-US" dirty="0" err="1" smtClean="0"/>
              <a:t>nivån</a:t>
            </a:r>
            <a:endParaRPr lang="en-US" dirty="0" smtClean="0"/>
          </a:p>
          <a:p>
            <a:pPr lvl="2"/>
            <a:r>
              <a:rPr lang="en-US" dirty="0" err="1" smtClean="0"/>
              <a:t>Tredje</a:t>
            </a:r>
            <a:r>
              <a:rPr lang="en-US" dirty="0" smtClean="0"/>
              <a:t> </a:t>
            </a:r>
            <a:r>
              <a:rPr lang="en-US" dirty="0" err="1" smtClean="0"/>
              <a:t>nivån</a:t>
            </a:r>
            <a:endParaRPr lang="en-US" dirty="0" smtClean="0"/>
          </a:p>
          <a:p>
            <a:pPr lvl="3"/>
            <a:r>
              <a:rPr lang="en-US" dirty="0" err="1" smtClean="0"/>
              <a:t>Fjärde</a:t>
            </a:r>
            <a:r>
              <a:rPr lang="en-US" dirty="0" smtClean="0"/>
              <a:t> </a:t>
            </a:r>
            <a:r>
              <a:rPr lang="en-US" dirty="0" err="1" smtClean="0"/>
              <a:t>nivån</a:t>
            </a:r>
            <a:endParaRPr lang="en-US" dirty="0" smtClean="0"/>
          </a:p>
          <a:p>
            <a:pPr lvl="4"/>
            <a:r>
              <a:rPr lang="en-US" dirty="0" err="1" smtClean="0"/>
              <a:t>Femte</a:t>
            </a:r>
            <a:r>
              <a:rPr lang="en-US" dirty="0" smtClean="0"/>
              <a:t> </a:t>
            </a:r>
            <a:r>
              <a:rPr lang="en-US" dirty="0" err="1" smtClean="0"/>
              <a:t>nivån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4585853" y="1841157"/>
            <a:ext cx="3532536" cy="66391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 i="0" baseline="0">
                <a:latin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 smtClean="0"/>
              <a:t>Jämförelse</a:t>
            </a:r>
            <a:r>
              <a:rPr lang="en-US" dirty="0" smtClean="0"/>
              <a:t> 2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4585853" y="2505075"/>
            <a:ext cx="3532536" cy="3577070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2000" b="0" i="0" baseline="0">
                <a:solidFill>
                  <a:schemeClr val="tx1"/>
                </a:solidFill>
                <a:latin typeface="Arial" charset="0"/>
              </a:defRPr>
            </a:lvl1pPr>
            <a:lvl2pPr marL="449263" indent="-176213">
              <a:lnSpc>
                <a:spcPct val="120000"/>
              </a:lnSpc>
              <a:tabLst/>
              <a:defRPr sz="1800" b="0" i="0">
                <a:solidFill>
                  <a:schemeClr val="tx1"/>
                </a:solidFill>
                <a:latin typeface="Arial" charset="0"/>
              </a:defRPr>
            </a:lvl2pPr>
            <a:lvl3pPr marL="668338" indent="-177800">
              <a:lnSpc>
                <a:spcPct val="120000"/>
              </a:lnSpc>
              <a:tabLst/>
              <a:defRPr sz="1600" b="0" i="0" baseline="0">
                <a:solidFill>
                  <a:schemeClr val="tx1"/>
                </a:solidFill>
                <a:latin typeface="Arial" charset="0"/>
              </a:defRPr>
            </a:lvl3pPr>
            <a:lvl4pPr marL="900113" indent="-177800">
              <a:lnSpc>
                <a:spcPct val="120000"/>
              </a:lnSpc>
              <a:tabLst/>
              <a:defRPr sz="1400" b="0" i="0">
                <a:solidFill>
                  <a:schemeClr val="tx1"/>
                </a:solidFill>
                <a:latin typeface="Arial" charset="0"/>
              </a:defRPr>
            </a:lvl4pPr>
            <a:lvl5pPr marL="1119188" indent="-177800">
              <a:lnSpc>
                <a:spcPct val="120000"/>
              </a:lnSpc>
              <a:buFont typeface="Wingdings" panose="05000000000000000000" pitchFamily="2" charset="2"/>
              <a:buChar char="§"/>
              <a:tabLst/>
              <a:defRPr sz="1400" b="0" i="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dirty="0" err="1" smtClean="0"/>
              <a:t>Klicka</a:t>
            </a:r>
            <a:r>
              <a:rPr lang="en-US" dirty="0" smtClean="0"/>
              <a:t> </a:t>
            </a:r>
            <a:r>
              <a:rPr lang="en-US" dirty="0" err="1" smtClean="0"/>
              <a:t>här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skapa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punktlista</a:t>
            </a:r>
            <a:endParaRPr lang="en-US" dirty="0" smtClean="0"/>
          </a:p>
          <a:p>
            <a:pPr lvl="1"/>
            <a:r>
              <a:rPr lang="en-US" dirty="0" err="1" smtClean="0"/>
              <a:t>Andra</a:t>
            </a:r>
            <a:r>
              <a:rPr lang="en-US" dirty="0" smtClean="0"/>
              <a:t> </a:t>
            </a:r>
            <a:r>
              <a:rPr lang="en-US" dirty="0" err="1" smtClean="0"/>
              <a:t>nivån</a:t>
            </a:r>
            <a:endParaRPr lang="en-US" dirty="0" smtClean="0"/>
          </a:p>
          <a:p>
            <a:pPr lvl="2"/>
            <a:r>
              <a:rPr lang="en-US" dirty="0" err="1" smtClean="0"/>
              <a:t>Tredje</a:t>
            </a:r>
            <a:r>
              <a:rPr lang="en-US" dirty="0" smtClean="0"/>
              <a:t> </a:t>
            </a:r>
            <a:r>
              <a:rPr lang="en-US" dirty="0" err="1" smtClean="0"/>
              <a:t>nivån</a:t>
            </a:r>
            <a:endParaRPr lang="en-US" dirty="0" smtClean="0"/>
          </a:p>
          <a:p>
            <a:pPr lvl="3"/>
            <a:r>
              <a:rPr lang="en-US" dirty="0" err="1" smtClean="0"/>
              <a:t>Fjärde</a:t>
            </a:r>
            <a:r>
              <a:rPr lang="en-US" dirty="0" smtClean="0"/>
              <a:t> </a:t>
            </a:r>
            <a:r>
              <a:rPr lang="en-US" dirty="0" err="1" smtClean="0"/>
              <a:t>nivån</a:t>
            </a:r>
            <a:endParaRPr lang="en-US" dirty="0" smtClean="0"/>
          </a:p>
          <a:p>
            <a:pPr lvl="4"/>
            <a:r>
              <a:rPr lang="en-US" dirty="0" err="1" smtClean="0"/>
              <a:t>Femte</a:t>
            </a:r>
            <a:r>
              <a:rPr lang="en-US" dirty="0" smtClean="0"/>
              <a:t> </a:t>
            </a:r>
            <a:r>
              <a:rPr lang="en-US" dirty="0" err="1" smtClean="0"/>
              <a:t>nivån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>
          <a:xfrm>
            <a:off x="971551" y="1160463"/>
            <a:ext cx="5972946" cy="680694"/>
          </a:xfrm>
          <a:prstGeom prst="rect">
            <a:avLst/>
          </a:prstGeom>
        </p:spPr>
        <p:txBody>
          <a:bodyPr/>
          <a:lstStyle>
            <a:lvl1pPr>
              <a:defRPr sz="2400" b="1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 smtClean="0"/>
              <a:t>Skriv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rubrik</a:t>
            </a:r>
            <a:r>
              <a:rPr lang="en-US" dirty="0" smtClean="0"/>
              <a:t> </a:t>
            </a:r>
            <a:r>
              <a:rPr lang="en-US" dirty="0" err="1" smtClean="0"/>
              <a:t>här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08619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2 - 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550" y="1160464"/>
            <a:ext cx="5972947" cy="680694"/>
          </a:xfrm>
          <a:prstGeom prst="rect">
            <a:avLst/>
          </a:prstGeom>
        </p:spPr>
        <p:txBody>
          <a:bodyPr/>
          <a:lstStyle>
            <a:lvl1pPr>
              <a:defRPr sz="2400" b="1" i="0" baseline="0">
                <a:latin typeface="Arial" charset="0"/>
              </a:defRPr>
            </a:lvl1pPr>
          </a:lstStyle>
          <a:p>
            <a:r>
              <a:rPr lang="en-US" dirty="0" err="1" smtClean="0"/>
              <a:t>Skriv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rubrik</a:t>
            </a:r>
            <a:r>
              <a:rPr lang="en-US" dirty="0" smtClean="0"/>
              <a:t> </a:t>
            </a:r>
            <a:r>
              <a:rPr lang="en-US" dirty="0" err="1" smtClean="0"/>
              <a:t>här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7207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2 - Tom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6593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2 - 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1549" y="1160462"/>
            <a:ext cx="2607469" cy="896937"/>
          </a:xfrm>
          <a:prstGeom prst="rect">
            <a:avLst/>
          </a:prstGeom>
        </p:spPr>
        <p:txBody>
          <a:bodyPr anchor="b"/>
          <a:lstStyle>
            <a:lvl1pPr>
              <a:defRPr sz="2000" b="1" i="0">
                <a:latin typeface="Arial" charset="0"/>
              </a:defRPr>
            </a:lvl1pPr>
          </a:lstStyle>
          <a:p>
            <a:r>
              <a:rPr lang="en-US" dirty="0" err="1" smtClean="0"/>
              <a:t>Skriv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rubrik</a:t>
            </a:r>
            <a:r>
              <a:rPr lang="en-US" dirty="0" smtClean="0"/>
              <a:t> </a:t>
            </a:r>
            <a:r>
              <a:rPr lang="en-US" dirty="0" err="1" smtClean="0"/>
              <a:t>här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1160463"/>
            <a:ext cx="4502847" cy="4700588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Arial" charset="0"/>
              </a:defRPr>
            </a:lvl1pPr>
            <a:lvl2pPr marL="536575" indent="-223838">
              <a:tabLst/>
              <a:defRPr sz="1800" b="0" i="0">
                <a:solidFill>
                  <a:schemeClr val="tx1"/>
                </a:solidFill>
                <a:latin typeface="Arial" charset="0"/>
              </a:defRPr>
            </a:lvl2pPr>
            <a:lvl3pPr marL="849313" indent="-223838">
              <a:tabLst/>
              <a:defRPr sz="1600" b="0" i="0">
                <a:solidFill>
                  <a:schemeClr val="tx1"/>
                </a:solidFill>
                <a:latin typeface="Arial" charset="0"/>
              </a:defRPr>
            </a:lvl3pPr>
            <a:lvl4pPr marL="1117600" indent="-223838">
              <a:tabLst/>
              <a:defRPr sz="1400" b="0" i="0">
                <a:solidFill>
                  <a:schemeClr val="tx1"/>
                </a:solidFill>
                <a:latin typeface="Arial" charset="0"/>
              </a:defRPr>
            </a:lvl4pPr>
            <a:lvl5pPr marL="1430338" indent="-223838">
              <a:buFont typeface="Wingdings" panose="05000000000000000000" pitchFamily="2" charset="2"/>
              <a:buChar char="§"/>
              <a:tabLst/>
              <a:defRPr sz="1400" b="0" i="0">
                <a:solidFill>
                  <a:schemeClr val="tx1"/>
                </a:solidFill>
                <a:latin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err="1" smtClean="0"/>
              <a:t>Klicka</a:t>
            </a:r>
            <a:r>
              <a:rPr lang="en-US" dirty="0" smtClean="0"/>
              <a:t> </a:t>
            </a:r>
            <a:r>
              <a:rPr lang="en-US" dirty="0" err="1" smtClean="0"/>
              <a:t>här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skapa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punktlista</a:t>
            </a:r>
            <a:endParaRPr lang="en-US" dirty="0" smtClean="0"/>
          </a:p>
          <a:p>
            <a:pPr lvl="1"/>
            <a:r>
              <a:rPr lang="en-US" dirty="0" err="1" smtClean="0"/>
              <a:t>Andra</a:t>
            </a:r>
            <a:r>
              <a:rPr lang="en-US" dirty="0" smtClean="0"/>
              <a:t> </a:t>
            </a:r>
            <a:r>
              <a:rPr lang="en-US" dirty="0" err="1" smtClean="0"/>
              <a:t>nivån</a:t>
            </a:r>
            <a:endParaRPr lang="en-US" dirty="0" smtClean="0"/>
          </a:p>
          <a:p>
            <a:pPr lvl="2"/>
            <a:r>
              <a:rPr lang="en-US" dirty="0" err="1" smtClean="0"/>
              <a:t>Tredje</a:t>
            </a:r>
            <a:r>
              <a:rPr lang="en-US" dirty="0" smtClean="0"/>
              <a:t> </a:t>
            </a:r>
            <a:r>
              <a:rPr lang="en-US" dirty="0" err="1" smtClean="0"/>
              <a:t>nivån</a:t>
            </a:r>
            <a:endParaRPr lang="en-US" dirty="0" smtClean="0"/>
          </a:p>
          <a:p>
            <a:pPr lvl="3"/>
            <a:r>
              <a:rPr lang="en-US" dirty="0" err="1" smtClean="0"/>
              <a:t>Fjärde</a:t>
            </a:r>
            <a:r>
              <a:rPr lang="en-US" dirty="0" smtClean="0"/>
              <a:t> </a:t>
            </a:r>
            <a:r>
              <a:rPr lang="en-US" dirty="0" err="1" smtClean="0"/>
              <a:t>nivån</a:t>
            </a:r>
            <a:endParaRPr lang="en-US" dirty="0" smtClean="0"/>
          </a:p>
          <a:p>
            <a:pPr lvl="4"/>
            <a:r>
              <a:rPr lang="en-US" dirty="0" err="1" smtClean="0"/>
              <a:t>Femte</a:t>
            </a:r>
            <a:r>
              <a:rPr lang="en-US" dirty="0" smtClean="0"/>
              <a:t> </a:t>
            </a:r>
            <a:r>
              <a:rPr lang="en-US" dirty="0" err="1" smtClean="0"/>
              <a:t>nivån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71550" y="2057399"/>
            <a:ext cx="2607468" cy="38115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600" b="0" i="0">
                <a:latin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63681750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Webbfix\Mallar\Bakgrund1x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007" y="0"/>
            <a:ext cx="835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dobjekt 10" descr="logo_sv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269" y="6324862"/>
            <a:ext cx="1141462" cy="263414"/>
          </a:xfrm>
          <a:prstGeom prst="rect">
            <a:avLst/>
          </a:prstGeom>
        </p:spPr>
      </p:pic>
      <p:sp>
        <p:nvSpPr>
          <p:cNvPr id="3" name="TextBox 6"/>
          <p:cNvSpPr txBox="1"/>
          <p:nvPr/>
        </p:nvSpPr>
        <p:spPr>
          <a:xfrm>
            <a:off x="7623810" y="6413468"/>
            <a:ext cx="11087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CF6C44-2B2A-6A4A-808C-DFC5CB8B8A08}" type="datetime1">
              <a:rPr lang="sv-SE" sz="800" smtClean="0">
                <a:solidFill>
                  <a:schemeClr val="bg1">
                    <a:lumMod val="65000"/>
                  </a:schemeClr>
                </a:solidFill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2018-04-11</a:t>
            </a:fld>
            <a:endParaRPr lang="sv-SE" sz="8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434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Inga-Marie Helmert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294683" y="395367"/>
            <a:ext cx="6369908" cy="1156341"/>
          </a:xfrm>
        </p:spPr>
        <p:txBody>
          <a:bodyPr>
            <a:normAutofit/>
          </a:bodyPr>
          <a:lstStyle/>
          <a:p>
            <a:r>
              <a:rPr lang="sv-SE" dirty="0" smtClean="0"/>
              <a:t>Rehabiliteringskliniken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294683" y="5137249"/>
            <a:ext cx="5491832" cy="279633"/>
          </a:xfrm>
        </p:spPr>
        <p:txBody>
          <a:bodyPr>
            <a:normAutofit fontScale="25000" lnSpcReduction="20000"/>
          </a:bodyPr>
          <a:lstStyle/>
          <a:p>
            <a:r>
              <a:rPr lang="sv-SE" sz="8600" dirty="0" smtClean="0"/>
              <a:t>Inga-Marie Helmert Leg. Arbetsterapeut  </a:t>
            </a:r>
            <a:r>
              <a:rPr lang="sv-SE" dirty="0" smtClean="0"/>
              <a:t>20180318</a:t>
            </a:r>
            <a:endParaRPr lang="sv-SE" dirty="0"/>
          </a:p>
        </p:txBody>
      </p:sp>
      <p:pic>
        <p:nvPicPr>
          <p:cNvPr id="3074" name="Picture 2" descr="H:\dokument\Mina bilder\IMG_59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683" y="1288726"/>
            <a:ext cx="5491832" cy="366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67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06401" y="459068"/>
            <a:ext cx="5972947" cy="688840"/>
          </a:xfrm>
        </p:spPr>
        <p:txBody>
          <a:bodyPr/>
          <a:lstStyle/>
          <a:p>
            <a:r>
              <a:rPr lang="sv-SE" dirty="0" smtClean="0"/>
              <a:t>Primärvård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71550" y="1369012"/>
            <a:ext cx="5972947" cy="3859404"/>
          </a:xfrm>
        </p:spPr>
        <p:txBody>
          <a:bodyPr/>
          <a:lstStyle/>
          <a:p>
            <a:r>
              <a:rPr lang="sv-SE" dirty="0" smtClean="0"/>
              <a:t>Träning efter egenremiss. (ofta begränsat antal gånger) fysioterapeut, arbetsterapeut</a:t>
            </a:r>
          </a:p>
          <a:p>
            <a:r>
              <a:rPr lang="sv-SE" dirty="0" smtClean="0"/>
              <a:t>Bassängträning</a:t>
            </a:r>
          </a:p>
          <a:p>
            <a:r>
              <a:rPr lang="sv-SE" dirty="0" smtClean="0"/>
              <a:t>Gruppträning</a:t>
            </a:r>
          </a:p>
          <a:p>
            <a:r>
              <a:rPr lang="sv-SE" dirty="0" smtClean="0"/>
              <a:t>Handträning</a:t>
            </a:r>
          </a:p>
          <a:p>
            <a:endParaRPr lang="sv-SE" dirty="0"/>
          </a:p>
          <a:p>
            <a:r>
              <a:rPr lang="sv-SE" dirty="0" smtClean="0"/>
              <a:t>Stora skillnader i vad som erbjuds i olika delar av länet och vid olika vårdcentraler oavsett om de är privata eller landstingsdrivna.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10932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Hemsjukvård och rehabilitering i hemmet</a:t>
            </a:r>
            <a:br>
              <a:rPr lang="sv-SE" dirty="0" smtClean="0"/>
            </a:br>
            <a:r>
              <a:rPr lang="sv-SE" dirty="0" smtClean="0"/>
              <a:t>Kommunens ansvar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71550" y="2015558"/>
            <a:ext cx="5972947" cy="3859404"/>
          </a:xfrm>
        </p:spPr>
        <p:txBody>
          <a:bodyPr/>
          <a:lstStyle/>
          <a:p>
            <a:r>
              <a:rPr lang="sv-SE" dirty="0" smtClean="0"/>
              <a:t>Efter bedömning : Träning i hemmet om man inte kan åka iväg och träna. Träningsprogram.</a:t>
            </a:r>
          </a:p>
          <a:p>
            <a:r>
              <a:rPr lang="sv-SE" dirty="0" smtClean="0"/>
              <a:t>Arbetsterapeut och fysioterapeut kan göra hembesök.</a:t>
            </a:r>
          </a:p>
          <a:p>
            <a:r>
              <a:rPr lang="sv-SE" dirty="0" smtClean="0"/>
              <a:t>Träningen inriktas oftast på vardagsträning- bra aktiviteter i vardagen.</a:t>
            </a:r>
          </a:p>
          <a:p>
            <a:r>
              <a:rPr lang="sv-SE" dirty="0" smtClean="0"/>
              <a:t>Utprovning av hjälpmedel i hemmet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6561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1550" y="652463"/>
            <a:ext cx="5972947" cy="688840"/>
          </a:xfrm>
        </p:spPr>
        <p:txBody>
          <a:bodyPr/>
          <a:lstStyle/>
          <a:p>
            <a:r>
              <a:rPr lang="sv-SE" dirty="0" smtClean="0"/>
              <a:t>Var dags träning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Den dagliga promenaden</a:t>
            </a:r>
          </a:p>
          <a:p>
            <a:r>
              <a:rPr lang="sv-SE" dirty="0" smtClean="0"/>
              <a:t>De vardagliga aktiviteterna –får ta tid.</a:t>
            </a:r>
          </a:p>
          <a:p>
            <a:r>
              <a:rPr lang="sv-SE" dirty="0" smtClean="0"/>
              <a:t>Egenvård-träning hemträningsprogram eller träning på ”lokal”</a:t>
            </a:r>
          </a:p>
          <a:p>
            <a:r>
              <a:rPr lang="sv-SE" dirty="0" smtClean="0"/>
              <a:t>Vila och återhämtning</a:t>
            </a:r>
          </a:p>
          <a:p>
            <a:r>
              <a:rPr lang="sv-SE" dirty="0" smtClean="0"/>
              <a:t>Något roligt och utmanande?</a:t>
            </a:r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80335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5441" y="468304"/>
            <a:ext cx="5972947" cy="688840"/>
          </a:xfrm>
        </p:spPr>
        <p:txBody>
          <a:bodyPr/>
          <a:lstStyle/>
          <a:p>
            <a:r>
              <a:rPr lang="sv-SE" dirty="0" smtClean="0"/>
              <a:t>Lilla Tao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75" y="1157144"/>
            <a:ext cx="7716934" cy="5374294"/>
          </a:xfrm>
        </p:spPr>
      </p:pic>
    </p:spTree>
    <p:extLst>
      <p:ext uri="{BB962C8B-B14F-4D97-AF65-F5344CB8AC3E}">
        <p14:creationId xmlns:p14="http://schemas.microsoft.com/office/powerpoint/2010/main" val="1380409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64732" y="582277"/>
            <a:ext cx="6961836" cy="688840"/>
          </a:xfrm>
        </p:spPr>
        <p:txBody>
          <a:bodyPr>
            <a:normAutofit/>
          </a:bodyPr>
          <a:lstStyle/>
          <a:p>
            <a:r>
              <a:rPr lang="sv-SE" dirty="0" smtClean="0"/>
              <a:t>Att planera och  göra något och att göra rutin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71550" y="1596980"/>
            <a:ext cx="7335323" cy="4111727"/>
          </a:xfrm>
        </p:spPr>
        <p:txBody>
          <a:bodyPr/>
          <a:lstStyle/>
          <a:p>
            <a:r>
              <a:rPr lang="sv-SE" dirty="0" smtClean="0"/>
              <a:t>Att skapa rutiner underlättar träning- aktiviteter.</a:t>
            </a:r>
          </a:p>
          <a:p>
            <a:r>
              <a:rPr lang="sv-SE" dirty="0" smtClean="0"/>
              <a:t>Minskar val och förbrukar mindre energi.</a:t>
            </a:r>
          </a:p>
          <a:p>
            <a:r>
              <a:rPr lang="sv-SE" dirty="0" smtClean="0"/>
              <a:t>Rutin och variation. Samma start men olika fortsättning.</a:t>
            </a:r>
          </a:p>
          <a:p>
            <a:r>
              <a:rPr lang="sv-SE" dirty="0" smtClean="0"/>
              <a:t>Ex -rutin att alltid gå ut efter frukost</a:t>
            </a:r>
            <a:br>
              <a:rPr lang="sv-SE" dirty="0" smtClean="0"/>
            </a:br>
            <a:r>
              <a:rPr lang="sv-SE" dirty="0" smtClean="0"/>
              <a:t>-variation att gå olika långt efter ork. </a:t>
            </a:r>
          </a:p>
          <a:p>
            <a:r>
              <a:rPr lang="sv-SE" dirty="0" smtClean="0"/>
              <a:t>Aktivitetsbalans- att ha en grund i planeringen och ha vissa stabila rutiner.</a:t>
            </a:r>
          </a:p>
          <a:p>
            <a:r>
              <a:rPr lang="sv-SE" dirty="0" smtClean="0"/>
              <a:t>Att bygga upp en rutin tar tid……</a:t>
            </a:r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46914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Aktivitetsbalans</a:t>
            </a:r>
            <a:endParaRPr lang="sv-SE" dirty="0"/>
          </a:p>
        </p:txBody>
      </p:sp>
      <p:cxnSp>
        <p:nvCxnSpPr>
          <p:cNvPr id="5" name="Rak 4"/>
          <p:cNvCxnSpPr/>
          <p:nvPr/>
        </p:nvCxnSpPr>
        <p:spPr>
          <a:xfrm>
            <a:off x="2137893" y="3090930"/>
            <a:ext cx="5254580" cy="25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k 6"/>
          <p:cNvCxnSpPr/>
          <p:nvPr/>
        </p:nvCxnSpPr>
        <p:spPr>
          <a:xfrm>
            <a:off x="2137893" y="4185634"/>
            <a:ext cx="5254580" cy="257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8"/>
          <p:cNvCxnSpPr/>
          <p:nvPr/>
        </p:nvCxnSpPr>
        <p:spPr>
          <a:xfrm>
            <a:off x="2137893" y="5254580"/>
            <a:ext cx="5422006" cy="12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ihandsfigur 9"/>
          <p:cNvSpPr/>
          <p:nvPr/>
        </p:nvSpPr>
        <p:spPr>
          <a:xfrm>
            <a:off x="2150772" y="3169994"/>
            <a:ext cx="5343525" cy="1968678"/>
          </a:xfrm>
          <a:custGeom>
            <a:avLst/>
            <a:gdLst>
              <a:gd name="connsiteX0" fmla="*/ 0 w 5343525"/>
              <a:gd name="connsiteY0" fmla="*/ 88361 h 1968678"/>
              <a:gd name="connsiteX1" fmla="*/ 785611 w 5343525"/>
              <a:gd name="connsiteY1" fmla="*/ 989882 h 1968678"/>
              <a:gd name="connsiteX2" fmla="*/ 1416676 w 5343525"/>
              <a:gd name="connsiteY2" fmla="*/ 23967 h 1968678"/>
              <a:gd name="connsiteX3" fmla="*/ 2550017 w 5343525"/>
              <a:gd name="connsiteY3" fmla="*/ 1968676 h 1968678"/>
              <a:gd name="connsiteX4" fmla="*/ 4378817 w 5343525"/>
              <a:gd name="connsiteY4" fmla="*/ 36845 h 1968678"/>
              <a:gd name="connsiteX5" fmla="*/ 5241701 w 5343525"/>
              <a:gd name="connsiteY5" fmla="*/ 706547 h 1968678"/>
              <a:gd name="connsiteX6" fmla="*/ 5293217 w 5343525"/>
              <a:gd name="connsiteY6" fmla="*/ 796699 h 1968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3525" h="1968678">
                <a:moveTo>
                  <a:pt x="0" y="88361"/>
                </a:moveTo>
                <a:cubicBezTo>
                  <a:pt x="274749" y="544487"/>
                  <a:pt x="549498" y="1000614"/>
                  <a:pt x="785611" y="989882"/>
                </a:cubicBezTo>
                <a:cubicBezTo>
                  <a:pt x="1021724" y="979150"/>
                  <a:pt x="1122608" y="-139165"/>
                  <a:pt x="1416676" y="23967"/>
                </a:cubicBezTo>
                <a:cubicBezTo>
                  <a:pt x="1710744" y="187099"/>
                  <a:pt x="2056327" y="1966530"/>
                  <a:pt x="2550017" y="1968676"/>
                </a:cubicBezTo>
                <a:cubicBezTo>
                  <a:pt x="3043707" y="1970822"/>
                  <a:pt x="3930203" y="247200"/>
                  <a:pt x="4378817" y="36845"/>
                </a:cubicBezTo>
                <a:cubicBezTo>
                  <a:pt x="4827431" y="-173510"/>
                  <a:pt x="5089301" y="579905"/>
                  <a:pt x="5241701" y="706547"/>
                </a:cubicBezTo>
                <a:cubicBezTo>
                  <a:pt x="5394101" y="833189"/>
                  <a:pt x="5343659" y="814944"/>
                  <a:pt x="5293217" y="79669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ruta 10"/>
          <p:cNvSpPr txBox="1"/>
          <p:nvPr/>
        </p:nvSpPr>
        <p:spPr>
          <a:xfrm>
            <a:off x="643944" y="2910625"/>
            <a:ext cx="118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Pigg</a:t>
            </a:r>
            <a:endParaRPr lang="sv-SE" dirty="0"/>
          </a:p>
        </p:txBody>
      </p:sp>
      <p:sp>
        <p:nvSpPr>
          <p:cNvPr id="12" name="textruta 11"/>
          <p:cNvSpPr txBox="1"/>
          <p:nvPr/>
        </p:nvSpPr>
        <p:spPr>
          <a:xfrm>
            <a:off x="643944" y="3953814"/>
            <a:ext cx="1300766" cy="373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Trött</a:t>
            </a:r>
            <a:endParaRPr lang="sv-SE" dirty="0"/>
          </a:p>
        </p:txBody>
      </p:sp>
      <p:sp>
        <p:nvSpPr>
          <p:cNvPr id="13" name="textruta 12"/>
          <p:cNvSpPr txBox="1"/>
          <p:nvPr/>
        </p:nvSpPr>
        <p:spPr>
          <a:xfrm>
            <a:off x="643944" y="5069914"/>
            <a:ext cx="1300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Fatigue</a:t>
            </a:r>
            <a:endParaRPr lang="sv-SE" dirty="0"/>
          </a:p>
        </p:txBody>
      </p:sp>
      <p:sp>
        <p:nvSpPr>
          <p:cNvPr id="14" name="Ellips 13"/>
          <p:cNvSpPr/>
          <p:nvPr/>
        </p:nvSpPr>
        <p:spPr>
          <a:xfrm>
            <a:off x="3013657" y="3715555"/>
            <a:ext cx="347730" cy="1674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Ellips 14"/>
          <p:cNvSpPr/>
          <p:nvPr/>
        </p:nvSpPr>
        <p:spPr>
          <a:xfrm>
            <a:off x="4848896" y="4541950"/>
            <a:ext cx="927882" cy="3197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Ellips 15"/>
          <p:cNvSpPr/>
          <p:nvPr/>
        </p:nvSpPr>
        <p:spPr>
          <a:xfrm flipV="1">
            <a:off x="5279868" y="3921615"/>
            <a:ext cx="993820" cy="3734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Ellips 16"/>
          <p:cNvSpPr/>
          <p:nvPr/>
        </p:nvSpPr>
        <p:spPr>
          <a:xfrm>
            <a:off x="2446987" y="3837903"/>
            <a:ext cx="347730" cy="1674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Ellips 17"/>
          <p:cNvSpPr/>
          <p:nvPr/>
        </p:nvSpPr>
        <p:spPr>
          <a:xfrm>
            <a:off x="2099257" y="5799786"/>
            <a:ext cx="347730" cy="1674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textruta 18"/>
          <p:cNvSpPr txBox="1"/>
          <p:nvPr/>
        </p:nvSpPr>
        <p:spPr>
          <a:xfrm>
            <a:off x="2620852" y="5698832"/>
            <a:ext cx="179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Vila -paus</a:t>
            </a:r>
            <a:endParaRPr lang="sv-SE" dirty="0"/>
          </a:p>
        </p:txBody>
      </p:sp>
      <p:sp>
        <p:nvSpPr>
          <p:cNvPr id="20" name="Ellips 19"/>
          <p:cNvSpPr/>
          <p:nvPr/>
        </p:nvSpPr>
        <p:spPr>
          <a:xfrm flipV="1">
            <a:off x="5711612" y="3342068"/>
            <a:ext cx="993820" cy="3734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1892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Höstens planerade aktiviteter på Specialistrehab i Karlshamn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45440" y="2274175"/>
            <a:ext cx="5972947" cy="3166042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Tema-föreläsningar /diskussioner: </a:t>
            </a:r>
          </a:p>
          <a:p>
            <a:r>
              <a:rPr lang="sv-SE" dirty="0" smtClean="0"/>
              <a:t>Samhällsorienterad </a:t>
            </a:r>
            <a:r>
              <a:rPr lang="sv-SE" dirty="0"/>
              <a:t>information</a:t>
            </a:r>
          </a:p>
          <a:p>
            <a:r>
              <a:rPr lang="sv-SE" dirty="0"/>
              <a:t>Blås och tarmproblematik</a:t>
            </a:r>
          </a:p>
          <a:p>
            <a:r>
              <a:rPr lang="sv-SE" dirty="0" smtClean="0"/>
              <a:t>Trötthet, </a:t>
            </a:r>
            <a:r>
              <a:rPr lang="sv-SE" dirty="0"/>
              <a:t>minne och koncentration</a:t>
            </a:r>
          </a:p>
          <a:p>
            <a:r>
              <a:rPr lang="sv-SE" dirty="0"/>
              <a:t>Smärta, spasticitet och sömn</a:t>
            </a:r>
          </a:p>
          <a:p>
            <a:r>
              <a:rPr lang="sv-SE" dirty="0"/>
              <a:t>Träning och livsstil</a:t>
            </a:r>
          </a:p>
          <a:p>
            <a:r>
              <a:rPr lang="sv-SE" dirty="0"/>
              <a:t>Psykiskt </a:t>
            </a:r>
            <a:r>
              <a:rPr lang="sv-SE" dirty="0" smtClean="0"/>
              <a:t>mående</a:t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6550951" y="1162260"/>
            <a:ext cx="9348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MS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2091577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n1822\AppData\Local\Microsoft\Windows\Temporary Internet Files\Content.IE5\QMZYYSTN\fragetecken_rod[1]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716" y="754730"/>
            <a:ext cx="3699112" cy="393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3729678" y="5537396"/>
            <a:ext cx="2253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Mental trötthet</a:t>
            </a:r>
          </a:p>
          <a:p>
            <a:r>
              <a:rPr lang="sv-SE" dirty="0" smtClean="0"/>
              <a:t>gu.se</a:t>
            </a:r>
            <a:endParaRPr lang="sv-SE" dirty="0"/>
          </a:p>
        </p:txBody>
      </p:sp>
      <p:sp>
        <p:nvSpPr>
          <p:cNvPr id="5" name="Rektangel 4"/>
          <p:cNvSpPr/>
          <p:nvPr/>
        </p:nvSpPr>
        <p:spPr>
          <a:xfrm>
            <a:off x="546114" y="5537397"/>
            <a:ext cx="31835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Information</a:t>
            </a:r>
            <a:endParaRPr lang="sv-SE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2085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61077" y="471623"/>
            <a:ext cx="5972947" cy="688840"/>
          </a:xfrm>
        </p:spPr>
        <p:txBody>
          <a:bodyPr/>
          <a:lstStyle/>
          <a:p>
            <a:pPr algn="ctr"/>
            <a:r>
              <a:rPr lang="sv-SE" dirty="0" smtClean="0"/>
              <a:t>Tack för att ni lyssnade</a:t>
            </a:r>
            <a:endParaRPr lang="sv-SE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779486"/>
              </p:ext>
            </p:extLst>
          </p:nvPr>
        </p:nvGraphicFramePr>
        <p:xfrm>
          <a:off x="3095193" y="1405957"/>
          <a:ext cx="3154362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Klipp" r:id="rId4" imgW="3800000" imgH="5714286" progId="MS_ClipArt_Gallery.2">
                  <p:embed/>
                </p:oleObj>
              </mc:Choice>
              <mc:Fallback>
                <p:oleObj name="Klipp" r:id="rId4" imgW="3800000" imgH="5714286" progId="MS_ClipArt_Gallery.2">
                  <p:embed/>
                  <p:pic>
                    <p:nvPicPr>
                      <p:cNvPr id="0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193" y="1405957"/>
                        <a:ext cx="3154362" cy="474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ruta 5"/>
          <p:cNvSpPr txBox="1"/>
          <p:nvPr/>
        </p:nvSpPr>
        <p:spPr>
          <a:xfrm>
            <a:off x="637309" y="4572000"/>
            <a:ext cx="1838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 smtClean="0">
                <a:latin typeface="Comic Sans MS" panose="030F0702030302020204" pitchFamily="66" charset="0"/>
              </a:rPr>
              <a:t>Rehabilitering/träning </a:t>
            </a:r>
            <a:br>
              <a:rPr lang="sv-SE" i="1" dirty="0" smtClean="0">
                <a:latin typeface="Comic Sans MS" panose="030F0702030302020204" pitchFamily="66" charset="0"/>
              </a:rPr>
            </a:br>
            <a:r>
              <a:rPr lang="sv-SE" i="1" dirty="0" smtClean="0">
                <a:latin typeface="Comic Sans MS" panose="030F0702030302020204" pitchFamily="66" charset="0"/>
              </a:rPr>
              <a:t>och vardagsliv</a:t>
            </a:r>
            <a:endParaRPr lang="sv-SE" i="1" dirty="0">
              <a:latin typeface="Comic Sans MS" panose="030F0702030302020204" pitchFamily="66" charset="0"/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6604000" y="1551709"/>
            <a:ext cx="2004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 smtClean="0">
                <a:latin typeface="Comic Sans MS" panose="030F0702030302020204" pitchFamily="66" charset="0"/>
              </a:rPr>
              <a:t>Vardagsliv och egenvård….</a:t>
            </a:r>
            <a:endParaRPr lang="sv-SE" i="1" dirty="0">
              <a:latin typeface="Comic Sans MS" panose="030F0702030302020204" pitchFamily="66" charset="0"/>
            </a:endParaRPr>
          </a:p>
        </p:txBody>
      </p:sp>
      <p:pic>
        <p:nvPicPr>
          <p:cNvPr id="9" name="Bildobjekt 8" descr="I:\ltblekinge\__Landstinget övergripande\_Grafisk profil\loggor Landstinget Blekinge\Diverse format\LandstingetBlekinge_loggo_SV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786" y="5601604"/>
            <a:ext cx="2008505" cy="463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7502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75986" y="1603610"/>
            <a:ext cx="4206586" cy="680694"/>
          </a:xfrm>
        </p:spPr>
        <p:txBody>
          <a:bodyPr/>
          <a:lstStyle/>
          <a:p>
            <a:r>
              <a:rPr lang="sv-SE" dirty="0" smtClean="0"/>
              <a:t>Slutenvård- avdelning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75986" y="2466111"/>
            <a:ext cx="4006850" cy="2817091"/>
          </a:xfrm>
        </p:spPr>
        <p:txBody>
          <a:bodyPr>
            <a:normAutofit/>
          </a:bodyPr>
          <a:lstStyle/>
          <a:p>
            <a:r>
              <a:rPr lang="sv-SE" dirty="0" smtClean="0"/>
              <a:t>Akutstroketeam</a:t>
            </a:r>
          </a:p>
          <a:p>
            <a:r>
              <a:rPr lang="sv-SE" dirty="0" smtClean="0"/>
              <a:t>Rehab-stroketeam</a:t>
            </a:r>
          </a:p>
          <a:p>
            <a:r>
              <a:rPr lang="sv-SE" dirty="0" smtClean="0"/>
              <a:t>Allmänrehabteam </a:t>
            </a:r>
            <a:r>
              <a:rPr lang="sv-SE" sz="1200" dirty="0" smtClean="0"/>
              <a:t>(Karlshamn)</a:t>
            </a:r>
          </a:p>
          <a:p>
            <a:r>
              <a:rPr lang="sv-SE" dirty="0" smtClean="0"/>
              <a:t>Ryggmärgskadeteam </a:t>
            </a:r>
            <a:r>
              <a:rPr lang="sv-SE" sz="1200" dirty="0"/>
              <a:t>(Karlshamn</a:t>
            </a:r>
            <a:r>
              <a:rPr lang="sv-SE" sz="1200" dirty="0" smtClean="0"/>
              <a:t>)</a:t>
            </a:r>
          </a:p>
          <a:p>
            <a:r>
              <a:rPr lang="sv-SE" dirty="0" smtClean="0"/>
              <a:t>SPRIH team</a:t>
            </a:r>
            <a:br>
              <a:rPr lang="sv-SE" dirty="0" smtClean="0"/>
            </a:br>
            <a:r>
              <a:rPr lang="sv-SE" sz="1200" dirty="0" smtClean="0"/>
              <a:t>(Karlshamn)</a:t>
            </a:r>
            <a:endParaRPr lang="sv-SE" sz="1200" dirty="0"/>
          </a:p>
        </p:txBody>
      </p:sp>
      <p:sp>
        <p:nvSpPr>
          <p:cNvPr id="5" name="Rubrik 1"/>
          <p:cNvSpPr txBox="1">
            <a:spLocks/>
          </p:cNvSpPr>
          <p:nvPr/>
        </p:nvSpPr>
        <p:spPr>
          <a:xfrm>
            <a:off x="5298209" y="1582017"/>
            <a:ext cx="2866159" cy="680694"/>
          </a:xfrm>
          <a:prstGeom prst="rect">
            <a:avLst/>
          </a:prstGeom>
        </p:spPr>
        <p:txBody>
          <a:bodyPr vert="horz" lIns="0" rIns="0" bIns="0" anchor="b">
            <a:normAutofit fontScale="9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400" b="1" i="0" kern="120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+mj-ea"/>
                <a:cs typeface="+mj-cs"/>
              </a:defRPr>
            </a:lvl1pPr>
          </a:lstStyle>
          <a:p>
            <a:pPr defTabSz="914400"/>
            <a:r>
              <a:rPr lang="sv-SE" dirty="0" smtClean="0"/>
              <a:t>Specialistrehab/ öppenvård</a:t>
            </a:r>
            <a:endParaRPr lang="sv-SE" dirty="0"/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5096741" y="2382983"/>
            <a:ext cx="3067627" cy="350981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0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90538" indent="-217488" algn="l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tabLst/>
              <a:defRPr kumimoji="0" sz="18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63588" indent="-217488" algn="l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tabLst/>
              <a:defRPr kumimoji="0" sz="16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982663" indent="-177800" algn="l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tabLst/>
              <a:defRPr kumimoji="0" sz="1400" b="0" i="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200150" indent="-176213" algn="l" rtl="0" eaLnBrk="1" latinLnBrk="0" hangingPunct="1">
              <a:lnSpc>
                <a:spcPct val="120000"/>
              </a:lnSpc>
              <a:spcBef>
                <a:spcPct val="20000"/>
              </a:spcBef>
              <a:buClr>
                <a:schemeClr val="accent4"/>
              </a:buClr>
              <a:buSzPct val="65000"/>
              <a:buFont typeface="Wingdings" panose="05000000000000000000" pitchFamily="2" charset="2"/>
              <a:buChar char="§"/>
              <a:tabLst/>
              <a:defRPr kumimoji="0" sz="1400" b="0" i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sv-SE" dirty="0" smtClean="0"/>
              <a:t>Stroke/</a:t>
            </a:r>
            <a:r>
              <a:rPr lang="sv-SE" dirty="0" err="1" smtClean="0"/>
              <a:t>neuroteam</a:t>
            </a:r>
            <a:endParaRPr lang="sv-SE" dirty="0" smtClean="0"/>
          </a:p>
          <a:p>
            <a:pPr defTabSz="914400"/>
            <a:r>
              <a:rPr lang="sv-SE" dirty="0" smtClean="0"/>
              <a:t>Ryggmärgskadeteam </a:t>
            </a:r>
            <a:r>
              <a:rPr lang="sv-SE" sz="1200" dirty="0" smtClean="0"/>
              <a:t>(Karlshamn)</a:t>
            </a:r>
          </a:p>
          <a:p>
            <a:pPr defTabSz="914400"/>
            <a:r>
              <a:rPr lang="sv-SE" dirty="0" smtClean="0"/>
              <a:t>Allmänrehabteam</a:t>
            </a:r>
          </a:p>
          <a:p>
            <a:pPr defTabSz="914400"/>
            <a:r>
              <a:rPr lang="sv-SE" dirty="0" smtClean="0"/>
              <a:t>Handteam</a:t>
            </a:r>
          </a:p>
          <a:p>
            <a:pPr defTabSz="914400"/>
            <a:r>
              <a:rPr lang="sv-SE" dirty="0" smtClean="0"/>
              <a:t>Smärtteam</a:t>
            </a:r>
          </a:p>
          <a:p>
            <a:pPr defTabSz="914400"/>
            <a:r>
              <a:rPr lang="sv-SE" dirty="0" smtClean="0"/>
              <a:t>Cancerrehabteam </a:t>
            </a:r>
            <a:r>
              <a:rPr lang="sv-SE" dirty="0"/>
              <a:t/>
            </a:r>
            <a:br>
              <a:rPr lang="sv-SE" dirty="0"/>
            </a:br>
            <a:r>
              <a:rPr lang="sv-SE" sz="1200" dirty="0" smtClean="0"/>
              <a:t>(Karlshamn)</a:t>
            </a:r>
          </a:p>
          <a:p>
            <a:pPr defTabSz="914400"/>
            <a:r>
              <a:rPr lang="sv-SE" sz="1200" dirty="0" err="1" smtClean="0"/>
              <a:t>Botoxmottagning</a:t>
            </a:r>
            <a:r>
              <a:rPr lang="sv-SE" sz="1200" dirty="0" smtClean="0"/>
              <a:t> (utredning och behandling mot spasticitet)</a:t>
            </a:r>
          </a:p>
          <a:p>
            <a:pPr marL="0" indent="0" defTabSz="914400">
              <a:buNone/>
            </a:pPr>
            <a:endParaRPr lang="sv-SE" dirty="0"/>
          </a:p>
        </p:txBody>
      </p:sp>
      <p:sp>
        <p:nvSpPr>
          <p:cNvPr id="7" name="Rektangel 6"/>
          <p:cNvSpPr/>
          <p:nvPr/>
        </p:nvSpPr>
        <p:spPr>
          <a:xfrm>
            <a:off x="558927" y="733198"/>
            <a:ext cx="79095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200" b="1" dirty="0">
                <a:solidFill>
                  <a:schemeClr val="tx2"/>
                </a:solidFill>
                <a:latin typeface="Arial" charset="0"/>
                <a:ea typeface="+mj-ea"/>
                <a:cs typeface="+mj-cs"/>
              </a:rPr>
              <a:t>Landstings- nivå: sjukhus + öppenvård </a:t>
            </a:r>
          </a:p>
        </p:txBody>
      </p:sp>
      <p:sp>
        <p:nvSpPr>
          <p:cNvPr id="8" name="Rubrik 1"/>
          <p:cNvSpPr txBox="1">
            <a:spLocks/>
          </p:cNvSpPr>
          <p:nvPr/>
        </p:nvSpPr>
        <p:spPr>
          <a:xfrm>
            <a:off x="1290061" y="5659872"/>
            <a:ext cx="6447269" cy="68069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400" b="1" i="0" kern="120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+mj-ea"/>
                <a:cs typeface="+mj-cs"/>
              </a:defRPr>
            </a:lvl1pPr>
          </a:lstStyle>
          <a:p>
            <a:pPr algn="ctr" defTabSz="914400"/>
            <a:r>
              <a:rPr lang="sv-SE" dirty="0" smtClean="0"/>
              <a:t>Karlshamn och Karlskrona inte helt lika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1187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26590" y="1977195"/>
            <a:ext cx="4206586" cy="4135423"/>
          </a:xfrm>
        </p:spPr>
        <p:txBody>
          <a:bodyPr/>
          <a:lstStyle/>
          <a:p>
            <a:r>
              <a:rPr lang="sv-SE" dirty="0" smtClean="0"/>
              <a:t>MS mottagning</a:t>
            </a:r>
          </a:p>
          <a:p>
            <a:r>
              <a:rPr lang="sv-SE" dirty="0" smtClean="0"/>
              <a:t>Karlskrona MS- grupper</a:t>
            </a:r>
          </a:p>
          <a:p>
            <a:r>
              <a:rPr lang="sv-SE" dirty="0" smtClean="0"/>
              <a:t>Karlshamn mer individuell träning och grupp när det är möjligt.</a:t>
            </a:r>
            <a:endParaRPr lang="sv-SE" dirty="0"/>
          </a:p>
        </p:txBody>
      </p:sp>
      <p:pic>
        <p:nvPicPr>
          <p:cNvPr id="7" name="Platshållare för bild 6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7" r="23937"/>
          <a:stretch>
            <a:fillRect/>
          </a:stretch>
        </p:blipFill>
        <p:spPr>
          <a:xfrm>
            <a:off x="5187950" y="2066925"/>
            <a:ext cx="2908300" cy="4011613"/>
          </a:xfrm>
        </p:spPr>
      </p:pic>
      <p:sp>
        <p:nvSpPr>
          <p:cNvPr id="5" name="Rubrik 1"/>
          <p:cNvSpPr txBox="1">
            <a:spLocks noGrp="1"/>
          </p:cNvSpPr>
          <p:nvPr>
            <p:ph type="title"/>
          </p:nvPr>
        </p:nvSpPr>
        <p:spPr>
          <a:xfrm>
            <a:off x="971550" y="399821"/>
            <a:ext cx="6048086" cy="68069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400" b="1" i="0" kern="1200" baseline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+mj-ea"/>
                <a:cs typeface="+mj-cs"/>
              </a:defRPr>
            </a:lvl1pPr>
          </a:lstStyle>
          <a:p>
            <a:pPr algn="ctr" defTabSz="914400"/>
            <a:r>
              <a:rPr lang="sv-SE" dirty="0" smtClean="0"/>
              <a:t>Karlshamn och Karlskrona inte helt lika </a:t>
            </a:r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>
            <a:off x="7019636" y="651421"/>
            <a:ext cx="10102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MS</a:t>
            </a:r>
            <a:endParaRPr lang="sv-SE" sz="4400" dirty="0"/>
          </a:p>
        </p:txBody>
      </p:sp>
    </p:spTree>
    <p:extLst>
      <p:ext uri="{BB962C8B-B14F-4D97-AF65-F5344CB8AC3E}">
        <p14:creationId xmlns:p14="http://schemas.microsoft.com/office/powerpoint/2010/main" val="4016511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46678" y="285804"/>
            <a:ext cx="6436013" cy="680694"/>
          </a:xfrm>
        </p:spPr>
        <p:txBody>
          <a:bodyPr>
            <a:normAutofit/>
          </a:bodyPr>
          <a:lstStyle/>
          <a:p>
            <a:r>
              <a:rPr lang="sv-SE" sz="2800" dirty="0" smtClean="0"/>
              <a:t>Landstings- nivå: Specialistrehab</a:t>
            </a:r>
            <a:endParaRPr lang="sv-SE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46678" y="1209134"/>
            <a:ext cx="7632872" cy="5255491"/>
          </a:xfrm>
        </p:spPr>
        <p:txBody>
          <a:bodyPr>
            <a:noAutofit/>
          </a:bodyPr>
          <a:lstStyle/>
          <a:p>
            <a:r>
              <a:rPr lang="sv-SE" sz="2400" dirty="0" smtClean="0"/>
              <a:t>Rehabiliteringskliniken- öppenvård</a:t>
            </a:r>
          </a:p>
          <a:p>
            <a:r>
              <a:rPr lang="sv-SE" sz="2400" dirty="0" smtClean="0"/>
              <a:t>MS Första gången remiss till MS mottagningen från Neurologen.</a:t>
            </a:r>
          </a:p>
          <a:p>
            <a:r>
              <a:rPr lang="sv-SE" sz="2400" dirty="0" smtClean="0"/>
              <a:t>Mottagningsbesök hos </a:t>
            </a:r>
            <a:r>
              <a:rPr lang="sv-SE" sz="2400" dirty="0"/>
              <a:t>rehabteamet (</a:t>
            </a:r>
            <a:r>
              <a:rPr lang="sv-SE" sz="2400" dirty="0" smtClean="0"/>
              <a:t>arbetsterapeut, fysioterapeut, kurator,  läkare, logoped, sköterska)</a:t>
            </a:r>
          </a:p>
          <a:p>
            <a:r>
              <a:rPr lang="sv-SE" sz="2400" dirty="0" smtClean="0"/>
              <a:t>Träningsperiod efter behov. Orka resa och träna.</a:t>
            </a:r>
          </a:p>
          <a:p>
            <a:r>
              <a:rPr lang="sv-SE" sz="2400" dirty="0" smtClean="0"/>
              <a:t>Specialistrehab kriterier: ”Höga aktivitets och delaktighetsmål”- behöva flera yrkeskategorier</a:t>
            </a:r>
          </a:p>
          <a:p>
            <a:r>
              <a:rPr lang="sv-SE" sz="2400" dirty="0" smtClean="0"/>
              <a:t>Nytt mottagningsbesök -egenremiss</a:t>
            </a:r>
          </a:p>
          <a:p>
            <a:r>
              <a:rPr lang="sv-SE" sz="2400" dirty="0" smtClean="0"/>
              <a:t>Ny träningsperiod vid behov –egenremiss. </a:t>
            </a:r>
          </a:p>
          <a:p>
            <a:r>
              <a:rPr lang="sv-SE" sz="2400" dirty="0" smtClean="0"/>
              <a:t>Medicinering  av MS sköter neurologen</a:t>
            </a:r>
            <a:endParaRPr lang="sv-SE" sz="2400" dirty="0"/>
          </a:p>
        </p:txBody>
      </p:sp>
      <p:sp>
        <p:nvSpPr>
          <p:cNvPr id="5" name="Rektangel 4"/>
          <p:cNvSpPr/>
          <p:nvPr/>
        </p:nvSpPr>
        <p:spPr>
          <a:xfrm>
            <a:off x="7338308" y="302713"/>
            <a:ext cx="11977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v-SE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MS</a:t>
            </a:r>
            <a:endParaRPr lang="sv-SE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64566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40640" y="310717"/>
            <a:ext cx="7599795" cy="680694"/>
          </a:xfrm>
        </p:spPr>
        <p:txBody>
          <a:bodyPr>
            <a:normAutofit/>
          </a:bodyPr>
          <a:lstStyle/>
          <a:p>
            <a:r>
              <a:rPr lang="sv-SE" dirty="0"/>
              <a:t>Landstings- </a:t>
            </a:r>
            <a:r>
              <a:rPr lang="sv-SE" dirty="0" smtClean="0"/>
              <a:t>öppenvård, Specialistrehab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40640" y="1505529"/>
            <a:ext cx="4708814" cy="4238448"/>
          </a:xfrm>
        </p:spPr>
        <p:txBody>
          <a:bodyPr/>
          <a:lstStyle/>
          <a:p>
            <a:r>
              <a:rPr lang="sv-SE" dirty="0" smtClean="0"/>
              <a:t>Remiss till rehab/</a:t>
            </a:r>
            <a:r>
              <a:rPr lang="sv-SE" dirty="0" err="1" smtClean="0"/>
              <a:t>specialistrehab</a:t>
            </a:r>
            <a:endParaRPr lang="sv-SE" dirty="0" smtClean="0"/>
          </a:p>
          <a:p>
            <a:r>
              <a:rPr lang="sv-SE" dirty="0" smtClean="0"/>
              <a:t>Mottagningsbesök till teamet- bedömning.</a:t>
            </a:r>
          </a:p>
          <a:p>
            <a:r>
              <a:rPr lang="sv-SE" dirty="0" smtClean="0"/>
              <a:t>Träningsperiod  erbjuds om kriterierna uppföljs.</a:t>
            </a:r>
          </a:p>
          <a:p>
            <a:r>
              <a:rPr lang="sv-SE" dirty="0" smtClean="0"/>
              <a:t>”Höga aktivitets och delaktighetsmål”.</a:t>
            </a:r>
          </a:p>
          <a:p>
            <a:r>
              <a:rPr lang="sv-SE" dirty="0" smtClean="0"/>
              <a:t>Behöva träning/insatser av flera yrkeskategorier</a:t>
            </a:r>
          </a:p>
          <a:p>
            <a:r>
              <a:rPr lang="sv-SE" dirty="0" smtClean="0"/>
              <a:t>Orka resa och träna</a:t>
            </a:r>
          </a:p>
          <a:p>
            <a:endParaRPr lang="en-US" dirty="0"/>
          </a:p>
        </p:txBody>
      </p:sp>
      <p:sp>
        <p:nvSpPr>
          <p:cNvPr id="5" name="Rektangel 4"/>
          <p:cNvSpPr/>
          <p:nvPr/>
        </p:nvSpPr>
        <p:spPr>
          <a:xfrm>
            <a:off x="5308119" y="1003110"/>
            <a:ext cx="359573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v-SE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Andra diagnoser</a:t>
            </a:r>
            <a:endParaRPr lang="sv-SE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06006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06401" y="398267"/>
            <a:ext cx="4206586" cy="680694"/>
          </a:xfrm>
        </p:spPr>
        <p:txBody>
          <a:bodyPr/>
          <a:lstStyle/>
          <a:p>
            <a:r>
              <a:rPr lang="sv-SE" dirty="0" smtClean="0"/>
              <a:t>Teambedömning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49878" y="1259265"/>
            <a:ext cx="4206586" cy="4896835"/>
          </a:xfrm>
        </p:spPr>
        <p:txBody>
          <a:bodyPr>
            <a:normAutofit/>
          </a:bodyPr>
          <a:lstStyle/>
          <a:p>
            <a:r>
              <a:rPr lang="sv-SE" dirty="0" smtClean="0"/>
              <a:t>Då träffar man:  arbetsterapeut, fysioterapeut sköterska, kurator, logoped vid behov, läkare vid behov, </a:t>
            </a:r>
          </a:p>
          <a:p>
            <a:r>
              <a:rPr lang="sv-SE" dirty="0" smtClean="0"/>
              <a:t>Vi gör en fysik- motorisk bedömning , process- och kognitiv bedömning och aktivitetsbedömning och diskutera mål med träning hos oss.</a:t>
            </a:r>
          </a:p>
          <a:p>
            <a:endParaRPr lang="sv-SE" dirty="0"/>
          </a:p>
          <a:p>
            <a:r>
              <a:rPr lang="sv-SE" dirty="0" smtClean="0"/>
              <a:t>Gäller ALLA aktuella diagnoser</a:t>
            </a:r>
            <a:endParaRPr lang="sv-SE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2" r="13702"/>
          <a:stretch>
            <a:fillRect/>
          </a:stretch>
        </p:blipFill>
        <p:spPr>
          <a:xfrm>
            <a:off x="5281613" y="1259266"/>
            <a:ext cx="2906712" cy="4010025"/>
          </a:xfrm>
        </p:spPr>
      </p:pic>
    </p:spTree>
    <p:extLst>
      <p:ext uri="{BB962C8B-B14F-4D97-AF65-F5344CB8AC3E}">
        <p14:creationId xmlns:p14="http://schemas.microsoft.com/office/powerpoint/2010/main" val="3606619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1550" y="291319"/>
            <a:ext cx="5972947" cy="688840"/>
          </a:xfrm>
        </p:spPr>
        <p:txBody>
          <a:bodyPr>
            <a:normAutofit/>
          </a:bodyPr>
          <a:lstStyle/>
          <a:p>
            <a:pPr algn="ctr"/>
            <a:r>
              <a:rPr lang="sv-SE" sz="4000" dirty="0" smtClean="0"/>
              <a:t>Vem gör vad?</a:t>
            </a:r>
            <a:endParaRPr lang="sv-SE" sz="4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08338" y="1160463"/>
            <a:ext cx="8023538" cy="5175682"/>
          </a:xfrm>
        </p:spPr>
        <p:txBody>
          <a:bodyPr>
            <a:normAutofit/>
          </a:bodyPr>
          <a:lstStyle/>
          <a:p>
            <a:r>
              <a:rPr lang="sv-SE" dirty="0" smtClean="0"/>
              <a:t>Arbetsterapeut: Bedömning av aktivitetsförmåga, aktivitetsbalans och kognitiva svårigheter*. Hjälpmedel.</a:t>
            </a:r>
            <a:br>
              <a:rPr lang="sv-SE" dirty="0" smtClean="0"/>
            </a:br>
            <a:r>
              <a:rPr lang="sv-SE" dirty="0" smtClean="0"/>
              <a:t>Hand- armträning</a:t>
            </a:r>
          </a:p>
          <a:p>
            <a:r>
              <a:rPr lang="sv-SE" dirty="0" smtClean="0"/>
              <a:t>Fysioterapeut: styrka, balans och uthållighet vid förflyttningar och gång. Hjälpmedel.</a:t>
            </a:r>
            <a:br>
              <a:rPr lang="sv-SE" dirty="0" smtClean="0"/>
            </a:br>
            <a:r>
              <a:rPr lang="sv-SE" dirty="0" smtClean="0"/>
              <a:t>Hand- armträning</a:t>
            </a:r>
            <a:br>
              <a:rPr lang="sv-SE" dirty="0" smtClean="0"/>
            </a:br>
            <a:r>
              <a:rPr lang="sv-SE" dirty="0"/>
              <a:t>S</a:t>
            </a:r>
            <a:r>
              <a:rPr lang="sv-SE" dirty="0" smtClean="0"/>
              <a:t>märtlindring TNS mm</a:t>
            </a:r>
          </a:p>
          <a:p>
            <a:r>
              <a:rPr lang="sv-SE" dirty="0" smtClean="0"/>
              <a:t>Kurator</a:t>
            </a:r>
            <a:r>
              <a:rPr lang="sv-SE" dirty="0"/>
              <a:t>: Sociala frågor och samlevnad. </a:t>
            </a:r>
            <a:endParaRPr lang="sv-SE" dirty="0" smtClean="0"/>
          </a:p>
          <a:p>
            <a:r>
              <a:rPr lang="sv-SE" dirty="0" smtClean="0"/>
              <a:t>Logoped</a:t>
            </a:r>
            <a:r>
              <a:rPr lang="sv-SE" dirty="0"/>
              <a:t>: Tal och sväljnings </a:t>
            </a:r>
            <a:r>
              <a:rPr lang="sv-SE" dirty="0" smtClean="0"/>
              <a:t>problem</a:t>
            </a:r>
          </a:p>
          <a:p>
            <a:r>
              <a:rPr lang="sv-SE" dirty="0" smtClean="0"/>
              <a:t>Läkaren: Medicinska rehabiliteringsfrågor.</a:t>
            </a:r>
          </a:p>
          <a:p>
            <a:r>
              <a:rPr lang="sv-SE" dirty="0" smtClean="0"/>
              <a:t>Sjuksköterska</a:t>
            </a:r>
            <a:r>
              <a:rPr lang="sv-SE" dirty="0"/>
              <a:t>: Levnadsvanor, kost, och det som kommer sedan tarm och blås funktion. Hjälpmedel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63987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88423" y="746086"/>
            <a:ext cx="4206586" cy="680694"/>
          </a:xfrm>
        </p:spPr>
        <p:txBody>
          <a:bodyPr/>
          <a:lstStyle/>
          <a:p>
            <a:r>
              <a:rPr lang="sv-SE" dirty="0" smtClean="0"/>
              <a:t>Hjärnan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7441" y="1610248"/>
            <a:ext cx="4206586" cy="3915028"/>
          </a:xfrm>
        </p:spPr>
        <p:txBody>
          <a:bodyPr>
            <a:normAutofit lnSpcReduction="10000"/>
          </a:bodyPr>
          <a:lstStyle/>
          <a:p>
            <a:r>
              <a:rPr lang="sv-SE" dirty="0" smtClean="0"/>
              <a:t>Hjärnan arbetar oavsett om vi tänker att vi rör oss, utför en rörelse eller planerar något vi tänker göra.</a:t>
            </a:r>
          </a:p>
          <a:p>
            <a:r>
              <a:rPr lang="sv-SE" dirty="0" smtClean="0"/>
              <a:t>När hjärnan behöver arbeta mer för att styra kroppen går det åt mer mental kraft och ”mental trötthet ” uppstår.</a:t>
            </a:r>
          </a:p>
          <a:p>
            <a:r>
              <a:rPr lang="sv-SE" dirty="0" smtClean="0"/>
              <a:t>Att vilja/välja tar kraft</a:t>
            </a:r>
          </a:p>
          <a:p>
            <a:r>
              <a:rPr lang="sv-SE" dirty="0" err="1" smtClean="0"/>
              <a:t>Fatigue</a:t>
            </a:r>
            <a:endParaRPr lang="sv-SE" dirty="0" smtClean="0"/>
          </a:p>
          <a:p>
            <a:endParaRPr lang="sv-SE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1" r="137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18452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5296" y="578572"/>
            <a:ext cx="4206586" cy="680694"/>
          </a:xfrm>
        </p:spPr>
        <p:txBody>
          <a:bodyPr/>
          <a:lstStyle/>
          <a:p>
            <a:r>
              <a:rPr lang="sv-SE" dirty="0" smtClean="0"/>
              <a:t>Exempel på mål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7513" y="1422400"/>
            <a:ext cx="4687219" cy="4812146"/>
          </a:xfrm>
        </p:spPr>
        <p:txBody>
          <a:bodyPr>
            <a:normAutofit/>
          </a:bodyPr>
          <a:lstStyle/>
          <a:p>
            <a:r>
              <a:rPr lang="sv-SE" dirty="0" smtClean="0"/>
              <a:t>Få en bättre uthållighet i att gå och stå, för att kunna fortsätta arbeta/ laga mat, planera och genomföra inköp.</a:t>
            </a:r>
          </a:p>
          <a:p>
            <a:r>
              <a:rPr lang="sv-SE" dirty="0" smtClean="0"/>
              <a:t>Lära mig strategier för mental återhämtning –orka mer/bättre över dagen.</a:t>
            </a:r>
          </a:p>
          <a:p>
            <a:r>
              <a:rPr lang="sv-SE" dirty="0" smtClean="0"/>
              <a:t>Förbättra min aktivitetsbalans</a:t>
            </a:r>
          </a:p>
          <a:p>
            <a:r>
              <a:rPr lang="sv-SE" dirty="0" smtClean="0"/>
              <a:t>Hitta strategier/träning för minne och koncentration.</a:t>
            </a:r>
          </a:p>
          <a:p>
            <a:r>
              <a:rPr lang="sv-SE" dirty="0" smtClean="0"/>
              <a:t>Få bättre fungerande mage och tarm</a:t>
            </a:r>
          </a:p>
          <a:p>
            <a:endParaRPr lang="sv-SE" dirty="0" smtClean="0"/>
          </a:p>
          <a:p>
            <a:endParaRPr lang="sv-SE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6" r="23176"/>
          <a:stretch>
            <a:fillRect/>
          </a:stretch>
        </p:blipFill>
        <p:spPr>
          <a:xfrm>
            <a:off x="5493511" y="1162244"/>
            <a:ext cx="2907698" cy="4010771"/>
          </a:xfrm>
        </p:spPr>
      </p:pic>
    </p:spTree>
    <p:extLst>
      <p:ext uri="{BB962C8B-B14F-4D97-AF65-F5344CB8AC3E}">
        <p14:creationId xmlns:p14="http://schemas.microsoft.com/office/powerpoint/2010/main" val="70439136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blank">
  <a:themeElements>
    <a:clrScheme name="Anpassad 8">
      <a:dk1>
        <a:sysClr val="windowText" lastClr="000000"/>
      </a:dk1>
      <a:lt1>
        <a:sysClr val="window" lastClr="FFFFFF"/>
      </a:lt1>
      <a:dk2>
        <a:srgbClr val="1F497D"/>
      </a:dk2>
      <a:lt2>
        <a:srgbClr val="FFFFFF"/>
      </a:lt2>
      <a:accent1>
        <a:srgbClr val="66B2E4"/>
      </a:accent1>
      <a:accent2>
        <a:srgbClr val="004955"/>
      </a:accent2>
      <a:accent3>
        <a:srgbClr val="DBCD00"/>
      </a:accent3>
      <a:accent4>
        <a:srgbClr val="5B7500"/>
      </a:accent4>
      <a:accent5>
        <a:srgbClr val="B2B2B2"/>
      </a:accent5>
      <a:accent6>
        <a:srgbClr val="553507"/>
      </a:accent6>
      <a:hlink>
        <a:srgbClr val="BCACD5"/>
      </a:hlink>
      <a:folHlink>
        <a:srgbClr val="81005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3BB05B57-CBEA-A24A-AF95-773DA9F154B3}" vid="{BBFE2BE7-EBD8-2B49-BDCA-E77BB0D2E85E}"/>
    </a:ext>
  </a:extLst>
</a:theme>
</file>

<file path=ppt/theme/theme2.xml><?xml version="1.0" encoding="utf-8"?>
<a:theme xmlns:a="http://schemas.openxmlformats.org/drawingml/2006/main" name="Flöde">
  <a:themeElements>
    <a:clrScheme name="Flöd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öde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öd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6222</TotalTime>
  <Words>1102</Words>
  <Application>Microsoft Office PowerPoint</Application>
  <PresentationFormat>Bildspel på skärmen (4:3)</PresentationFormat>
  <Paragraphs>228</Paragraphs>
  <Slides>18</Slides>
  <Notes>18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1" baseType="lpstr">
      <vt:lpstr>blank</vt:lpstr>
      <vt:lpstr>Flöde</vt:lpstr>
      <vt:lpstr>Klipp</vt:lpstr>
      <vt:lpstr>Rehabiliteringskliniken</vt:lpstr>
      <vt:lpstr>Slutenvård- avdelning</vt:lpstr>
      <vt:lpstr>Karlshamn och Karlskrona inte helt lika </vt:lpstr>
      <vt:lpstr>Landstings- nivå: Specialistrehab</vt:lpstr>
      <vt:lpstr>Landstings- öppenvård, Specialistrehab</vt:lpstr>
      <vt:lpstr>Teambedömning</vt:lpstr>
      <vt:lpstr>Vem gör vad?</vt:lpstr>
      <vt:lpstr>Hjärnan</vt:lpstr>
      <vt:lpstr>Exempel på mål</vt:lpstr>
      <vt:lpstr>Primärvård</vt:lpstr>
      <vt:lpstr>Hemsjukvård och rehabilitering i hemmet Kommunens ansvar</vt:lpstr>
      <vt:lpstr>Var dags träning</vt:lpstr>
      <vt:lpstr>Lilla Tao</vt:lpstr>
      <vt:lpstr>Att planera och  göra något och att göra rutin</vt:lpstr>
      <vt:lpstr>Aktivitetsbalans</vt:lpstr>
      <vt:lpstr>Höstens planerade aktiviteter på Specialistrehab i Karlshamn </vt:lpstr>
      <vt:lpstr>PowerPoint-presentation</vt:lpstr>
      <vt:lpstr>Tack för att ni lyssnade</vt:lpstr>
    </vt:vector>
  </TitlesOfParts>
  <Company>Landstinget Blekinge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Helmert, Inga-Marie</dc:creator>
  <cp:lastModifiedBy>Lannér, Andreas</cp:lastModifiedBy>
  <cp:revision>37</cp:revision>
  <cp:lastPrinted>2018-03-16T14:33:45Z</cp:lastPrinted>
  <dcterms:created xsi:type="dcterms:W3CDTF">2018-03-08T06:40:39Z</dcterms:created>
  <dcterms:modified xsi:type="dcterms:W3CDTF">2018-04-11T12:02:47Z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råk">
    <vt:lpwstr>Svenska (Sverige)</vt:lpwstr>
  </property>
</Properties>
</file>