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134804335" r:id="rId2"/>
    <p:sldId id="555" r:id="rId3"/>
    <p:sldId id="2134804358" r:id="rId4"/>
    <p:sldId id="2134804359" r:id="rId5"/>
    <p:sldId id="550" r:id="rId6"/>
    <p:sldId id="2134804360" r:id="rId7"/>
    <p:sldId id="545" r:id="rId8"/>
    <p:sldId id="2134804373" r:id="rId9"/>
    <p:sldId id="278" r:id="rId10"/>
    <p:sldId id="2134804369" r:id="rId11"/>
    <p:sldId id="2134804345" r:id="rId12"/>
    <p:sldId id="274" r:id="rId13"/>
    <p:sldId id="2134804336" r:id="rId14"/>
    <p:sldId id="2134804370" r:id="rId15"/>
    <p:sldId id="283" r:id="rId16"/>
    <p:sldId id="2134804333" r:id="rId17"/>
    <p:sldId id="2134804372" r:id="rId18"/>
    <p:sldId id="2134804361" r:id="rId19"/>
    <p:sldId id="259" r:id="rId20"/>
    <p:sldId id="2076138479" r:id="rId21"/>
    <p:sldId id="262" r:id="rId2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AD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8" autoAdjust="0"/>
  </p:normalViewPr>
  <p:slideViewPr>
    <p:cSldViewPr snapToGrid="0" showGuides="1">
      <p:cViewPr varScale="1">
        <p:scale>
          <a:sx n="108" d="100"/>
          <a:sy n="108" d="100"/>
        </p:scale>
        <p:origin x="132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TK_excelmal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[LTK_excelmall1]Blad1!$H$5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[LTK_excelmall1]Blad1!$G$6:$G$8</c:f>
              <c:strCache>
                <c:ptCount val="3"/>
                <c:pt idx="0">
                  <c:v>Färdtjänst</c:v>
                </c:pt>
                <c:pt idx="1">
                  <c:v>Sjukresor</c:v>
                </c:pt>
                <c:pt idx="2">
                  <c:v>Närtrafik</c:v>
                </c:pt>
              </c:strCache>
            </c:strRef>
          </c:cat>
          <c:val>
            <c:numRef>
              <c:f>[LTK_excelmall1]Blad1!$H$6:$H$8</c:f>
              <c:numCache>
                <c:formatCode>#,##0</c:formatCode>
                <c:ptCount val="3"/>
                <c:pt idx="0">
                  <c:v>130000</c:v>
                </c:pt>
                <c:pt idx="1">
                  <c:v>97000</c:v>
                </c:pt>
                <c:pt idx="2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E-4104-9539-EFA579572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6111312"/>
        <c:axId val="856111640"/>
      </c:barChart>
      <c:catAx>
        <c:axId val="85611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111640"/>
        <c:crosses val="autoZero"/>
        <c:auto val="1"/>
        <c:lblAlgn val="ctr"/>
        <c:lblOffset val="100"/>
        <c:noMultiLvlLbl val="0"/>
      </c:catAx>
      <c:valAx>
        <c:axId val="85611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11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A76333C3-C1FE-4AAF-A303-C7B96F4B7EDB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288" y="4778009"/>
            <a:ext cx="5439101" cy="39089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3178BCF-A618-4230-83E9-7982A6B079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40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78BCF-A618-4230-83E9-7982A6B0792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32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Behövs ansökan och i de allra </a:t>
            </a:r>
            <a:r>
              <a:rPr lang="sv-SE" dirty="0" err="1"/>
              <a:t>allra</a:t>
            </a:r>
            <a:r>
              <a:rPr lang="sv-SE" dirty="0"/>
              <a:t> flesta fall ett aktuellt med. utlåtande även om personen har haft färdtjänst innan, eller har färdtjänst och det gäller ett tillägg av något slag. </a:t>
            </a:r>
            <a:br>
              <a:rPr lang="sv-SE" dirty="0"/>
            </a:br>
            <a:r>
              <a:rPr lang="sv-SE" dirty="0"/>
              <a:t>ANSÖKAN: enskilde, legal företrädare</a:t>
            </a:r>
            <a:br>
              <a:rPr lang="sv-SE" dirty="0"/>
            </a:br>
            <a:r>
              <a:rPr lang="sv-SE" dirty="0"/>
              <a:t>UTFÖRLIGT med. utlåtande av sjuksköterska, sjukgymnast, arbetsterapeut, kurator eller läkare.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78BCF-A618-4230-83E9-7982A6B0792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62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Telefonsamtal med exempelvis sökanden, sjuksköterska, arbetsterapeut</a:t>
            </a:r>
            <a:br>
              <a:rPr lang="sv-SE" dirty="0"/>
            </a:br>
            <a:br>
              <a:rPr lang="sv-SE" dirty="0"/>
            </a:br>
            <a:r>
              <a:rPr lang="sv-SE" dirty="0"/>
              <a:t>Vi utreder om personen har </a:t>
            </a:r>
            <a:r>
              <a:rPr lang="sv-SE" b="1" dirty="0"/>
              <a:t>rätt</a:t>
            </a:r>
            <a:r>
              <a:rPr lang="sv-SE" dirty="0"/>
              <a:t> till färdtjänst, inte om det finns behov.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78BCF-A618-4230-83E9-7982A6B0792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923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)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1BECA094-4AB5-C5D8-BEE0-164669233E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BCB18D-C6AF-B769-EF57-E8958EFA0E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800" y="1377949"/>
            <a:ext cx="8426450" cy="2132013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Titel</a:t>
            </a:r>
          </a:p>
        </p:txBody>
      </p:sp>
      <p:pic>
        <p:nvPicPr>
          <p:cNvPr id="14" name="Bildobjekt 13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143D8F22-4B14-BC78-482E-1B4E92599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22" y="505713"/>
            <a:ext cx="419385" cy="494412"/>
          </a:xfrm>
          <a:prstGeom prst="rect">
            <a:avLst/>
          </a:prstGeom>
        </p:spPr>
      </p:pic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635CC8E-B757-2BAC-CF67-9C123D59F9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799" y="3532449"/>
            <a:ext cx="8427600" cy="6627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90ECFB-E067-7012-5DCD-5EFE30732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014" y="269087"/>
            <a:ext cx="1171353" cy="22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2023-09-25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A88A9BE4-B39C-7AD7-9C7B-167205900DCC}"/>
              </a:ext>
            </a:extLst>
          </p:cNvPr>
          <p:cNvGrpSpPr/>
          <p:nvPr userDrawn="1"/>
        </p:nvGrpSpPr>
        <p:grpSpPr>
          <a:xfrm>
            <a:off x="504" y="4505139"/>
            <a:ext cx="12190992" cy="2352861"/>
            <a:chOff x="504" y="4505139"/>
            <a:chExt cx="12190992" cy="2352861"/>
          </a:xfrm>
        </p:grpSpPr>
        <p:pic>
          <p:nvPicPr>
            <p:cNvPr id="22" name="Bildobjekt 21" descr="En bild som visar grön, tecknad serie, skärmbild&#10;&#10;Automatiskt genererad beskrivning">
              <a:extLst>
                <a:ext uri="{FF2B5EF4-FFF2-40B4-BE49-F238E27FC236}">
                  <a16:creationId xmlns:a16="http://schemas.microsoft.com/office/drawing/2014/main" id="{BB0CB35C-3C3C-50AC-3491-5D608BCF7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" y="4505139"/>
              <a:ext cx="12190992" cy="2352861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4E82D9A-F2A9-2F02-BCF6-3502FD2E63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08" y="6323906"/>
              <a:ext cx="3340615" cy="158496"/>
            </a:xfrm>
            <a:prstGeom prst="rect">
              <a:avLst/>
            </a:prstGeom>
          </p:spPr>
        </p:pic>
      </p:grpSp>
      <p:pic>
        <p:nvPicPr>
          <p:cNvPr id="31" name="Bildobjekt 30" descr="En bild som visar Grafik, Teckensnitt, grafisk design, text&#10;&#10;Automatiskt genererad beskrivning">
            <a:extLst>
              <a:ext uri="{FF2B5EF4-FFF2-40B4-BE49-F238E27FC236}">
                <a16:creationId xmlns:a16="http://schemas.microsoft.com/office/drawing/2014/main" id="{6A912250-4473-EA42-B4CF-0FC3C33A44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58" y="5845234"/>
            <a:ext cx="2194951" cy="4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61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3" userDrawn="1">
          <p15:clr>
            <a:srgbClr val="F26B43"/>
          </p15:clr>
        </p15:guide>
        <p15:guide id="2" pos="1215" userDrawn="1">
          <p15:clr>
            <a:srgbClr val="F26B43"/>
          </p15:clr>
        </p15:guide>
        <p15:guide id="3" orient="horz" pos="2500" userDrawn="1">
          <p15:clr>
            <a:srgbClr val="F26B43"/>
          </p15:clr>
        </p15:guide>
        <p15:guide id="4" pos="6461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)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8590CCA9-D2EE-0F51-0DC1-0A5B242E9004}"/>
              </a:ext>
            </a:extLst>
          </p:cNvPr>
          <p:cNvGrpSpPr/>
          <p:nvPr userDrawn="1"/>
        </p:nvGrpSpPr>
        <p:grpSpPr>
          <a:xfrm>
            <a:off x="0" y="5450933"/>
            <a:ext cx="12190992" cy="1414155"/>
            <a:chOff x="0" y="5450933"/>
            <a:chExt cx="12190992" cy="141415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DD7023D-31F4-0856-5649-6C82C789AF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50933"/>
              <a:ext cx="12190992" cy="1414155"/>
            </a:xfrm>
            <a:prstGeom prst="rect">
              <a:avLst/>
            </a:prstGeom>
          </p:spPr>
        </p:pic>
        <p:pic>
          <p:nvPicPr>
            <p:cNvPr id="8" name="Bildobjekt 7" descr="En bild som visar Grafik, Teckensnitt, grafisk design, text&#10;&#10;Automatiskt genererad beskrivning">
              <a:extLst>
                <a:ext uri="{FF2B5EF4-FFF2-40B4-BE49-F238E27FC236}">
                  <a16:creationId xmlns:a16="http://schemas.microsoft.com/office/drawing/2014/main" id="{143F70FA-F7DB-0020-BFBB-5A308A6B5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258" y="5845234"/>
              <a:ext cx="2194951" cy="495275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DE39AD2-F2DA-A712-1D3D-99CE36C35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8FDCA0-3E5E-A3B9-4D89-9B848598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diagram 9">
            <a:extLst>
              <a:ext uri="{FF2B5EF4-FFF2-40B4-BE49-F238E27FC236}">
                <a16:creationId xmlns:a16="http://schemas.microsoft.com/office/drawing/2014/main" id="{A4C5724F-63E6-EA09-30B2-8BB779D0C18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757917" y="2062162"/>
            <a:ext cx="6110176" cy="2722489"/>
          </a:xfrm>
        </p:spPr>
        <p:txBody>
          <a:bodyPr/>
          <a:lstStyle>
            <a:lvl1pPr marL="28575" indent="0">
              <a:buNone/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593D18E-CC54-0FA6-4677-C301CEBF0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7917" y="4839894"/>
            <a:ext cx="3870250" cy="316232"/>
          </a:xfrm>
        </p:spPr>
        <p:txBody>
          <a:bodyPr/>
          <a:lstStyle>
            <a:lvl1pPr marL="28575" indent="0">
              <a:buNone/>
              <a:defRPr sz="1000"/>
            </a:lvl1pPr>
          </a:lstStyle>
          <a:p>
            <a:pPr lvl="0"/>
            <a:r>
              <a:rPr lang="sv-SE" dirty="0"/>
              <a:t>Diagramtext</a:t>
            </a:r>
          </a:p>
        </p:txBody>
      </p:sp>
      <p:pic>
        <p:nvPicPr>
          <p:cNvPr id="15" name="Bildobjekt 14" descr="En bild som visar Färggrann, skärmbild, Grafik, grafisk design&#10;&#10;Automatiskt genererad beskrivning">
            <a:extLst>
              <a:ext uri="{FF2B5EF4-FFF2-40B4-BE49-F238E27FC236}">
                <a16:creationId xmlns:a16="http://schemas.microsoft.com/office/drawing/2014/main" id="{71DF9F34-609E-7B63-0C57-D95BF0A9FE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0" y="505714"/>
            <a:ext cx="418872" cy="49346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A41BC4-EC49-702F-3084-09D6FB8D8E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7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51" userDrawn="1">
          <p15:clr>
            <a:srgbClr val="F26B43"/>
          </p15:clr>
        </p15:guide>
        <p15:guide id="2" pos="790" userDrawn="1">
          <p15:clr>
            <a:srgbClr val="F26B43"/>
          </p15:clr>
        </p15:guide>
        <p15:guide id="3" pos="6461" userDrawn="1">
          <p15:clr>
            <a:srgbClr val="F26B43"/>
          </p15:clr>
        </p15:guide>
        <p15:guide id="4" orient="horz" pos="1290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)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8590CCA9-D2EE-0F51-0DC1-0A5B242E9004}"/>
              </a:ext>
            </a:extLst>
          </p:cNvPr>
          <p:cNvGrpSpPr/>
          <p:nvPr userDrawn="1"/>
        </p:nvGrpSpPr>
        <p:grpSpPr>
          <a:xfrm>
            <a:off x="0" y="5450933"/>
            <a:ext cx="12190992" cy="1414155"/>
            <a:chOff x="0" y="5450933"/>
            <a:chExt cx="12190992" cy="141415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DD7023D-31F4-0856-5649-6C82C789AF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50933"/>
              <a:ext cx="12190992" cy="1414155"/>
            </a:xfrm>
            <a:prstGeom prst="rect">
              <a:avLst/>
            </a:prstGeom>
          </p:spPr>
        </p:pic>
        <p:pic>
          <p:nvPicPr>
            <p:cNvPr id="8" name="Bildobjekt 7" descr="En bild som visar Grafik, Teckensnitt, grafisk design, text&#10;&#10;Automatiskt genererad beskrivning">
              <a:extLst>
                <a:ext uri="{FF2B5EF4-FFF2-40B4-BE49-F238E27FC236}">
                  <a16:creationId xmlns:a16="http://schemas.microsoft.com/office/drawing/2014/main" id="{143F70FA-F7DB-0020-BFBB-5A308A6B5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258" y="5845234"/>
              <a:ext cx="2194951" cy="495275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DE39AD2-F2DA-A712-1D3D-99CE36C35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8FDCA0-3E5E-A3B9-4D89-9B848598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Färggrann, skärmbild, Grafik, grafisk design&#10;&#10;Automatiskt genererad beskrivning">
            <a:extLst>
              <a:ext uri="{FF2B5EF4-FFF2-40B4-BE49-F238E27FC236}">
                <a16:creationId xmlns:a16="http://schemas.microsoft.com/office/drawing/2014/main" id="{E92CF209-E289-479A-4425-786E3CD5D3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0" y="505714"/>
            <a:ext cx="418872" cy="49346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1270B4-691A-DE7C-4CB5-19F9B06637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42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 userDrawn="1">
          <p15:clr>
            <a:srgbClr val="F26B43"/>
          </p15:clr>
        </p15:guide>
        <p15:guide id="2" pos="790" userDrawn="1">
          <p15:clr>
            <a:srgbClr val="F26B43"/>
          </p15:clr>
        </p15:guide>
        <p15:guide id="3" pos="6461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) Rubrik &amp; grön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8590CCA9-D2EE-0F51-0DC1-0A5B242E9004}"/>
              </a:ext>
            </a:extLst>
          </p:cNvPr>
          <p:cNvGrpSpPr/>
          <p:nvPr userDrawn="1"/>
        </p:nvGrpSpPr>
        <p:grpSpPr>
          <a:xfrm>
            <a:off x="0" y="5450933"/>
            <a:ext cx="12190992" cy="1414155"/>
            <a:chOff x="0" y="5450933"/>
            <a:chExt cx="12190992" cy="141415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DD7023D-31F4-0856-5649-6C82C789AF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50933"/>
              <a:ext cx="12190992" cy="1414155"/>
            </a:xfrm>
            <a:prstGeom prst="rect">
              <a:avLst/>
            </a:prstGeom>
          </p:spPr>
        </p:pic>
        <p:pic>
          <p:nvPicPr>
            <p:cNvPr id="8" name="Bildobjekt 7" descr="En bild som visar Grafik, Teckensnitt, grafisk design, text&#10;&#10;Automatiskt genererad beskrivning">
              <a:extLst>
                <a:ext uri="{FF2B5EF4-FFF2-40B4-BE49-F238E27FC236}">
                  <a16:creationId xmlns:a16="http://schemas.microsoft.com/office/drawing/2014/main" id="{143F70FA-F7DB-0020-BFBB-5A308A6B5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258" y="5845234"/>
              <a:ext cx="2194951" cy="495275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DE39AD2-F2DA-A712-1D3D-99CE36C35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8FDCA0-3E5E-A3B9-4D89-9B848598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201E1BD-0F28-3ACE-54BF-6D2EED9F8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22" y="505713"/>
            <a:ext cx="419385" cy="49441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E748279-9D7C-F278-7D9A-5B4BE5DDED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6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 userDrawn="1">
          <p15:clr>
            <a:srgbClr val="F26B43"/>
          </p15:clr>
        </p15:guide>
        <p15:guide id="2" pos="786" userDrawn="1">
          <p15:clr>
            <a:srgbClr val="F26B43"/>
          </p15:clr>
        </p15:guide>
        <p15:guide id="3" pos="6457" userDrawn="1">
          <p15:clr>
            <a:srgbClr val="F26B43"/>
          </p15:clr>
        </p15:guide>
        <p15:guide id="4" orient="horz" pos="973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) Rubrik &amp; tabell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8590CCA9-D2EE-0F51-0DC1-0A5B242E9004}"/>
              </a:ext>
            </a:extLst>
          </p:cNvPr>
          <p:cNvGrpSpPr/>
          <p:nvPr userDrawn="1"/>
        </p:nvGrpSpPr>
        <p:grpSpPr>
          <a:xfrm>
            <a:off x="0" y="5450933"/>
            <a:ext cx="12190992" cy="1414155"/>
            <a:chOff x="0" y="5450933"/>
            <a:chExt cx="12190992" cy="141415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DD7023D-31F4-0856-5649-6C82C789AF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50933"/>
              <a:ext cx="12190992" cy="1414155"/>
            </a:xfrm>
            <a:prstGeom prst="rect">
              <a:avLst/>
            </a:prstGeom>
          </p:spPr>
        </p:pic>
        <p:pic>
          <p:nvPicPr>
            <p:cNvPr id="8" name="Bildobjekt 7" descr="En bild som visar Grafik, Teckensnitt, grafisk design, text&#10;&#10;Automatiskt genererad beskrivning">
              <a:extLst>
                <a:ext uri="{FF2B5EF4-FFF2-40B4-BE49-F238E27FC236}">
                  <a16:creationId xmlns:a16="http://schemas.microsoft.com/office/drawing/2014/main" id="{143F70FA-F7DB-0020-BFBB-5A308A6B5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258" y="5845234"/>
              <a:ext cx="2194951" cy="495275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DE39AD2-F2DA-A712-1D3D-99CE36C35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8FDCA0-3E5E-A3B9-4D89-9B848598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abell 12">
            <a:extLst>
              <a:ext uri="{FF2B5EF4-FFF2-40B4-BE49-F238E27FC236}">
                <a16:creationId xmlns:a16="http://schemas.microsoft.com/office/drawing/2014/main" id="{49F9DA38-B4F2-9850-E2A1-3AE9FFE651E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009552" y="2098675"/>
            <a:ext cx="8232997" cy="2912804"/>
          </a:xfrm>
        </p:spPr>
        <p:txBody>
          <a:bodyPr/>
          <a:lstStyle>
            <a:lvl1pPr marL="28575" indent="0">
              <a:buNone/>
              <a:defRPr sz="1800"/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pic>
        <p:nvPicPr>
          <p:cNvPr id="14" name="Bildobjekt 13" descr="En bild som visar Färggrann, skärmbild, Grafik, grafisk design&#10;&#10;Automatiskt genererad beskrivning">
            <a:extLst>
              <a:ext uri="{FF2B5EF4-FFF2-40B4-BE49-F238E27FC236}">
                <a16:creationId xmlns:a16="http://schemas.microsoft.com/office/drawing/2014/main" id="{4047CC17-A765-ECCB-E9FD-B0B3E2F22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0" y="505714"/>
            <a:ext cx="418872" cy="49346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81250A6-F372-EB9D-0640-4D73D3C282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20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4" userDrawn="1">
          <p15:clr>
            <a:srgbClr val="F26B43"/>
          </p15:clr>
        </p15:guide>
        <p15:guide id="2" pos="790" userDrawn="1">
          <p15:clr>
            <a:srgbClr val="F26B43"/>
          </p15:clr>
        </p15:guide>
        <p15:guide id="3" pos="6452" userDrawn="1">
          <p15:clr>
            <a:srgbClr val="F26B43"/>
          </p15:clr>
        </p15:guide>
        <p15:guide id="4" orient="horz" pos="3246" userDrawn="1">
          <p15:clr>
            <a:srgbClr val="F26B43"/>
          </p15:clr>
        </p15:guide>
        <p15:guide id="5" orient="horz" pos="1322" userDrawn="1">
          <p15:clr>
            <a:srgbClr val="F26B43"/>
          </p15:clr>
        </p15:guide>
        <p15:guide id="6" pos="1259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)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597162A9-1830-27A4-07A1-2246D03802EA}"/>
              </a:ext>
            </a:extLst>
          </p:cNvPr>
          <p:cNvGrpSpPr/>
          <p:nvPr userDrawn="1"/>
        </p:nvGrpSpPr>
        <p:grpSpPr>
          <a:xfrm>
            <a:off x="0" y="5450933"/>
            <a:ext cx="12190992" cy="1414155"/>
            <a:chOff x="0" y="5450933"/>
            <a:chExt cx="12190992" cy="1414155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9CCC671-3E8E-A496-62B8-68BC2CAA54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50933"/>
              <a:ext cx="12190992" cy="1414155"/>
            </a:xfrm>
            <a:prstGeom prst="rect">
              <a:avLst/>
            </a:prstGeom>
          </p:spPr>
        </p:pic>
        <p:pic>
          <p:nvPicPr>
            <p:cNvPr id="7" name="Bildobjekt 6" descr="En bild som visar Grafik, Teckensnitt, grafisk design, text&#10;&#10;Automatiskt genererad beskrivning">
              <a:extLst>
                <a:ext uri="{FF2B5EF4-FFF2-40B4-BE49-F238E27FC236}">
                  <a16:creationId xmlns:a16="http://schemas.microsoft.com/office/drawing/2014/main" id="{0B8CA05E-7D0A-D02D-E698-F6071457D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258" y="5845234"/>
              <a:ext cx="2194951" cy="495275"/>
            </a:xfrm>
            <a:prstGeom prst="rect">
              <a:avLst/>
            </a:prstGeom>
          </p:spPr>
        </p:pic>
      </p:grp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9F5DB3-03FE-E88F-D510-E98929B5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Färggrann, skärmbild, Grafik, grafisk design&#10;&#10;Automatiskt genererad beskrivning">
            <a:extLst>
              <a:ext uri="{FF2B5EF4-FFF2-40B4-BE49-F238E27FC236}">
                <a16:creationId xmlns:a16="http://schemas.microsoft.com/office/drawing/2014/main" id="{47B6206A-3A90-10D4-1F68-DB2DDE8F85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0" y="505714"/>
            <a:ext cx="418872" cy="49346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E574314-BD47-BFEE-20E3-6DDD001027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) 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1BECA094-4AB5-C5D8-BEE0-164669233E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BCB18D-C6AF-B769-EF57-E8958EFA0E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800" y="1377949"/>
            <a:ext cx="8426450" cy="2132013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</a:t>
            </a:r>
          </a:p>
        </p:txBody>
      </p:sp>
      <p:pic>
        <p:nvPicPr>
          <p:cNvPr id="3" name="Bildobjekt 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E55BEE4A-2B19-9530-2313-25B77067B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22" y="505713"/>
            <a:ext cx="419385" cy="494412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5FCC825F-BDC5-CCCB-75C9-05BD80EA7576}"/>
              </a:ext>
            </a:extLst>
          </p:cNvPr>
          <p:cNvGrpSpPr/>
          <p:nvPr userDrawn="1"/>
        </p:nvGrpSpPr>
        <p:grpSpPr>
          <a:xfrm>
            <a:off x="504" y="4237351"/>
            <a:ext cx="12190992" cy="2627159"/>
            <a:chOff x="504" y="4237351"/>
            <a:chExt cx="12190992" cy="2627159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1873E8C3-0C78-4A14-2BA7-A4458D931ABB}"/>
                </a:ext>
              </a:extLst>
            </p:cNvPr>
            <p:cNvGrpSpPr/>
            <p:nvPr userDrawn="1"/>
          </p:nvGrpSpPr>
          <p:grpSpPr>
            <a:xfrm>
              <a:off x="504" y="4237351"/>
              <a:ext cx="12190992" cy="2627159"/>
              <a:chOff x="504" y="4237351"/>
              <a:chExt cx="12190992" cy="2627159"/>
            </a:xfrm>
          </p:grpSpPr>
          <p:pic>
            <p:nvPicPr>
              <p:cNvPr id="4" name="Bildobjekt 3" descr="En bild som visar grön, skärmbild&#10;&#10;Automatiskt genererad beskrivning">
                <a:extLst>
                  <a:ext uri="{FF2B5EF4-FFF2-40B4-BE49-F238E27FC236}">
                    <a16:creationId xmlns:a16="http://schemas.microsoft.com/office/drawing/2014/main" id="{B52561F2-7D46-929C-72A1-2A1BEE16C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" y="4237351"/>
                <a:ext cx="12190992" cy="2627159"/>
              </a:xfrm>
              <a:prstGeom prst="rect">
                <a:avLst/>
              </a:prstGeom>
            </p:spPr>
          </p:pic>
          <p:pic>
            <p:nvPicPr>
              <p:cNvPr id="31" name="Bildobjekt 30" descr="En bild som visar Grafik, Teckensnitt, grafisk design, text&#10;&#10;Automatiskt genererad beskrivning">
                <a:extLst>
                  <a:ext uri="{FF2B5EF4-FFF2-40B4-BE49-F238E27FC236}">
                    <a16:creationId xmlns:a16="http://schemas.microsoft.com/office/drawing/2014/main" id="{6A912250-4473-EA42-B4CF-0FC3C33A44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4258" y="5845234"/>
                <a:ext cx="2194951" cy="495275"/>
              </a:xfrm>
              <a:prstGeom prst="rect">
                <a:avLst/>
              </a:prstGeom>
            </p:spPr>
          </p:pic>
        </p:grp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3C654B5-8A12-492B-48F6-A5C557115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08" y="6323906"/>
              <a:ext cx="3340615" cy="158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89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94" userDrawn="1">
          <p15:clr>
            <a:srgbClr val="F26B43"/>
          </p15:clr>
        </p15:guide>
        <p15:guide id="2" pos="1215" userDrawn="1">
          <p15:clr>
            <a:srgbClr val="F26B43"/>
          </p15:clr>
        </p15:guide>
        <p15:guide id="3" pos="6470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6a) 2 spalter text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5D2C6186-BFC3-DDF3-9E90-6EF832B4BF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0" y="5450400"/>
            <a:ext cx="12189600" cy="1407600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696401EC-EAC0-D03C-5399-9809BCAF8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56196" y="878078"/>
            <a:ext cx="3704400" cy="1202400"/>
          </a:xfrm>
        </p:spPr>
        <p:txBody>
          <a:bodyPr anchor="b" anchorCtr="0"/>
          <a:lstStyle>
            <a:lvl1pPr marL="28575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C24DDD-025E-7A09-DE13-A3FE8D917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9456" y="882290"/>
            <a:ext cx="3705831" cy="1201590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E80DB2-D4AC-5216-D546-108E6A69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5B90-D73B-4EA6-94F2-2EE3CC258564}" type="datetime1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6D07F1-75D5-B861-6B99-A488FFCA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383195-8BFC-6CAC-EFE4-F9FF25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4DB8681-94EA-8136-4F3A-429C8797E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4033" y="2372294"/>
            <a:ext cx="3705831" cy="2830642"/>
          </a:xfrm>
        </p:spPr>
        <p:txBody>
          <a:bodyPr/>
          <a:lstStyle>
            <a:lvl1pPr marL="255588" indent="-227013">
              <a:buSzPct val="100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sv-SE" dirty="0"/>
              <a:t>Nivå 1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B343EA15-0F04-DCE6-D871-475CFCA90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4321" y="2372294"/>
            <a:ext cx="3705831" cy="2830642"/>
          </a:xfrm>
        </p:spPr>
        <p:txBody>
          <a:bodyPr/>
          <a:lstStyle>
            <a:lvl1pPr marL="247650" indent="-219075">
              <a:buSzPct val="100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sv-SE" dirty="0"/>
              <a:t>Nivå 1</a:t>
            </a:r>
          </a:p>
        </p:txBody>
      </p:sp>
      <p:pic>
        <p:nvPicPr>
          <p:cNvPr id="7" name="Bildobjekt 6" descr="En bild som visar Färggrann, skärmbild, Grafik, grafisk design&#10;&#10;Automatiskt genererad beskrivning">
            <a:extLst>
              <a:ext uri="{FF2B5EF4-FFF2-40B4-BE49-F238E27FC236}">
                <a16:creationId xmlns:a16="http://schemas.microsoft.com/office/drawing/2014/main" id="{25205417-8CDC-9F75-34F9-91526C045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0" y="505714"/>
            <a:ext cx="418872" cy="4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64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23">
          <p15:clr>
            <a:srgbClr val="F26B43"/>
          </p15:clr>
        </p15:guide>
        <p15:guide id="2" pos="1366">
          <p15:clr>
            <a:srgbClr val="F26B43"/>
          </p15:clr>
        </p15:guide>
        <p15:guide id="3" pos="3639">
          <p15:clr>
            <a:srgbClr val="F26B43"/>
          </p15:clr>
        </p15:guide>
        <p15:guide id="4" pos="4282">
          <p15:clr>
            <a:srgbClr val="F26B43"/>
          </p15:clr>
        </p15:guide>
        <p15:guide id="5" pos="6532">
          <p15:clr>
            <a:srgbClr val="F26B43"/>
          </p15:clr>
        </p15:guide>
        <p15:guide id="6" orient="horz" pos="1657">
          <p15:clr>
            <a:srgbClr val="F26B43"/>
          </p15:clr>
        </p15:guide>
        <p15:guide id="7" orient="horz" pos="3282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)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grön, skärmbild&#10;&#10;Automatiskt genererad beskrivning">
            <a:extLst>
              <a:ext uri="{FF2B5EF4-FFF2-40B4-BE49-F238E27FC236}">
                <a16:creationId xmlns:a16="http://schemas.microsoft.com/office/drawing/2014/main" id="{445E811E-5F7C-4885-E960-07A3A8050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028"/>
            <a:ext cx="12192000" cy="334345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BECA094-4AB5-C5D8-BEE0-164669233E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143D8F22-4B14-BC78-482E-1B4E92599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22" y="505713"/>
            <a:ext cx="419385" cy="494412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90ECFB-E067-7012-5DCD-5EFE30732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014" y="269087"/>
            <a:ext cx="1171353" cy="22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2023-09-25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FC134505-397F-5EFB-680E-DE3F267802E1}"/>
              </a:ext>
            </a:extLst>
          </p:cNvPr>
          <p:cNvGrpSpPr/>
          <p:nvPr userDrawn="1"/>
        </p:nvGrpSpPr>
        <p:grpSpPr>
          <a:xfrm>
            <a:off x="-9506" y="3501763"/>
            <a:ext cx="12208356" cy="3359413"/>
            <a:chOff x="-9506" y="3501763"/>
            <a:chExt cx="12208356" cy="3359413"/>
          </a:xfrm>
        </p:grpSpPr>
        <p:pic>
          <p:nvPicPr>
            <p:cNvPr id="19" name="Bildobjekt 18" descr="En bild som visar grön, skärmbild&#10;&#10;Automatiskt genererad beskrivning">
              <a:extLst>
                <a:ext uri="{FF2B5EF4-FFF2-40B4-BE49-F238E27FC236}">
                  <a16:creationId xmlns:a16="http://schemas.microsoft.com/office/drawing/2014/main" id="{62110B14-6113-3BE8-84C8-A735C1E7D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06" y="3501763"/>
              <a:ext cx="12208356" cy="2680516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3F116037-182B-0A68-B9FD-62DC2BFFB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" y="5453116"/>
              <a:ext cx="12190992" cy="1408060"/>
            </a:xfrm>
            <a:prstGeom prst="rect">
              <a:avLst/>
            </a:prstGeom>
          </p:spPr>
        </p:pic>
        <p:pic>
          <p:nvPicPr>
            <p:cNvPr id="20" name="Bildobjekt 19" descr="En bild som visar Grafik, Teckensnitt, grafisk design, text&#10;&#10;Automatiskt genererad beskrivning">
              <a:extLst>
                <a:ext uri="{FF2B5EF4-FFF2-40B4-BE49-F238E27FC236}">
                  <a16:creationId xmlns:a16="http://schemas.microsoft.com/office/drawing/2014/main" id="{5301C3B0-C6A7-010B-55C9-B58D663A1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258" y="5845234"/>
              <a:ext cx="2194951" cy="495275"/>
            </a:xfrm>
            <a:prstGeom prst="rect">
              <a:avLst/>
            </a:prstGeom>
          </p:spPr>
        </p:pic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B4433CE9-0AAB-92E3-87DF-28593F741D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1BCB18D-C6AF-B769-EF57-E8958EFA0E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800" y="1377949"/>
            <a:ext cx="8426450" cy="2132013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7635CC8E-B757-2BAC-CF67-9C123D59F9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799" y="3532449"/>
            <a:ext cx="8427600" cy="6627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952291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3">
          <p15:clr>
            <a:srgbClr val="F26B43"/>
          </p15:clr>
        </p15:guide>
        <p15:guide id="2" pos="1215">
          <p15:clr>
            <a:srgbClr val="F26B43"/>
          </p15:clr>
        </p15:guide>
        <p15:guide id="3" orient="horz" pos="2500">
          <p15:clr>
            <a:srgbClr val="F26B43"/>
          </p15:clr>
        </p15:guide>
        <p15:guide id="4" pos="646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) Rubrikbild (valfritt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0141E4D-D822-D687-980B-86C901A981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tIns="468000" rIns="72000"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Foto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D0159E4-8007-50BF-F48A-CBFEDA9CEF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8322" y="505713"/>
            <a:ext cx="421200" cy="493200"/>
          </a:xfrm>
          <a:blipFill>
            <a:blip r:embed="rId2"/>
            <a:stretch>
              <a:fillRect/>
            </a:stretch>
          </a:blipFill>
        </p:spPr>
        <p:txBody>
          <a:bodyPr t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xxxxxx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BCB18D-C6AF-B769-EF57-E8958EFA0E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800" y="1377949"/>
            <a:ext cx="3976577" cy="2132013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3913BE-C727-50EA-2651-116AF6319F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0" y="4741200"/>
            <a:ext cx="12189600" cy="2116800"/>
          </a:xfrm>
          <a:blipFill>
            <a:blip r:embed="rId3"/>
            <a:stretch>
              <a:fillRect/>
            </a:stretch>
          </a:blipFill>
        </p:spPr>
        <p:txBody>
          <a:bodyPr anchor="b" anchorCtr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669E6AE-A7CB-8F6D-8750-605183B417FF}"/>
              </a:ext>
            </a:extLst>
          </p:cNvPr>
          <p:cNvSpPr txBox="1"/>
          <p:nvPr userDrawn="1"/>
        </p:nvSpPr>
        <p:spPr>
          <a:xfrm>
            <a:off x="4077666" y="-928740"/>
            <a:ext cx="4895892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sv-SE" sz="1200" b="1" dirty="0"/>
              <a:t>Infoga foto:</a:t>
            </a:r>
            <a:br>
              <a:rPr lang="sv-SE" sz="1200" dirty="0"/>
            </a:br>
            <a:r>
              <a:rPr lang="sv-SE" sz="1200" dirty="0"/>
              <a:t>Klicka på symbolen mitt på sidan, infoga önskat foto.</a:t>
            </a:r>
            <a:br>
              <a:rPr lang="sv-SE" sz="1200" dirty="0"/>
            </a:br>
            <a:r>
              <a:rPr lang="sv-SE" sz="1200" dirty="0"/>
              <a:t>Ifall fotot lägger sig över ”ribban” nertill, placera fotot längst bak.</a:t>
            </a:r>
            <a:br>
              <a:rPr lang="sv-SE" sz="1200" dirty="0"/>
            </a:br>
            <a:r>
              <a:rPr lang="sv-SE" sz="1200" dirty="0"/>
              <a:t>Dra ut textrutan för att skriva en titel. </a:t>
            </a:r>
          </a:p>
        </p:txBody>
      </p:sp>
      <p:sp>
        <p:nvSpPr>
          <p:cNvPr id="3" name="Platshållare för text 12">
            <a:extLst>
              <a:ext uri="{FF2B5EF4-FFF2-40B4-BE49-F238E27FC236}">
                <a16:creationId xmlns:a16="http://schemas.microsoft.com/office/drawing/2014/main" id="{B1CC2B67-FC21-C6CC-5295-A197911CC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799" y="3532449"/>
            <a:ext cx="8427600" cy="6627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EE27DE8-1A69-2433-6987-E96AC4482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014" y="269087"/>
            <a:ext cx="1171353" cy="22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2023-09-25</a:t>
            </a:r>
          </a:p>
        </p:txBody>
      </p:sp>
    </p:spTree>
    <p:extLst>
      <p:ext uri="{BB962C8B-B14F-4D97-AF65-F5344CB8AC3E}">
        <p14:creationId xmlns:p14="http://schemas.microsoft.com/office/powerpoint/2010/main" val="1116135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7" userDrawn="1">
          <p15:clr>
            <a:srgbClr val="F26B43"/>
          </p15:clr>
        </p15:guide>
        <p15:guide id="2" pos="1210" userDrawn="1">
          <p15:clr>
            <a:srgbClr val="F26B43"/>
          </p15:clr>
        </p15:guide>
        <p15:guide id="3" orient="horz" pos="2496" userDrawn="1">
          <p15:clr>
            <a:srgbClr val="F26B43"/>
          </p15:clr>
        </p15:guide>
        <p15:guide id="4" pos="6465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) 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 descr="En bild som visar grön, skärmbild&#10;&#10;Automatiskt genererad beskrivning">
            <a:extLst>
              <a:ext uri="{FF2B5EF4-FFF2-40B4-BE49-F238E27FC236}">
                <a16:creationId xmlns:a16="http://schemas.microsoft.com/office/drawing/2014/main" id="{57B9145E-C822-707D-E746-BF3545484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1BCB18D-C6AF-B769-EF57-E8958EFA0E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799" y="1328333"/>
            <a:ext cx="8427600" cy="2132013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4093F099-5890-6753-8419-B7B899E0E3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799" y="3532449"/>
            <a:ext cx="8427600" cy="6627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21" name="Bildobjekt 20" descr="En bild som visar Grafik, Teckensnitt, grafisk design, text&#10;&#10;Automatiskt genererad beskrivning">
            <a:extLst>
              <a:ext uri="{FF2B5EF4-FFF2-40B4-BE49-F238E27FC236}">
                <a16:creationId xmlns:a16="http://schemas.microsoft.com/office/drawing/2014/main" id="{44C43361-F22C-9309-423B-A6F9338F1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58" y="5845234"/>
            <a:ext cx="2194951" cy="495275"/>
          </a:xfrm>
          <a:prstGeom prst="rect">
            <a:avLst/>
          </a:prstGeom>
        </p:spPr>
      </p:pic>
      <p:pic>
        <p:nvPicPr>
          <p:cNvPr id="3" name="Bildobjekt 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BE5DA474-C225-F064-84EB-6A0783D966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22" y="505713"/>
            <a:ext cx="419385" cy="494412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935561-D9C0-23B9-BF74-B52A39833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014" y="269087"/>
            <a:ext cx="1171353" cy="22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2023-09-25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CA40AF7-15B1-1EE7-CFB1-4B44E07980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32" userDrawn="1">
          <p15:clr>
            <a:srgbClr val="F26B43"/>
          </p15:clr>
        </p15:guide>
        <p15:guide id="2" pos="1237" userDrawn="1">
          <p15:clr>
            <a:srgbClr val="F26B43"/>
          </p15:clr>
        </p15:guide>
        <p15:guide id="3" pos="6465" userDrawn="1">
          <p15:clr>
            <a:srgbClr val="F26B43"/>
          </p15:clr>
        </p15:guide>
        <p15:guide id="4" orient="horz" pos="2500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) Rubrik, innehåll &amp; foto höger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6C0B5C3A-2441-C6DE-4D94-0B79B2687D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468000" rIns="72000"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Foto</a:t>
            </a:r>
          </a:p>
        </p:txBody>
      </p:sp>
      <p:sp>
        <p:nvSpPr>
          <p:cNvPr id="31" name="Platshållare för text 7">
            <a:extLst>
              <a:ext uri="{FF2B5EF4-FFF2-40B4-BE49-F238E27FC236}">
                <a16:creationId xmlns:a16="http://schemas.microsoft.com/office/drawing/2014/main" id="{A3072E5A-DAD3-6948-2463-7FE626C448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0" y="5450400"/>
            <a:ext cx="12189600" cy="1407600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C24DDD-025E-7A09-DE13-A3FE8D917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912" y="489098"/>
            <a:ext cx="4400107" cy="120159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383195-8BFC-6CAC-EFE4-F9FF25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4DB8681-94EA-8136-4F3A-429C8797E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0489" y="2097973"/>
            <a:ext cx="4400107" cy="3086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358F7E68-AC74-DD0B-94C3-2E8217E51D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8322" y="505713"/>
            <a:ext cx="421200" cy="493200"/>
          </a:xfrm>
          <a:blipFill>
            <a:blip r:embed="rId3"/>
            <a:stretch>
              <a:fillRect/>
            </a:stretch>
          </a:blipFill>
        </p:spPr>
        <p:txBody>
          <a:bodyPr t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xxxxxx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CFB910A-AE24-3608-30D6-55400811416F}"/>
              </a:ext>
            </a:extLst>
          </p:cNvPr>
          <p:cNvSpPr txBox="1"/>
          <p:nvPr userDrawn="1"/>
        </p:nvSpPr>
        <p:spPr>
          <a:xfrm>
            <a:off x="6459359" y="-782856"/>
            <a:ext cx="489589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sv-SE" sz="1200" b="1" dirty="0"/>
              <a:t>Infoga foto:</a:t>
            </a:r>
            <a:br>
              <a:rPr lang="sv-SE" sz="1200" dirty="0"/>
            </a:br>
            <a:r>
              <a:rPr lang="sv-SE" sz="1200" dirty="0"/>
              <a:t>Klicka på symbolen mitt på sidan, infoga önskat foto.</a:t>
            </a:r>
            <a:br>
              <a:rPr lang="sv-SE" sz="1200" dirty="0"/>
            </a:br>
            <a:r>
              <a:rPr lang="sv-SE" sz="1200" dirty="0"/>
              <a:t>Ifall fotot lägger sig över ”ribban” nertill, placera fotot längst bak.</a:t>
            </a:r>
          </a:p>
        </p:txBody>
      </p:sp>
    </p:spTree>
    <p:extLst>
      <p:ext uri="{BB962C8B-B14F-4D97-AF65-F5344CB8AC3E}">
        <p14:creationId xmlns:p14="http://schemas.microsoft.com/office/powerpoint/2010/main" val="3122093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4" userDrawn="1">
          <p15:clr>
            <a:srgbClr val="F26B43"/>
          </p15:clr>
        </p15:guide>
        <p15:guide id="2" pos="786" userDrawn="1">
          <p15:clr>
            <a:srgbClr val="F26B43"/>
          </p15:clr>
        </p15:guide>
        <p15:guide id="3" orient="horz" pos="1502" userDrawn="1">
          <p15:clr>
            <a:srgbClr val="F26B43"/>
          </p15:clr>
        </p15:guide>
        <p15:guide id="4" pos="3496" userDrawn="1">
          <p15:clr>
            <a:srgbClr val="F26B43"/>
          </p15:clr>
        </p15:guide>
        <p15:guide id="5" orient="horz" pos="3264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) Rubrik, innehåll &amp; foto vänster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6C0B5C3A-2441-C6DE-4D94-0B79B2687D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048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468000" rIns="72000"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Foto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38E018-03E2-C773-FAF4-A6AC8CA40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0" y="5450400"/>
            <a:ext cx="12189600" cy="1407600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C24DDD-025E-7A09-DE13-A3FE8D917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2312" y="489098"/>
            <a:ext cx="4153887" cy="120159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383195-8BFC-6CAC-EFE4-F9FF25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4DB8681-94EA-8136-4F3A-429C8797E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6889" y="2097973"/>
            <a:ext cx="4153887" cy="30866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 descr="En bild som visar Färggrann, skärmbild, Grafik, grafisk design&#10;&#10;Automatiskt genererad beskrivning">
            <a:extLst>
              <a:ext uri="{FF2B5EF4-FFF2-40B4-BE49-F238E27FC236}">
                <a16:creationId xmlns:a16="http://schemas.microsoft.com/office/drawing/2014/main" id="{0697D96B-C378-7BD7-E6DB-512EC25A5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0" y="505714"/>
            <a:ext cx="418872" cy="4934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D72476C-B460-4B1B-8E03-95C65985C1DA}"/>
              </a:ext>
            </a:extLst>
          </p:cNvPr>
          <p:cNvSpPr txBox="1"/>
          <p:nvPr userDrawn="1"/>
        </p:nvSpPr>
        <p:spPr>
          <a:xfrm>
            <a:off x="668159" y="-782856"/>
            <a:ext cx="489589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sv-SE" sz="1200" b="1" dirty="0"/>
              <a:t>Infoga foto:</a:t>
            </a:r>
            <a:br>
              <a:rPr lang="sv-SE" sz="1200" dirty="0"/>
            </a:br>
            <a:r>
              <a:rPr lang="sv-SE" sz="1200" dirty="0"/>
              <a:t>Klicka på symbolen mitt på sidan, infoga önskat foto.</a:t>
            </a:r>
            <a:br>
              <a:rPr lang="sv-SE" sz="1200" dirty="0"/>
            </a:br>
            <a:r>
              <a:rPr lang="sv-SE" sz="1200" dirty="0"/>
              <a:t>Ifall fotot lägger sig över ”ribban” nertill, placera fotot längst bak.</a:t>
            </a:r>
          </a:p>
        </p:txBody>
      </p:sp>
    </p:spTree>
    <p:extLst>
      <p:ext uri="{BB962C8B-B14F-4D97-AF65-F5344CB8AC3E}">
        <p14:creationId xmlns:p14="http://schemas.microsoft.com/office/powerpoint/2010/main" val="1913770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5" userDrawn="1">
          <p15:clr>
            <a:srgbClr val="F26B43"/>
          </p15:clr>
        </p15:guide>
        <p15:guide id="2" pos="4242" userDrawn="1">
          <p15:clr>
            <a:srgbClr val="F26B43"/>
          </p15:clr>
        </p15:guide>
        <p15:guide id="3" pos="6796" userDrawn="1">
          <p15:clr>
            <a:srgbClr val="F26B43"/>
          </p15:clr>
        </p15:guide>
        <p15:guide id="4" orient="horz" pos="3273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) 2 spalter text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8A9AF813-AFB4-7296-7244-7747E7C68CB2}"/>
              </a:ext>
            </a:extLst>
          </p:cNvPr>
          <p:cNvGrpSpPr/>
          <p:nvPr userDrawn="1"/>
        </p:nvGrpSpPr>
        <p:grpSpPr>
          <a:xfrm>
            <a:off x="0" y="5450933"/>
            <a:ext cx="12190992" cy="1414155"/>
            <a:chOff x="0" y="5450933"/>
            <a:chExt cx="12190992" cy="1414155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7E8B0949-ACBA-0987-F39A-BFBB4D737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50933"/>
              <a:ext cx="12190992" cy="1414155"/>
            </a:xfrm>
            <a:prstGeom prst="rect">
              <a:avLst/>
            </a:prstGeom>
          </p:spPr>
        </p:pic>
        <p:pic>
          <p:nvPicPr>
            <p:cNvPr id="15" name="Bildobjekt 14" descr="En bild som visar Grafik, Teckensnitt, grafisk design, text&#10;&#10;Automatiskt genererad beskrivning">
              <a:extLst>
                <a:ext uri="{FF2B5EF4-FFF2-40B4-BE49-F238E27FC236}">
                  <a16:creationId xmlns:a16="http://schemas.microsoft.com/office/drawing/2014/main" id="{4A5A66C4-A3ED-6781-9892-4FA419567F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258" y="5845234"/>
              <a:ext cx="2194951" cy="495275"/>
            </a:xfrm>
            <a:prstGeom prst="rect">
              <a:avLst/>
            </a:prstGeom>
          </p:spPr>
        </p:pic>
      </p:grp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D6BDF75D-F0D7-754A-8198-6F48295C4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696401EC-EAC0-D03C-5399-9809BCAF8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56196" y="878078"/>
            <a:ext cx="3704400" cy="1202400"/>
          </a:xfrm>
        </p:spPr>
        <p:txBody>
          <a:bodyPr anchor="b" anchorCtr="0"/>
          <a:lstStyle>
            <a:lvl1pPr marL="28575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C24DDD-025E-7A09-DE13-A3FE8D917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9456" y="882290"/>
            <a:ext cx="3705831" cy="1201590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383195-8BFC-6CAC-EFE4-F9FF25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4DB8681-94EA-8136-4F3A-429C8797E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4033" y="2372294"/>
            <a:ext cx="3705831" cy="2830642"/>
          </a:xfrm>
        </p:spPr>
        <p:txBody>
          <a:bodyPr/>
          <a:lstStyle>
            <a:lvl1pPr marL="255588" indent="-227013">
              <a:buSzPct val="100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sv-SE" dirty="0"/>
              <a:t>Nivå 1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B343EA15-0F04-DCE6-D871-475CFCA90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4321" y="2372294"/>
            <a:ext cx="3705831" cy="2830642"/>
          </a:xfrm>
        </p:spPr>
        <p:txBody>
          <a:bodyPr/>
          <a:lstStyle>
            <a:lvl1pPr marL="247650" indent="-219075">
              <a:buSzPct val="100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sv-SE" dirty="0"/>
              <a:t>Nivå 1</a:t>
            </a:r>
          </a:p>
        </p:txBody>
      </p:sp>
      <p:pic>
        <p:nvPicPr>
          <p:cNvPr id="7" name="Bildobjekt 6" descr="En bild som visar Färggrann, skärmbild, Grafik, grafisk design&#10;&#10;Automatiskt genererad beskrivning">
            <a:extLst>
              <a:ext uri="{FF2B5EF4-FFF2-40B4-BE49-F238E27FC236}">
                <a16:creationId xmlns:a16="http://schemas.microsoft.com/office/drawing/2014/main" id="{25205417-8CDC-9F75-34F9-91526C045E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0" y="505714"/>
            <a:ext cx="418872" cy="4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3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3" userDrawn="1">
          <p15:clr>
            <a:srgbClr val="F26B43"/>
          </p15:clr>
        </p15:guide>
        <p15:guide id="2" pos="1366" userDrawn="1">
          <p15:clr>
            <a:srgbClr val="F26B43"/>
          </p15:clr>
        </p15:guide>
        <p15:guide id="3" pos="3639" userDrawn="1">
          <p15:clr>
            <a:srgbClr val="F26B43"/>
          </p15:clr>
        </p15:guide>
        <p15:guide id="4" pos="4282" userDrawn="1">
          <p15:clr>
            <a:srgbClr val="F26B43"/>
          </p15:clr>
        </p15:guide>
        <p15:guide id="5" pos="6532" userDrawn="1">
          <p15:clr>
            <a:srgbClr val="F26B43"/>
          </p15:clr>
        </p15:guide>
        <p15:guide id="6" orient="horz" pos="1657" userDrawn="1">
          <p15:clr>
            <a:srgbClr val="F26B43"/>
          </p15:clr>
        </p15:guide>
        <p15:guide id="7" orient="horz" pos="328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) 2 spalte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696401EC-EAC0-D03C-5399-9809BCAF8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56196" y="878078"/>
            <a:ext cx="3704400" cy="1202400"/>
          </a:xfrm>
        </p:spPr>
        <p:txBody>
          <a:bodyPr anchor="b" anchorCtr="0"/>
          <a:lstStyle>
            <a:lvl1pPr marL="28575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C24DDD-025E-7A09-DE13-A3FE8D917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9456" y="882290"/>
            <a:ext cx="3705831" cy="1201590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383195-8BFC-6CAC-EFE4-F9FF25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4DB8681-94EA-8136-4F3A-429C8797E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4033" y="2372294"/>
            <a:ext cx="3705831" cy="2830642"/>
          </a:xfrm>
        </p:spPr>
        <p:txBody>
          <a:bodyPr/>
          <a:lstStyle>
            <a:lvl1pPr marL="255588" indent="-227013">
              <a:buSzPct val="100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sv-SE" dirty="0"/>
              <a:t>Nivå 1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B343EA15-0F04-DCE6-D871-475CFCA90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4321" y="2372294"/>
            <a:ext cx="3705831" cy="2830642"/>
          </a:xfrm>
        </p:spPr>
        <p:txBody>
          <a:bodyPr/>
          <a:lstStyle>
            <a:lvl1pPr marL="247650" indent="-219075">
              <a:buSzPct val="100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sv-SE" dirty="0"/>
              <a:t>Nivå 1</a:t>
            </a:r>
          </a:p>
        </p:txBody>
      </p:sp>
      <p:pic>
        <p:nvPicPr>
          <p:cNvPr id="7" name="Bildobjekt 6" descr="En bild som visar Färggrann, skärmbild, Grafik, grafisk design&#10;&#10;Automatiskt genererad beskrivning">
            <a:extLst>
              <a:ext uri="{FF2B5EF4-FFF2-40B4-BE49-F238E27FC236}">
                <a16:creationId xmlns:a16="http://schemas.microsoft.com/office/drawing/2014/main" id="{25205417-8CDC-9F75-34F9-91526C045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0" y="505714"/>
            <a:ext cx="418872" cy="493466"/>
          </a:xfrm>
          <a:prstGeom prst="rect">
            <a:avLst/>
          </a:prstGeom>
        </p:spPr>
      </p:pic>
      <p:pic>
        <p:nvPicPr>
          <p:cNvPr id="3" name="Bildobjekt 2" descr="En bild som visar Grafik, Teckensnitt, grafisk design, text&#10;&#10;Automatiskt genererad beskrivning">
            <a:extLst>
              <a:ext uri="{FF2B5EF4-FFF2-40B4-BE49-F238E27FC236}">
                <a16:creationId xmlns:a16="http://schemas.microsoft.com/office/drawing/2014/main" id="{C8782B89-88B5-C51B-0DB2-55E70910C9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58" y="5845234"/>
            <a:ext cx="2194951" cy="4952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1C058DA-5889-0C9B-255C-A784657E86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3" userDrawn="1">
          <p15:clr>
            <a:srgbClr val="F26B43"/>
          </p15:clr>
        </p15:guide>
        <p15:guide id="2" pos="1366" userDrawn="1">
          <p15:clr>
            <a:srgbClr val="F26B43"/>
          </p15:clr>
        </p15:guide>
        <p15:guide id="3" pos="3639" userDrawn="1">
          <p15:clr>
            <a:srgbClr val="F26B43"/>
          </p15:clr>
        </p15:guide>
        <p15:guide id="4" pos="4282" userDrawn="1">
          <p15:clr>
            <a:srgbClr val="F26B43"/>
          </p15:clr>
        </p15:guide>
        <p15:guide id="5" pos="6532" userDrawn="1">
          <p15:clr>
            <a:srgbClr val="F26B43"/>
          </p15:clr>
        </p15:guide>
        <p15:guide id="6" orient="horz" pos="1657" userDrawn="1">
          <p15:clr>
            <a:srgbClr val="F26B43"/>
          </p15:clr>
        </p15:guide>
        <p15:guide id="7" orient="horz" pos="3282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) 3 spalte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696401EC-EAC0-D03C-5399-9809BCAF8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7656" y="878078"/>
            <a:ext cx="2833200" cy="1202400"/>
          </a:xfrm>
        </p:spPr>
        <p:txBody>
          <a:bodyPr anchor="b" anchorCtr="0"/>
          <a:lstStyle>
            <a:lvl1pPr marL="28575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C24DDD-025E-7A09-DE13-A3FE8D917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8090" y="882290"/>
            <a:ext cx="2834032" cy="1201590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383195-8BFC-6CAC-EFE4-F9FF25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4DB8681-94EA-8136-4F3A-429C8797E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2667" y="2372294"/>
            <a:ext cx="2834032" cy="2830642"/>
          </a:xfrm>
        </p:spPr>
        <p:txBody>
          <a:bodyPr/>
          <a:lstStyle>
            <a:lvl1pPr marL="255588" indent="-227013">
              <a:buSzPct val="100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sv-SE" dirty="0"/>
              <a:t>Nivå 1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B343EA15-0F04-DCE6-D871-475CFCA90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5781" y="2372294"/>
            <a:ext cx="2833200" cy="2830642"/>
          </a:xfrm>
        </p:spPr>
        <p:txBody>
          <a:bodyPr/>
          <a:lstStyle>
            <a:lvl1pPr marL="247650" indent="-219075">
              <a:buSzPct val="100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sv-SE" dirty="0"/>
              <a:t>Nivå 1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88D1FE74-4658-2A95-C629-DEDDA5B86A24}"/>
              </a:ext>
            </a:extLst>
          </p:cNvPr>
          <p:cNvGrpSpPr/>
          <p:nvPr userDrawn="1"/>
        </p:nvGrpSpPr>
        <p:grpSpPr>
          <a:xfrm>
            <a:off x="0" y="5450933"/>
            <a:ext cx="12190992" cy="1414155"/>
            <a:chOff x="0" y="5450933"/>
            <a:chExt cx="12190992" cy="1414155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9122A29-9894-B165-C52C-9F497BDAA5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50933"/>
              <a:ext cx="12190992" cy="1414155"/>
            </a:xfrm>
            <a:prstGeom prst="rect">
              <a:avLst/>
            </a:prstGeom>
          </p:spPr>
        </p:pic>
        <p:pic>
          <p:nvPicPr>
            <p:cNvPr id="21" name="Bildobjekt 20" descr="En bild som visar Grafik, Teckensnitt, grafisk design, text&#10;&#10;Automatiskt genererad beskrivning">
              <a:extLst>
                <a:ext uri="{FF2B5EF4-FFF2-40B4-BE49-F238E27FC236}">
                  <a16:creationId xmlns:a16="http://schemas.microsoft.com/office/drawing/2014/main" id="{F41605D5-A91E-6B45-249D-0A5170F23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258" y="5845234"/>
              <a:ext cx="2194951" cy="495275"/>
            </a:xfrm>
            <a:prstGeom prst="rect">
              <a:avLst/>
            </a:prstGeom>
          </p:spPr>
        </p:pic>
      </p:grpSp>
      <p:sp>
        <p:nvSpPr>
          <p:cNvPr id="25" name="Platshållare för text 12">
            <a:extLst>
              <a:ext uri="{FF2B5EF4-FFF2-40B4-BE49-F238E27FC236}">
                <a16:creationId xmlns:a16="http://schemas.microsoft.com/office/drawing/2014/main" id="{A2E10485-F2DB-7CA8-37EE-563453DDE4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68307" y="878078"/>
            <a:ext cx="2833200" cy="1202400"/>
          </a:xfrm>
        </p:spPr>
        <p:txBody>
          <a:bodyPr anchor="b" anchorCtr="0"/>
          <a:lstStyle>
            <a:lvl1pPr marL="28575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6" name="Platshållare för text 11">
            <a:extLst>
              <a:ext uri="{FF2B5EF4-FFF2-40B4-BE49-F238E27FC236}">
                <a16:creationId xmlns:a16="http://schemas.microsoft.com/office/drawing/2014/main" id="{45E7489C-FE60-C108-61C3-0737B3F65D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6432" y="2372294"/>
            <a:ext cx="2833200" cy="2830642"/>
          </a:xfrm>
        </p:spPr>
        <p:txBody>
          <a:bodyPr/>
          <a:lstStyle>
            <a:lvl1pPr marL="247650" indent="-219075">
              <a:buSzPct val="100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sv-SE" dirty="0"/>
              <a:t>Nivå 1</a:t>
            </a:r>
          </a:p>
        </p:txBody>
      </p:sp>
      <p:pic>
        <p:nvPicPr>
          <p:cNvPr id="7" name="Bildobjekt 6" descr="En bild som visar Färggrann, skärmbild, Grafik, grafisk design&#10;&#10;Automatiskt genererad beskrivning">
            <a:extLst>
              <a:ext uri="{FF2B5EF4-FFF2-40B4-BE49-F238E27FC236}">
                <a16:creationId xmlns:a16="http://schemas.microsoft.com/office/drawing/2014/main" id="{2EEE8261-9521-9857-F85F-1737CBF0A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0" y="505714"/>
            <a:ext cx="418872" cy="49346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8F57837-272B-0015-6ED0-A555008450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8" y="6323906"/>
            <a:ext cx="3340615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8" userDrawn="1">
          <p15:clr>
            <a:srgbClr val="F26B43"/>
          </p15:clr>
        </p15:guide>
        <p15:guide id="2" pos="893" userDrawn="1">
          <p15:clr>
            <a:srgbClr val="F26B43"/>
          </p15:clr>
        </p15:guide>
        <p15:guide id="3" pos="2987" userDrawn="1">
          <p15:clr>
            <a:srgbClr val="F26B43"/>
          </p15:clr>
        </p15:guide>
        <p15:guide id="4" pos="5041" userDrawn="1">
          <p15:clr>
            <a:srgbClr val="F26B43"/>
          </p15:clr>
        </p15:guide>
        <p15:guide id="5" pos="2617" userDrawn="1">
          <p15:clr>
            <a:srgbClr val="F26B43"/>
          </p15:clr>
        </p15:guide>
        <p15:guide id="6" pos="4684" userDrawn="1">
          <p15:clr>
            <a:srgbClr val="F26B43"/>
          </p15:clr>
        </p15:guide>
        <p15:guide id="7" pos="6747" userDrawn="1">
          <p15:clr>
            <a:srgbClr val="F26B43"/>
          </p15:clr>
        </p15:guide>
        <p15:guide id="8" orient="horz" pos="1657" userDrawn="1">
          <p15:clr>
            <a:srgbClr val="F26B43"/>
          </p15:clr>
        </p15:guide>
        <p15:guide id="9" orient="horz" pos="3282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F93A8E7-ED09-27FB-B1D9-44C8117D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12" y="489098"/>
            <a:ext cx="9106786" cy="12015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54120D-51D1-01A6-EEB7-154EC375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912" y="2102074"/>
            <a:ext cx="9106786" cy="292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5078D0-0D2F-BAF5-8047-0D0BCAB66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0037"/>
            <a:ext cx="1171353" cy="22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2023-09-25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4C86A8-6711-517C-75A6-E90D3E6AB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0037"/>
            <a:ext cx="4114800" cy="22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AFFFDB-D8DB-706A-C2A4-01FF54DF3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598" y="6500037"/>
            <a:ext cx="478367" cy="22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A3F7C00-84E7-4B18-A27E-C31EDDCEABC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543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6" r:id="rId3"/>
    <p:sldLayoutId id="2147483657" r:id="rId4"/>
    <p:sldLayoutId id="2147483650" r:id="rId5"/>
    <p:sldLayoutId id="2147483658" r:id="rId6"/>
    <p:sldLayoutId id="2147483659" r:id="rId7"/>
    <p:sldLayoutId id="2147483667" r:id="rId8"/>
    <p:sldLayoutId id="2147483660" r:id="rId9"/>
    <p:sldLayoutId id="2147483662" r:id="rId10"/>
    <p:sldLayoutId id="2147483654" r:id="rId11"/>
    <p:sldLayoutId id="2147483663" r:id="rId12"/>
    <p:sldLayoutId id="2147483665" r:id="rId13"/>
    <p:sldLayoutId id="2147483655" r:id="rId14"/>
    <p:sldLayoutId id="2147483661" r:id="rId15"/>
    <p:sldLayoutId id="2147483669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7663" indent="-319088" algn="l" defTabSz="914400" rtl="0" eaLnBrk="1" latinLnBrk="0" hangingPunct="1">
        <a:lnSpc>
          <a:spcPct val="100000"/>
        </a:lnSpc>
        <a:spcBef>
          <a:spcPts val="2000"/>
        </a:spcBef>
        <a:buClr>
          <a:schemeClr val="tx2"/>
        </a:buClr>
        <a:buSzPct val="90000"/>
        <a:buFont typeface="Kantumruy Pro" pitchFamily="2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5313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86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5688" indent="-2047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1">
            <a:extLst>
              <a:ext uri="{FF2B5EF4-FFF2-40B4-BE49-F238E27FC236}">
                <a16:creationId xmlns:a16="http://schemas.microsoft.com/office/drawing/2014/main" id="{1835A933-A8B6-46E3-BCAD-B1F8A81B76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7064"/>
          <a:stretch>
            <a:fillRect/>
          </a:stretch>
        </p:blipFill>
        <p:spPr bwMode="auto">
          <a:xfrm>
            <a:off x="-56509" y="-234892"/>
            <a:ext cx="12190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14EB2D-6D96-4C76-8B2C-A579F2D1FE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A38387B4-998C-4E6F-ABE3-6FC05BDC2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226" y="-140239"/>
            <a:ext cx="5199586" cy="2132013"/>
          </a:xfrm>
        </p:spPr>
        <p:txBody>
          <a:bodyPr/>
          <a:lstStyle/>
          <a:p>
            <a:r>
              <a:rPr lang="sv-SE" dirty="0"/>
              <a:t>Färdtjänst</a:t>
            </a:r>
            <a:br>
              <a:rPr lang="sv-SE" dirty="0"/>
            </a:br>
            <a:r>
              <a:rPr lang="sv-SE" dirty="0"/>
              <a:t>så funkar det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D789D4-717B-41A8-9648-01BB47343C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155E57-25EE-4446-82DC-BEBEC1805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22" y="2435317"/>
            <a:ext cx="5199587" cy="662725"/>
          </a:xfrm>
        </p:spPr>
        <p:txBody>
          <a:bodyPr/>
          <a:lstStyle/>
          <a:p>
            <a:r>
              <a:rPr lang="sv-SE" dirty="0"/>
              <a:t>Serviceresor Kronoberg</a:t>
            </a:r>
            <a:br>
              <a:rPr lang="sv-SE" dirty="0"/>
            </a:br>
            <a:r>
              <a:rPr lang="sv-SE" dirty="0" err="1"/>
              <a:t>Neuroförbundet</a:t>
            </a:r>
            <a:r>
              <a:rPr lang="sv-SE" dirty="0"/>
              <a:t> 6/5 2025</a:t>
            </a:r>
          </a:p>
        </p:txBody>
      </p:sp>
    </p:spTree>
    <p:extLst>
      <p:ext uri="{BB962C8B-B14F-4D97-AF65-F5344CB8AC3E}">
        <p14:creationId xmlns:p14="http://schemas.microsoft.com/office/powerpoint/2010/main" val="83917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9008FDE-5748-4BB5-9E63-D2B0A1D0A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ansöka om färdtjänst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3585AA-AE51-4D80-A88E-9627B2F7D9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18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E5357DAA-6422-4AD9-98C0-E99374C81C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149" b="69"/>
          <a:stretch/>
        </p:blipFill>
        <p:spPr>
          <a:xfrm rot="21087982">
            <a:off x="1104652" y="437776"/>
            <a:ext cx="3591769" cy="5202630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A3D76C-3667-46DF-BE09-3ECA1B466B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68B911D-284D-4C88-9CA4-0761AA62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Färdtjänst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110F72-2874-4CF0-B1F1-D76306196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Lag (1997:736) om färdtjänst</a:t>
            </a:r>
          </a:p>
          <a:p>
            <a:pPr lvl="1"/>
            <a:r>
              <a:rPr lang="sv-SE" dirty="0"/>
              <a:t>Lagliga grunden</a:t>
            </a:r>
          </a:p>
          <a:p>
            <a:r>
              <a:rPr lang="sv-SE" dirty="0"/>
              <a:t>Regelverk för färdtjänst</a:t>
            </a:r>
          </a:p>
          <a:p>
            <a:pPr lvl="1"/>
            <a:r>
              <a:rPr lang="sv-SE" dirty="0"/>
              <a:t>Komplement till lagen</a:t>
            </a:r>
          </a:p>
          <a:p>
            <a:pPr lvl="1"/>
            <a:r>
              <a:rPr lang="sv-SE" dirty="0"/>
              <a:t>Styr utförandet av resor</a:t>
            </a:r>
          </a:p>
        </p:txBody>
      </p:sp>
    </p:spTree>
    <p:extLst>
      <p:ext uri="{BB962C8B-B14F-4D97-AF65-F5344CB8AC3E}">
        <p14:creationId xmlns:p14="http://schemas.microsoft.com/office/powerpoint/2010/main" val="30204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011B9C7-4005-434D-A08F-C8CF411C9F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Färdtjänst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2E69F80-D4B8-4BCC-A8CD-8C1CD3AB99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Handläggningstid</a:t>
            </a:r>
          </a:p>
          <a:p>
            <a:pPr marL="633413" lvl="1" indent="-285750"/>
            <a:r>
              <a:rPr lang="sv-SE" dirty="0"/>
              <a:t>Mål 4-5 veckor</a:t>
            </a:r>
          </a:p>
          <a:p>
            <a:pPr marL="633413" lvl="1" indent="-285750"/>
            <a:endParaRPr lang="sv-SE" dirty="0"/>
          </a:p>
          <a:p>
            <a:pPr marL="285750" indent="-285750"/>
            <a:r>
              <a:rPr lang="sv-SE" dirty="0"/>
              <a:t>Ansökan</a:t>
            </a:r>
          </a:p>
          <a:p>
            <a:pPr marL="633413" lvl="1" indent="-285750"/>
            <a:r>
              <a:rPr lang="sv-SE" dirty="0"/>
              <a:t>Digitalt</a:t>
            </a:r>
          </a:p>
          <a:p>
            <a:pPr marL="633413" lvl="1" indent="-285750"/>
            <a:r>
              <a:rPr lang="sv-SE" dirty="0"/>
              <a:t>Papper som skickas in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9E23026-EE17-4DF3-BAEE-D320A6A88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9" t="16768" r="10918" b="11827"/>
          <a:stretch/>
        </p:blipFill>
        <p:spPr>
          <a:xfrm rot="21137673">
            <a:off x="1100076" y="1672039"/>
            <a:ext cx="2231833" cy="3131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FF3CE97-8EDD-4B8B-B752-807723848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59" t="18399" r="11285" b="9185"/>
          <a:stretch/>
        </p:blipFill>
        <p:spPr>
          <a:xfrm rot="21137673">
            <a:off x="3528828" y="1672039"/>
            <a:ext cx="2159007" cy="31123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002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011B9C7-4005-434D-A08F-C8CF411C9F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Utredning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2E69F80-D4B8-4BCC-A8CD-8C1CD3AB99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/>
            <a:r>
              <a:rPr lang="sv-SE" dirty="0"/>
              <a:t>Ansökan</a:t>
            </a:r>
          </a:p>
          <a:p>
            <a:pPr marL="285750" indent="-285750"/>
            <a:r>
              <a:rPr lang="sv-SE" dirty="0"/>
              <a:t>Medicinskt utlåtande</a:t>
            </a:r>
          </a:p>
          <a:p>
            <a:pPr marL="285750" indent="-285750"/>
            <a:r>
              <a:rPr lang="sv-SE" dirty="0"/>
              <a:t>Telefonsamtal</a:t>
            </a:r>
          </a:p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7948F57-68AC-4FD7-AA40-C819636BC510}"/>
              </a:ext>
            </a:extLst>
          </p:cNvPr>
          <p:cNvSpPr txBox="1"/>
          <p:nvPr/>
        </p:nvSpPr>
        <p:spPr>
          <a:xfrm>
            <a:off x="1831848" y="2505670"/>
            <a:ext cx="2901668" cy="92333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Styrkta medicinska uppgifter är av mycket stor vikt</a:t>
            </a:r>
          </a:p>
        </p:txBody>
      </p:sp>
    </p:spTree>
    <p:extLst>
      <p:ext uri="{BB962C8B-B14F-4D97-AF65-F5344CB8AC3E}">
        <p14:creationId xmlns:p14="http://schemas.microsoft.com/office/powerpoint/2010/main" val="406315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9008FDE-5748-4BB5-9E63-D2B0A1D0A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resa med färdtjänst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3585AA-AE51-4D80-A88E-9627B2F7D9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27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A4B47001-7FEA-4AF0-87A7-4431C906A5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r="20365"/>
          <a:stretch/>
        </p:blipFill>
        <p:spPr>
          <a:xfrm>
            <a:off x="-3175" y="0"/>
            <a:ext cx="6094413" cy="6858000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736ACF-E6E4-481E-B511-6793919FF7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F990C86-BD1D-4C03-AE72-BB945F16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12" y="220650"/>
            <a:ext cx="4153887" cy="1201590"/>
          </a:xfrm>
        </p:spPr>
        <p:txBody>
          <a:bodyPr/>
          <a:lstStyle/>
          <a:p>
            <a:r>
              <a:rPr lang="sv-SE" dirty="0"/>
              <a:t>Beställnings-central i egen regi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F7427C-724D-4ED2-8F69-761A1FCA87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6889" y="1829525"/>
            <a:ext cx="4153887" cy="3086676"/>
          </a:xfrm>
        </p:spPr>
        <p:txBody>
          <a:bodyPr/>
          <a:lstStyle/>
          <a:p>
            <a:r>
              <a:rPr lang="sv-SE" sz="1600" dirty="0">
                <a:latin typeface="Arial" pitchFamily="34" charset="0"/>
                <a:cs typeface="Arial" pitchFamily="34" charset="0"/>
              </a:rPr>
              <a:t>Totalt ca 25 medarbetare</a:t>
            </a:r>
          </a:p>
          <a:p>
            <a:r>
              <a:rPr lang="sv-SE" sz="1600" dirty="0">
                <a:latin typeface="Arial" pitchFamily="34" charset="0"/>
                <a:cs typeface="Arial" pitchFamily="34" charset="0"/>
              </a:rPr>
              <a:t>Öppettider beställningscentralen:</a:t>
            </a:r>
          </a:p>
          <a:p>
            <a:pPr lvl="1"/>
            <a:r>
              <a:rPr lang="sv-SE" sz="1400" b="1" dirty="0">
                <a:latin typeface="Arial" pitchFamily="34" charset="0"/>
                <a:cs typeface="Arial" pitchFamily="34" charset="0"/>
              </a:rPr>
              <a:t>Mån – fred 07.00-19.00</a:t>
            </a:r>
          </a:p>
          <a:p>
            <a:pPr lvl="1"/>
            <a:r>
              <a:rPr lang="sv-SE" sz="1400" b="1" dirty="0" err="1">
                <a:latin typeface="Arial" pitchFamily="34" charset="0"/>
                <a:cs typeface="Arial" pitchFamily="34" charset="0"/>
              </a:rPr>
              <a:t>Lörd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sv-SE" sz="1400" b="1" dirty="0" err="1">
                <a:latin typeface="Arial" pitchFamily="34" charset="0"/>
                <a:cs typeface="Arial" pitchFamily="34" charset="0"/>
              </a:rPr>
              <a:t>sönd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 08.00- 18.00 </a:t>
            </a:r>
            <a:endParaRPr lang="sv-SE" sz="1400" dirty="0">
              <a:latin typeface="Arial" pitchFamily="34" charset="0"/>
              <a:cs typeface="Arial" pitchFamily="34" charset="0"/>
            </a:endParaRPr>
          </a:p>
          <a:p>
            <a:r>
              <a:rPr lang="sv-SE" sz="1600" dirty="0">
                <a:latin typeface="Arial" pitchFamily="34" charset="0"/>
                <a:cs typeface="Arial" pitchFamily="34" charset="0"/>
              </a:rPr>
              <a:t>Kväll och natt endast akuta sjukresor</a:t>
            </a:r>
          </a:p>
          <a:p>
            <a:r>
              <a:rPr lang="sv-SE" sz="1600" b="1" dirty="0">
                <a:latin typeface="Arial" pitchFamily="34" charset="0"/>
                <a:cs typeface="Arial" pitchFamily="34" charset="0"/>
              </a:rPr>
              <a:t>Ca 14 000 samtal/månad</a:t>
            </a:r>
          </a:p>
          <a:p>
            <a:r>
              <a:rPr lang="sv-SE" sz="1600" dirty="0">
                <a:latin typeface="Arial" pitchFamily="34" charset="0"/>
                <a:cs typeface="Arial" pitchFamily="34" charset="0"/>
              </a:rPr>
              <a:t>Kundtjänst</a:t>
            </a:r>
          </a:p>
        </p:txBody>
      </p:sp>
    </p:spTree>
    <p:extLst>
      <p:ext uri="{BB962C8B-B14F-4D97-AF65-F5344CB8AC3E}">
        <p14:creationId xmlns:p14="http://schemas.microsoft.com/office/powerpoint/2010/main" val="45179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51C25D5-FC8E-9539-930E-6D32F220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165" y="0"/>
            <a:ext cx="8300696" cy="1201590"/>
          </a:xfrm>
        </p:spPr>
        <p:txBody>
          <a:bodyPr/>
          <a:lstStyle/>
          <a:p>
            <a:r>
              <a:rPr lang="sv-SE" sz="3400" dirty="0"/>
              <a:t>Kundnöjdhet - Serviceresor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B98979B-840B-4F4E-94FF-EB2053886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46" y="1206434"/>
            <a:ext cx="5141411" cy="461552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6D99CBC-290A-4FD1-ABA3-89A49A254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07" y="1217178"/>
            <a:ext cx="5141411" cy="46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8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656A854-7C63-4AAD-BAAA-90BB0715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56" y="882290"/>
            <a:ext cx="8300696" cy="1201590"/>
          </a:xfrm>
        </p:spPr>
        <p:txBody>
          <a:bodyPr/>
          <a:lstStyle/>
          <a:p>
            <a:r>
              <a:rPr lang="sv-SE" dirty="0"/>
              <a:t>Återkommande resor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1FEC30-33E2-4C45-93CB-D87C7DFFC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Resor på samma sätt	</a:t>
            </a:r>
          </a:p>
          <a:p>
            <a:pPr lvl="1"/>
            <a:r>
              <a:rPr lang="sv-SE" dirty="0"/>
              <a:t>Varje vecka</a:t>
            </a:r>
          </a:p>
          <a:p>
            <a:pPr lvl="1"/>
            <a:r>
              <a:rPr lang="sv-SE" dirty="0"/>
              <a:t>Varannan vecka</a:t>
            </a:r>
          </a:p>
          <a:p>
            <a:r>
              <a:rPr lang="sv-SE" dirty="0"/>
              <a:t>Arbete</a:t>
            </a:r>
          </a:p>
          <a:p>
            <a:r>
              <a:rPr lang="sv-SE" dirty="0"/>
              <a:t>Dagverksamhet</a:t>
            </a:r>
          </a:p>
          <a:p>
            <a:r>
              <a:rPr lang="sv-SE" dirty="0"/>
              <a:t>Fritidsaktiviteter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FC15AC6-5C2C-43C5-AF13-EFE99F0FE5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Förbokade resor</a:t>
            </a:r>
          </a:p>
          <a:p>
            <a:r>
              <a:rPr lang="sv-SE" dirty="0"/>
              <a:t>Kom ihåg att avboka senast 1 timme före avresa</a:t>
            </a:r>
          </a:p>
          <a:p>
            <a:r>
              <a:rPr lang="sv-SE" dirty="0"/>
              <a:t>Kan kopplas till ett periodkort</a:t>
            </a:r>
          </a:p>
          <a:p>
            <a:pPr lvl="1"/>
            <a:r>
              <a:rPr lang="sv-SE" dirty="0"/>
              <a:t>Månadskostnad</a:t>
            </a:r>
          </a:p>
          <a:p>
            <a:pPr lvl="1"/>
            <a:endParaRPr lang="sv-SE" dirty="0"/>
          </a:p>
          <a:p>
            <a:r>
              <a:rPr lang="sv-SE" b="1" dirty="0"/>
              <a:t>Hör av er i god tid</a:t>
            </a:r>
          </a:p>
        </p:txBody>
      </p:sp>
    </p:spTree>
    <p:extLst>
      <p:ext uri="{BB962C8B-B14F-4D97-AF65-F5344CB8AC3E}">
        <p14:creationId xmlns:p14="http://schemas.microsoft.com/office/powerpoint/2010/main" val="48685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4F36EAD-AD89-4404-B4C6-1C69E9FA9A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65626" y="878078"/>
            <a:ext cx="3704400" cy="12024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51D6028-D973-4183-97FD-1E1CD2A7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86" y="882290"/>
            <a:ext cx="3705831" cy="1201590"/>
          </a:xfrm>
        </p:spPr>
        <p:txBody>
          <a:bodyPr/>
          <a:lstStyle/>
          <a:p>
            <a:r>
              <a:rPr lang="sv-SE" dirty="0" err="1"/>
              <a:t>Bokningsapp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C0D81A-571C-4C3B-970A-04B4A34FE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63" y="2372294"/>
            <a:ext cx="3705831" cy="2830642"/>
          </a:xfrm>
        </p:spPr>
        <p:txBody>
          <a:bodyPr/>
          <a:lstStyle/>
          <a:p>
            <a:pPr marL="28575" indent="0">
              <a:buNone/>
            </a:pPr>
            <a:r>
              <a:rPr lang="sv-SE" b="1" dirty="0"/>
              <a:t>Färdtjänst</a:t>
            </a:r>
          </a:p>
          <a:p>
            <a:r>
              <a:rPr lang="sv-SE" dirty="0"/>
              <a:t>Boka</a:t>
            </a:r>
          </a:p>
          <a:p>
            <a:r>
              <a:rPr lang="sv-SE" dirty="0"/>
              <a:t>Avboka</a:t>
            </a:r>
          </a:p>
          <a:p>
            <a:r>
              <a:rPr lang="sv-SE" dirty="0"/>
              <a:t>Kontrollera bokning</a:t>
            </a:r>
          </a:p>
          <a:p>
            <a:r>
              <a:rPr lang="sv-SE" dirty="0"/>
              <a:t>Följa resan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D2B9C7E-D33E-4DB9-A3CE-7BE88947F6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63751" y="2372294"/>
            <a:ext cx="3705831" cy="2830642"/>
          </a:xfrm>
        </p:spPr>
        <p:txBody>
          <a:bodyPr/>
          <a:lstStyle/>
          <a:p>
            <a:pPr marL="28575" indent="0">
              <a:buNone/>
            </a:pPr>
            <a:r>
              <a:rPr lang="sv-SE" b="1" dirty="0"/>
              <a:t>Sjukresa</a:t>
            </a:r>
          </a:p>
          <a:p>
            <a:r>
              <a:rPr lang="sv-SE" dirty="0"/>
              <a:t>Avboka</a:t>
            </a:r>
          </a:p>
          <a:p>
            <a:r>
              <a:rPr lang="sv-SE" dirty="0"/>
              <a:t>Kontrollera bokning</a:t>
            </a:r>
          </a:p>
          <a:p>
            <a:r>
              <a:rPr lang="sv-SE" dirty="0"/>
              <a:t>Följa resan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E8FFEA4-9571-4CEA-9F05-16B7D8D9A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0762">
            <a:off x="8950818" y="251670"/>
            <a:ext cx="2393413" cy="52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38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bild 4">
            <a:extLst>
              <a:ext uri="{FF2B5EF4-FFF2-40B4-BE49-F238E27FC236}">
                <a16:creationId xmlns:a16="http://schemas.microsoft.com/office/drawing/2014/main" id="{539C05E3-9D8A-4813-9522-F3C50CC2E2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336" r="20336"/>
          <a:stretch>
            <a:fillRect/>
          </a:stretch>
        </p:blipFill>
        <p:spPr>
          <a:xfrm>
            <a:off x="6096000" y="0"/>
            <a:ext cx="6094413" cy="6858000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2B1A0D-B4F3-4281-B546-AE3CD5B7C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4C38F1-8463-89E3-06B9-87EC964E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12" y="-101896"/>
            <a:ext cx="4400107" cy="1201590"/>
          </a:xfrm>
        </p:spPr>
        <p:txBody>
          <a:bodyPr/>
          <a:lstStyle/>
          <a:p>
            <a:r>
              <a:rPr lang="sv-SE" sz="2800" dirty="0"/>
              <a:t>Förarutbildning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DA28F2-2964-DBE8-5F34-607996F4DC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0489" y="1506979"/>
            <a:ext cx="4400107" cy="3086675"/>
          </a:xfrm>
        </p:spPr>
        <p:txBody>
          <a:bodyPr>
            <a:noAutofit/>
          </a:bodyPr>
          <a:lstStyle/>
          <a:p>
            <a:r>
              <a:rPr lang="sv-SE" sz="1600" dirty="0"/>
              <a:t>Språkkrav för samtliga förare</a:t>
            </a:r>
          </a:p>
          <a:p>
            <a:r>
              <a:rPr lang="sv-SE" sz="1600" dirty="0"/>
              <a:t>Ge förare ännu mer kunskap och fler verktyg i arbetet</a:t>
            </a:r>
          </a:p>
          <a:p>
            <a:r>
              <a:rPr lang="sv-SE" sz="1600" dirty="0"/>
              <a:t>Öka tryggheten och säkerheten </a:t>
            </a:r>
            <a:br>
              <a:rPr lang="sv-SE" sz="1600" dirty="0"/>
            </a:br>
            <a:r>
              <a:rPr lang="sv-SE" sz="1600" dirty="0"/>
              <a:t>för förare och kunder</a:t>
            </a:r>
          </a:p>
          <a:p>
            <a:r>
              <a:rPr lang="sv-SE" sz="1600" dirty="0"/>
              <a:t>Skapa förutsättningar för att varje kund bemöts med kunskap, respekt och empati</a:t>
            </a:r>
          </a:p>
          <a:p>
            <a:r>
              <a:rPr lang="sv-SE" sz="1600" dirty="0"/>
              <a:t>Höja statusen på yrket och kvaliteten på Serviceresor</a:t>
            </a:r>
          </a:p>
          <a:p>
            <a:r>
              <a:rPr lang="sv-SE" sz="1600" dirty="0"/>
              <a:t>Fokus i hela utbildningen på service och bemötande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6A4741-255A-496D-96B6-60EEA5E1C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699B7A-4081-4892-9924-634788FF34EB}"/>
              </a:ext>
            </a:extLst>
          </p:cNvPr>
          <p:cNvSpPr/>
          <p:nvPr/>
        </p:nvSpPr>
        <p:spPr>
          <a:xfrm>
            <a:off x="1036320" y="6154200"/>
            <a:ext cx="3675017" cy="458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59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/>
        </p:nvSpPr>
        <p:spPr>
          <a:xfrm>
            <a:off x="1792900" y="6597352"/>
            <a:ext cx="3727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sv-SE" sz="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002629" y="260022"/>
            <a:ext cx="3364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sv-SE" sz="3000" b="1" dirty="0">
                <a:solidFill>
                  <a:srgbClr val="FFFFFF"/>
                </a:solidFill>
                <a:latin typeface="Calibri Light" panose="020F0302020204030204"/>
              </a:rPr>
              <a:t>Serviceresors organisation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44" y="260022"/>
            <a:ext cx="291727" cy="344283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9FA332C4-AE7E-473A-AAF0-1E0246788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253634"/>
            <a:ext cx="9712569" cy="51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392F2273-A0CA-F01A-824E-40A90617CF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Rubrik 18">
            <a:extLst>
              <a:ext uri="{FF2B5EF4-FFF2-40B4-BE49-F238E27FC236}">
                <a16:creationId xmlns:a16="http://schemas.microsoft.com/office/drawing/2014/main" id="{181F46CE-AA4C-FB22-4431-11188273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56" y="882290"/>
            <a:ext cx="3871561" cy="1201590"/>
          </a:xfrm>
        </p:spPr>
        <p:txBody>
          <a:bodyPr/>
          <a:lstStyle/>
          <a:p>
            <a:r>
              <a:rPr lang="sv-SE" dirty="0"/>
              <a:t>Prov efter utbildning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E8300AED-475D-3BBC-62F4-96751AF6B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Tre delar</a:t>
            </a:r>
          </a:p>
          <a:p>
            <a:pPr lvl="1"/>
            <a:r>
              <a:rPr lang="sv-SE" dirty="0"/>
              <a:t>A – gemensam för alla</a:t>
            </a:r>
          </a:p>
          <a:p>
            <a:pPr lvl="1"/>
            <a:r>
              <a:rPr lang="sv-SE" dirty="0"/>
              <a:t>B – speciell för Kronoberg</a:t>
            </a:r>
          </a:p>
          <a:p>
            <a:pPr lvl="1"/>
            <a:r>
              <a:rPr lang="sv-SE" dirty="0"/>
              <a:t>C- köra specialfordon</a:t>
            </a:r>
          </a:p>
          <a:p>
            <a:r>
              <a:rPr lang="sv-SE" dirty="0"/>
              <a:t>För att bli godkänd krävs 70% rätt på varje del</a:t>
            </a:r>
          </a:p>
          <a:p>
            <a:r>
              <a:rPr lang="sv-SE" dirty="0"/>
              <a:t>Gäller i 5 år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5A0AEA8-D175-4916-8437-6D5012E8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303" y="1185283"/>
            <a:ext cx="2517866" cy="3932261"/>
          </a:xfrm>
          <a:prstGeom prst="rect">
            <a:avLst/>
          </a:prstGeom>
        </p:spPr>
      </p:pic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F4781CC4-39D0-7B3B-6AF9-DB3729190E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455293-44D7-49E0-9B9D-0E5A970A9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847" y="4364646"/>
            <a:ext cx="2053466" cy="6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8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4D8E53-8F07-5295-FF43-B725087FB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Tillsammans.</a:t>
            </a:r>
            <a:br>
              <a:rPr lang="sv-SE" dirty="0"/>
            </a:br>
            <a:r>
              <a:rPr lang="sv-SE" dirty="0"/>
              <a:t>Till en hållbar framtid.</a:t>
            </a:r>
          </a:p>
        </p:txBody>
      </p:sp>
    </p:spTree>
    <p:extLst>
      <p:ext uri="{BB962C8B-B14F-4D97-AF65-F5344CB8AC3E}">
        <p14:creationId xmlns:p14="http://schemas.microsoft.com/office/powerpoint/2010/main" val="254196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/>
        </p:nvSpPr>
        <p:spPr>
          <a:xfrm>
            <a:off x="1792900" y="6597352"/>
            <a:ext cx="3727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sv-SE" sz="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002629" y="260022"/>
            <a:ext cx="3364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sv-SE" sz="3000" b="1" dirty="0">
                <a:solidFill>
                  <a:srgbClr val="FFFFFF"/>
                </a:solidFill>
                <a:latin typeface="Calibri Light" panose="020F0302020204030204"/>
              </a:rPr>
              <a:t>Serviceresors organisation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44" y="260022"/>
            <a:ext cx="291727" cy="344283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9FA332C4-AE7E-473A-AAF0-1E0246788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17" y="171726"/>
            <a:ext cx="5887200" cy="55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8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51C25D5-FC8E-9539-930E-6D32F220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56" y="143724"/>
            <a:ext cx="8300696" cy="1201590"/>
          </a:xfrm>
        </p:spPr>
        <p:txBody>
          <a:bodyPr/>
          <a:lstStyle/>
          <a:p>
            <a:r>
              <a:rPr lang="sv-SE" dirty="0"/>
              <a:t>Övergripande fakta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CE8A85-C3AD-CFD7-0626-5D3F7DC28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4034" y="1633728"/>
            <a:ext cx="5344952" cy="2830642"/>
          </a:xfrm>
        </p:spPr>
        <p:txBody>
          <a:bodyPr/>
          <a:lstStyle/>
          <a:p>
            <a:pPr marL="457200" indent="-457200"/>
            <a:r>
              <a:rPr lang="sv-SE" dirty="0">
                <a:latin typeface="Arial" pitchFamily="34" charset="0"/>
                <a:cs typeface="Arial" pitchFamily="34" charset="0"/>
              </a:rPr>
              <a:t>Färdtjänst i alla 8 kommuner, Växjö, Alvesta, Ljungby, Lessebo, Uppvidinge Älmhult, Markaryd och Tingsryd (from 2025-07-01)</a:t>
            </a:r>
          </a:p>
          <a:p>
            <a:pPr marL="796925" lvl="1" indent="-457200"/>
            <a:r>
              <a:rPr lang="sv-SE" dirty="0">
                <a:latin typeface="Arial" pitchFamily="34" charset="0"/>
                <a:cs typeface="Arial" pitchFamily="34" charset="0"/>
              </a:rPr>
              <a:t>Handlägger tillstånd att åka färdtjänst</a:t>
            </a:r>
          </a:p>
          <a:p>
            <a:pPr marL="796925" lvl="1" indent="-457200"/>
            <a:r>
              <a:rPr lang="sv-SE" dirty="0">
                <a:latin typeface="Arial" pitchFamily="34" charset="0"/>
                <a:cs typeface="Arial" pitchFamily="34" charset="0"/>
              </a:rPr>
              <a:t>Utför resor</a:t>
            </a:r>
          </a:p>
          <a:p>
            <a:pPr marL="457200" indent="-457200"/>
            <a:r>
              <a:rPr lang="sv-SE" dirty="0">
                <a:latin typeface="Arial" pitchFamily="34" charset="0"/>
                <a:cs typeface="Arial" pitchFamily="34" charset="0"/>
              </a:rPr>
              <a:t>Sjukresor på uppdrag av Hälso och sjukvårdsdelen inom Region Kronoberg för hela länet</a:t>
            </a:r>
          </a:p>
          <a:p>
            <a:pPr marL="457200" indent="-457200"/>
            <a:r>
              <a:rPr lang="sv-SE" dirty="0">
                <a:latin typeface="Arial" pitchFamily="34" charset="0"/>
                <a:cs typeface="Arial" pitchFamily="34" charset="0"/>
              </a:rPr>
              <a:t>Glesbygdstrafik i samtliga 8 kommuner i länet</a:t>
            </a:r>
          </a:p>
          <a:p>
            <a:pPr marL="457200" indent="-457200"/>
            <a:r>
              <a:rPr lang="sv-SE" dirty="0">
                <a:latin typeface="Arial" pitchFamily="34" charset="0"/>
                <a:cs typeface="Arial" pitchFamily="34" charset="0"/>
              </a:rPr>
              <a:t>ca 300 förare</a:t>
            </a:r>
          </a:p>
          <a:p>
            <a:pPr marL="457200" indent="-457200"/>
            <a:r>
              <a:rPr lang="sv-SE" dirty="0">
                <a:latin typeface="Arial" pitchFamily="34" charset="0"/>
                <a:cs typeface="Arial" pitchFamily="34" charset="0"/>
              </a:rPr>
              <a:t>Utbildning + Certifiering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EB431CC-94CD-4826-B0EB-DBEA46B9E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" t="-18947" r="790" b="18947"/>
          <a:stretch/>
        </p:blipFill>
        <p:spPr>
          <a:xfrm>
            <a:off x="7737091" y="410307"/>
            <a:ext cx="4103215" cy="41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3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6ECE2-1E73-4C07-A83E-DCF8E956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resor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AEC5BF-92E4-4D37-8976-830A10FE60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diagram 4">
            <a:extLst>
              <a:ext uri="{FF2B5EF4-FFF2-40B4-BE49-F238E27FC236}">
                <a16:creationId xmlns:a16="http://schemas.microsoft.com/office/drawing/2014/main" id="{82B4556F-4D1A-4DE8-AF76-FDF04E91A31C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8950867"/>
              </p:ext>
            </p:extLst>
          </p:nvPr>
        </p:nvGraphicFramePr>
        <p:xfrm>
          <a:off x="1698641" y="2067719"/>
          <a:ext cx="6110287" cy="272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532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3">
            <a:extLst>
              <a:ext uri="{FF2B5EF4-FFF2-40B4-BE49-F238E27FC236}">
                <a16:creationId xmlns:a16="http://schemas.microsoft.com/office/drawing/2014/main" id="{AEDD8A73-592E-4A34-8844-52229BA38C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b="12490"/>
          <a:stretch>
            <a:fillRect/>
          </a:stretch>
        </p:blipFill>
        <p:spPr>
          <a:xfrm>
            <a:off x="6096000" y="0"/>
            <a:ext cx="6094413" cy="6858000"/>
          </a:xfr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A54F6CA-1256-4BFB-B701-E74F898182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7466586-092B-4D1E-AF28-3B9DBFF8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79" y="433753"/>
            <a:ext cx="5234730" cy="1201590"/>
          </a:xfrm>
        </p:spPr>
        <p:txBody>
          <a:bodyPr/>
          <a:lstStyle/>
          <a:p>
            <a:r>
              <a:rPr lang="sv-SE" dirty="0"/>
              <a:t>Trafiken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E76C1A-7F6A-4D2A-8ED0-0989F9A16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2456" y="2042628"/>
            <a:ext cx="5234730" cy="3086675"/>
          </a:xfrm>
        </p:spPr>
        <p:txBody>
          <a:bodyPr/>
          <a:lstStyle/>
          <a:p>
            <a:r>
              <a:rPr lang="sv-SE" dirty="0"/>
              <a:t>Heltidsfordon 60 fordon</a:t>
            </a:r>
          </a:p>
          <a:p>
            <a:pPr lvl="1"/>
            <a:r>
              <a:rPr lang="sv-SE" dirty="0"/>
              <a:t>Placerade i hela länet</a:t>
            </a:r>
          </a:p>
          <a:p>
            <a:r>
              <a:rPr lang="sv-SE" dirty="0"/>
              <a:t>Extra fordonsresurser</a:t>
            </a:r>
          </a:p>
          <a:p>
            <a:pPr lvl="1"/>
            <a:r>
              <a:rPr lang="sv-SE" dirty="0"/>
              <a:t>3 fordon inom 60 min</a:t>
            </a:r>
          </a:p>
          <a:p>
            <a:pPr lvl="1"/>
            <a:r>
              <a:rPr lang="sv-SE" dirty="0"/>
              <a:t>Många att fråga vid behov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883D5F-17EA-48A8-84F8-FF37E886FA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95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51C25D5-FC8E-9539-930E-6D32F220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56" y="8914"/>
            <a:ext cx="8300696" cy="1201590"/>
          </a:xfrm>
        </p:spPr>
        <p:txBody>
          <a:bodyPr/>
          <a:lstStyle/>
          <a:p>
            <a:r>
              <a:rPr lang="sv-SE" dirty="0"/>
              <a:t>Trafikupphandling 2025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CE8A85-C3AD-CFD7-0626-5D3F7DC28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4033" y="1498918"/>
            <a:ext cx="8296119" cy="2830642"/>
          </a:xfrm>
        </p:spPr>
        <p:txBody>
          <a:bodyPr/>
          <a:lstStyle/>
          <a:p>
            <a:r>
              <a:rPr lang="sv-SE" dirty="0"/>
              <a:t>Heltidsfordon 60 fordon – Endast fyra trafikföretag</a:t>
            </a:r>
          </a:p>
          <a:p>
            <a:pPr lvl="1"/>
            <a:r>
              <a:rPr lang="sv-SE" dirty="0"/>
              <a:t>Nyhet - extra bred bår</a:t>
            </a:r>
          </a:p>
          <a:p>
            <a:pPr lvl="1"/>
            <a:r>
              <a:rPr lang="sv-SE" dirty="0"/>
              <a:t>Linnean Skåne – turistbuss 24 platser plus rullstol</a:t>
            </a:r>
          </a:p>
          <a:p>
            <a:pPr lvl="1"/>
            <a:r>
              <a:rPr lang="sv-SE" dirty="0"/>
              <a:t>Språkkrav B1 samtliga förare</a:t>
            </a:r>
          </a:p>
          <a:p>
            <a:pPr lvl="1"/>
            <a:r>
              <a:rPr lang="sv-SE" dirty="0"/>
              <a:t>Ny ersättningsmodell</a:t>
            </a:r>
          </a:p>
          <a:p>
            <a:r>
              <a:rPr lang="sv-SE" dirty="0"/>
              <a:t>Extra fordonsresurser – egen upphandling</a:t>
            </a:r>
          </a:p>
          <a:p>
            <a:r>
              <a:rPr lang="sv-SE" dirty="0"/>
              <a:t>Möjligt att köra ”smittade” kunder</a:t>
            </a:r>
          </a:p>
          <a:p>
            <a:pPr lvl="1"/>
            <a:r>
              <a:rPr lang="sv-SE" dirty="0"/>
              <a:t>Symptom enligt lista från vårdhygien</a:t>
            </a:r>
          </a:p>
          <a:p>
            <a:pPr lvl="1"/>
            <a:r>
              <a:rPr lang="sv-SE" dirty="0"/>
              <a:t>Luftvägssymtom i första hand</a:t>
            </a:r>
          </a:p>
          <a:p>
            <a:r>
              <a:rPr lang="sv-SE" dirty="0"/>
              <a:t>Alla länets kommuner är med</a:t>
            </a:r>
          </a:p>
          <a:p>
            <a:r>
              <a:rPr lang="sv-SE" dirty="0"/>
              <a:t>Trafikstart sommaren 2025</a:t>
            </a:r>
          </a:p>
        </p:txBody>
      </p:sp>
    </p:spTree>
    <p:extLst>
      <p:ext uri="{BB962C8B-B14F-4D97-AF65-F5344CB8AC3E}">
        <p14:creationId xmlns:p14="http://schemas.microsoft.com/office/powerpoint/2010/main" val="71651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3">
            <a:extLst>
              <a:ext uri="{FF2B5EF4-FFF2-40B4-BE49-F238E27FC236}">
                <a16:creationId xmlns:a16="http://schemas.microsoft.com/office/drawing/2014/main" id="{AEDD8A73-592E-4A34-8844-52229BA38C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b="12490"/>
          <a:stretch>
            <a:fillRect/>
          </a:stretch>
        </p:blipFill>
        <p:spPr>
          <a:xfrm>
            <a:off x="6096000" y="0"/>
            <a:ext cx="6094413" cy="6858000"/>
          </a:xfr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A54F6CA-1256-4BFB-B701-E74F898182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7466586-092B-4D1E-AF28-3B9DBFF8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0" y="14303"/>
            <a:ext cx="5234730" cy="1201590"/>
          </a:xfrm>
        </p:spPr>
        <p:txBody>
          <a:bodyPr/>
          <a:lstStyle/>
          <a:p>
            <a:r>
              <a:rPr lang="sv-SE" dirty="0"/>
              <a:t>Trafiken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E76C1A-7F6A-4D2A-8ED0-0989F9A16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07" y="1623178"/>
            <a:ext cx="5234730" cy="3086675"/>
          </a:xfrm>
        </p:spPr>
        <p:txBody>
          <a:bodyPr/>
          <a:lstStyle/>
          <a:p>
            <a:r>
              <a:rPr lang="sv-SE" dirty="0"/>
              <a:t>Heltidsfordon 60 fordon</a:t>
            </a:r>
          </a:p>
          <a:p>
            <a:pPr lvl="1"/>
            <a:r>
              <a:rPr lang="sv-SE" dirty="0"/>
              <a:t>Extra bred bår, 2 fordon</a:t>
            </a:r>
          </a:p>
          <a:p>
            <a:pPr lvl="1"/>
            <a:r>
              <a:rPr lang="sv-SE" dirty="0"/>
              <a:t>Linnean Skåne – turistbuss 24 platser plus rullstol</a:t>
            </a:r>
          </a:p>
          <a:p>
            <a:pPr lvl="1"/>
            <a:r>
              <a:rPr lang="sv-SE" dirty="0"/>
              <a:t>Språkkrav B1 samtliga förare</a:t>
            </a:r>
          </a:p>
          <a:p>
            <a:r>
              <a:rPr lang="sv-SE" dirty="0"/>
              <a:t>Extra fordonsresurser</a:t>
            </a:r>
          </a:p>
          <a:p>
            <a:pPr lvl="1"/>
            <a:r>
              <a:rPr lang="sv-SE" dirty="0"/>
              <a:t>3 fordon inom 60 min</a:t>
            </a:r>
          </a:p>
          <a:p>
            <a:pPr lvl="1"/>
            <a:r>
              <a:rPr lang="sv-SE" dirty="0"/>
              <a:t>Många att fråga vid behov</a:t>
            </a:r>
          </a:p>
          <a:p>
            <a:r>
              <a:rPr lang="sv-SE" dirty="0"/>
              <a:t>Möjligt att köra ”smittade” kunder</a:t>
            </a:r>
          </a:p>
          <a:p>
            <a:pPr lvl="1"/>
            <a:r>
              <a:rPr lang="sv-SE" dirty="0"/>
              <a:t>Symptom enligt lista från vårdhygien</a:t>
            </a:r>
          </a:p>
          <a:p>
            <a:pPr lvl="1"/>
            <a:r>
              <a:rPr lang="sv-SE" dirty="0"/>
              <a:t>Luftvägssymtom i första hand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883D5F-17EA-48A8-84F8-FF37E886FA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13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FC397C5F-2903-D478-ECB7-501B4C31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349EF6-AB06-2AB4-F052-24F3EAAE8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1CBD55E-C570-3EBD-FD39-542240B7F2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8610450-35CD-2F0B-C32C-F382F0A3E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BAE1AB4-461A-8956-F2A4-77EC62F7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5B9-9C8E-4B3D-AF3C-6A961C6B4B6D}" type="datetime1">
              <a:rPr lang="sv-SE" smtClean="0"/>
              <a:t>2025-05-06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F756CEB-47D6-7B53-E198-8154D60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C00-84E7-4B18-A27E-C31EDDCEABC7}" type="slidenum">
              <a:rPr lang="sv-SE" smtClean="0"/>
              <a:t>9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E46E011-0D31-4306-A1B9-8E4B955E6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" y="0"/>
            <a:ext cx="12183291" cy="69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80854"/>
      </p:ext>
    </p:extLst>
  </p:cSld>
  <p:clrMapOvr>
    <a:masterClrMapping/>
  </p:clrMapOvr>
</p:sld>
</file>

<file path=ppt/theme/theme1.xml><?xml version="1.0" encoding="utf-8"?>
<a:theme xmlns:a="http://schemas.openxmlformats.org/drawingml/2006/main" name="LTK 2023">
  <a:themeElements>
    <a:clrScheme name="LTK2023">
      <a:dk1>
        <a:sysClr val="windowText" lastClr="000000"/>
      </a:dk1>
      <a:lt1>
        <a:sysClr val="window" lastClr="FFFFFF"/>
      </a:lt1>
      <a:dk2>
        <a:srgbClr val="568635"/>
      </a:dk2>
      <a:lt2>
        <a:srgbClr val="1F5528"/>
      </a:lt2>
      <a:accent1>
        <a:srgbClr val="1F5528"/>
      </a:accent1>
      <a:accent2>
        <a:srgbClr val="AABF55"/>
      </a:accent2>
      <a:accent3>
        <a:srgbClr val="983A6F"/>
      </a:accent3>
      <a:accent4>
        <a:srgbClr val="CD463F"/>
      </a:accent4>
      <a:accent5>
        <a:srgbClr val="0DA8B6"/>
      </a:accent5>
      <a:accent6>
        <a:srgbClr val="025A6A"/>
      </a:accent6>
      <a:hlink>
        <a:srgbClr val="568635"/>
      </a:hlink>
      <a:folHlink>
        <a:srgbClr val="AABF55"/>
      </a:folHlink>
    </a:clrScheme>
    <a:fontScheme name="LTK2023">
      <a:majorFont>
        <a:latin typeface="Kantumruy Pr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A2DA9EB-B0BE-4ED0-B017-79ADBFB9D061}" vid="{80B6EA4F-7574-4049-9826-A5FE630D1B7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Länstrafiken Kronoberg mall</Template>
  <TotalTime>21113</TotalTime>
  <Words>523</Words>
  <Application>Microsoft Office PowerPoint</Application>
  <PresentationFormat>Bredbild</PresentationFormat>
  <Paragraphs>117</Paragraphs>
  <Slides>21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Kantumruy Pro</vt:lpstr>
      <vt:lpstr>Open Sans</vt:lpstr>
      <vt:lpstr>LTK 2023</vt:lpstr>
      <vt:lpstr>Färdtjänst så funkar det</vt:lpstr>
      <vt:lpstr>PowerPoint-presentation</vt:lpstr>
      <vt:lpstr>PowerPoint-presentation</vt:lpstr>
      <vt:lpstr>Övergripande fakta</vt:lpstr>
      <vt:lpstr>Antal resor</vt:lpstr>
      <vt:lpstr>Trafiken</vt:lpstr>
      <vt:lpstr>Trafikupphandling 2025</vt:lpstr>
      <vt:lpstr>Trafiken</vt:lpstr>
      <vt:lpstr>PowerPoint-presentation</vt:lpstr>
      <vt:lpstr>Att ansöka om färdtjänst</vt:lpstr>
      <vt:lpstr>Färdtjänst</vt:lpstr>
      <vt:lpstr>PowerPoint-presentation</vt:lpstr>
      <vt:lpstr>PowerPoint-presentation</vt:lpstr>
      <vt:lpstr>Att resa med färdtjänst</vt:lpstr>
      <vt:lpstr>Beställnings-central i egen regi</vt:lpstr>
      <vt:lpstr>Kundnöjdhet - Serviceresor</vt:lpstr>
      <vt:lpstr>Återkommande resor</vt:lpstr>
      <vt:lpstr>Bokningsapp</vt:lpstr>
      <vt:lpstr>Förarutbildning</vt:lpstr>
      <vt:lpstr>Prov efter utbildning</vt:lpstr>
      <vt:lpstr>Tillsammans. Till en hållbar framtid.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Bring Johan UTR serviceresor admin</dc:creator>
  <cp:lastModifiedBy>Sjöblom Johan UTR serviceresor admin</cp:lastModifiedBy>
  <cp:revision>76</cp:revision>
  <cp:lastPrinted>2024-12-04T07:13:57Z</cp:lastPrinted>
  <dcterms:created xsi:type="dcterms:W3CDTF">2024-01-25T10:50:08Z</dcterms:created>
  <dcterms:modified xsi:type="dcterms:W3CDTF">2025-05-06T15:05:51Z</dcterms:modified>
</cp:coreProperties>
</file>