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04" r:id="rId2"/>
    <p:sldId id="389" r:id="rId3"/>
    <p:sldId id="345" r:id="rId4"/>
    <p:sldId id="386" r:id="rId5"/>
    <p:sldId id="384" r:id="rId6"/>
    <p:sldId id="366" r:id="rId7"/>
    <p:sldId id="388" r:id="rId8"/>
    <p:sldId id="380" r:id="rId9"/>
    <p:sldId id="405" r:id="rId10"/>
    <p:sldId id="406" r:id="rId11"/>
    <p:sldId id="353" r:id="rId12"/>
    <p:sldId id="408" r:id="rId1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AE7"/>
    <a:srgbClr val="FF9980"/>
    <a:srgbClr val="ECF4FB"/>
    <a:srgbClr val="0000C1"/>
    <a:srgbClr val="D4021D"/>
    <a:srgbClr val="FF3E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39" autoAdjust="0"/>
  </p:normalViewPr>
  <p:slideViewPr>
    <p:cSldViewPr snapToGrid="0" snapToObjects="1" showGuides="1">
      <p:cViewPr varScale="1">
        <p:scale>
          <a:sx n="57" d="100"/>
          <a:sy n="57" d="100"/>
        </p:scale>
        <p:origin x="980" y="4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3008"/>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9C682B-DA63-9E46-92CD-E8FB0FCE0C6B}"/>
              </a:ext>
            </a:extLst>
          </p:cNvPr>
          <p:cNvSpPr>
            <a:spLocks noGrp="1"/>
          </p:cNvSpPr>
          <p:nvPr>
            <p:ph type="hdr" sz="quarter"/>
          </p:nvPr>
        </p:nvSpPr>
        <p:spPr>
          <a:xfrm>
            <a:off x="1" y="0"/>
            <a:ext cx="2945659" cy="498215"/>
          </a:xfrm>
          <a:prstGeom prst="rect">
            <a:avLst/>
          </a:prstGeom>
        </p:spPr>
        <p:txBody>
          <a:bodyPr vert="horz" lIns="91413" tIns="45706" rIns="91413" bIns="45706" rtlCol="0"/>
          <a:lstStyle>
            <a:lvl1pPr algn="l">
              <a:defRPr sz="1200"/>
            </a:lvl1pPr>
          </a:lstStyle>
          <a:p>
            <a:endParaRPr lang="sv-SE">
              <a:latin typeface="Calibri Regular"/>
            </a:endParaRPr>
          </a:p>
        </p:txBody>
      </p:sp>
      <p:sp>
        <p:nvSpPr>
          <p:cNvPr id="4" name="Footer Placeholder 3">
            <a:extLst>
              <a:ext uri="{FF2B5EF4-FFF2-40B4-BE49-F238E27FC236}">
                <a16:creationId xmlns:a16="http://schemas.microsoft.com/office/drawing/2014/main" id="{C5E1BB44-835E-FF44-91B5-0FC187745E7C}"/>
              </a:ext>
            </a:extLst>
          </p:cNvPr>
          <p:cNvSpPr>
            <a:spLocks noGrp="1"/>
          </p:cNvSpPr>
          <p:nvPr>
            <p:ph type="ftr" sz="quarter" idx="2"/>
          </p:nvPr>
        </p:nvSpPr>
        <p:spPr>
          <a:xfrm>
            <a:off x="1" y="9431600"/>
            <a:ext cx="2945659" cy="498214"/>
          </a:xfrm>
          <a:prstGeom prst="rect">
            <a:avLst/>
          </a:prstGeom>
        </p:spPr>
        <p:txBody>
          <a:bodyPr vert="horz" lIns="91413" tIns="45706" rIns="91413" bIns="45706" rtlCol="0" anchor="b"/>
          <a:lstStyle>
            <a:lvl1pPr algn="l">
              <a:defRPr sz="1200"/>
            </a:lvl1pPr>
          </a:lstStyle>
          <a:p>
            <a:endParaRPr lang="sv-SE">
              <a:latin typeface="Calibri Regular"/>
            </a:endParaRPr>
          </a:p>
        </p:txBody>
      </p:sp>
      <p:sp>
        <p:nvSpPr>
          <p:cNvPr id="5" name="Slide Number Placeholder 4">
            <a:extLst>
              <a:ext uri="{FF2B5EF4-FFF2-40B4-BE49-F238E27FC236}">
                <a16:creationId xmlns:a16="http://schemas.microsoft.com/office/drawing/2014/main" id="{9A5A6385-7664-1B41-A3ED-9D60389CAF37}"/>
              </a:ext>
            </a:extLst>
          </p:cNvPr>
          <p:cNvSpPr>
            <a:spLocks noGrp="1"/>
          </p:cNvSpPr>
          <p:nvPr>
            <p:ph type="sldNum" sz="quarter" idx="3"/>
          </p:nvPr>
        </p:nvSpPr>
        <p:spPr>
          <a:xfrm>
            <a:off x="3850444" y="9431600"/>
            <a:ext cx="2945659" cy="498214"/>
          </a:xfrm>
          <a:prstGeom prst="rect">
            <a:avLst/>
          </a:prstGeom>
        </p:spPr>
        <p:txBody>
          <a:bodyPr vert="horz" lIns="91413" tIns="45706" rIns="91413" bIns="45706" rtlCol="0" anchor="b"/>
          <a:lstStyle>
            <a:lvl1pPr algn="r">
              <a:defRPr sz="1200"/>
            </a:lvl1pPr>
          </a:lstStyle>
          <a:p>
            <a:fld id="{420E1FD2-50A7-1048-8239-EE726EC12891}" type="slidenum">
              <a:rPr lang="sv-SE" smtClean="0">
                <a:latin typeface="Calibri Regular"/>
              </a:rPr>
              <a:t>‹#›</a:t>
            </a:fld>
            <a:endParaRPr lang="sv-SE">
              <a:latin typeface="Calibri Regular"/>
            </a:endParaRPr>
          </a:p>
        </p:txBody>
      </p:sp>
    </p:spTree>
    <p:extLst>
      <p:ext uri="{BB962C8B-B14F-4D97-AF65-F5344CB8AC3E}">
        <p14:creationId xmlns:p14="http://schemas.microsoft.com/office/powerpoint/2010/main" val="105827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13" tIns="45706" rIns="91413" bIns="45706" rtlCol="0"/>
          <a:lstStyle>
            <a:lvl1pPr algn="l">
              <a:defRPr sz="1200" b="0" i="0">
                <a:latin typeface="Calibri Regular"/>
              </a:defRPr>
            </a:lvl1pPr>
          </a:lstStyle>
          <a:p>
            <a:endParaRPr lang="en-US"/>
          </a:p>
        </p:txBody>
      </p:sp>
      <p:sp>
        <p:nvSpPr>
          <p:cNvPr id="3" name="Date Placeholder 2"/>
          <p:cNvSpPr>
            <a:spLocks noGrp="1"/>
          </p:cNvSpPr>
          <p:nvPr>
            <p:ph type="dt" idx="1"/>
          </p:nvPr>
        </p:nvSpPr>
        <p:spPr>
          <a:xfrm>
            <a:off x="3850444" y="0"/>
            <a:ext cx="2945659" cy="498215"/>
          </a:xfrm>
          <a:prstGeom prst="rect">
            <a:avLst/>
          </a:prstGeom>
        </p:spPr>
        <p:txBody>
          <a:bodyPr vert="horz" lIns="91413" tIns="45706" rIns="91413" bIns="45706" rtlCol="0"/>
          <a:lstStyle>
            <a:lvl1pPr algn="r">
              <a:defRPr sz="1200" b="0" i="0">
                <a:latin typeface="Calibri Regular"/>
              </a:defRPr>
            </a:lvl1pPr>
          </a:lstStyle>
          <a:p>
            <a:fld id="{146D7014-665C-6643-9DA1-DCEED4D64D1F}" type="datetimeFigureOut">
              <a:rPr lang="en-US" smtClean="0"/>
              <a:pPr/>
              <a:t>11/11/2024</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13" tIns="45706" rIns="91413" bIns="4570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1600"/>
            <a:ext cx="2945659" cy="498214"/>
          </a:xfrm>
          <a:prstGeom prst="rect">
            <a:avLst/>
          </a:prstGeom>
        </p:spPr>
        <p:txBody>
          <a:bodyPr vert="horz" lIns="91413" tIns="45706" rIns="91413" bIns="45706" rtlCol="0" anchor="b"/>
          <a:lstStyle>
            <a:lvl1pPr algn="l">
              <a:defRPr sz="1200" b="0" i="0">
                <a:latin typeface="Calibri Regular"/>
              </a:defRPr>
            </a:lvl1pPr>
          </a:lstStyle>
          <a:p>
            <a:endParaRPr lang="en-US"/>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13" tIns="45706" rIns="91413" bIns="45706" rtlCol="0" anchor="b"/>
          <a:lstStyle>
            <a:lvl1pPr algn="r">
              <a:defRPr sz="1200" b="0" i="0">
                <a:latin typeface="Calibri Regular"/>
              </a:defRPr>
            </a:lvl1pPr>
          </a:lstStyle>
          <a:p>
            <a:fld id="{EBBFF3BE-2E62-F847-A3A6-D6FCDAE78A2E}" type="slidenum">
              <a:rPr lang="en-US" smtClean="0"/>
              <a:pPr/>
              <a:t>‹#›</a:t>
            </a:fld>
            <a:endParaRPr lang="en-US"/>
          </a:p>
        </p:txBody>
      </p:sp>
    </p:spTree>
    <p:extLst>
      <p:ext uri="{BB962C8B-B14F-4D97-AF65-F5344CB8AC3E}">
        <p14:creationId xmlns:p14="http://schemas.microsoft.com/office/powerpoint/2010/main" val="5803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000000"/>
                </a:solidFill>
                <a:effectLst/>
                <a:latin typeface="+mn-lt"/>
                <a:ea typeface="Times New Roman" panose="02020603050405020304" pitchFamily="18" charset="0"/>
              </a:rPr>
              <a:t>Neuroförbundet</a:t>
            </a:r>
            <a:r>
              <a:rPr lang="sv-SE" sz="1200" dirty="0">
                <a:solidFill>
                  <a:srgbClr val="000000"/>
                </a:solidFill>
                <a:effectLst/>
                <a:latin typeface="+mn-lt"/>
                <a:ea typeface="Times New Roman" panose="02020603050405020304" pitchFamily="18" charset="0"/>
              </a:rPr>
              <a:t> är en intresseorganisation inriktad på neurologi med cirka 13 000 medlemmar.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rPr>
              <a:t>Vi finns för att ge våra medlemmar information, stöd och framtidstro.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rPr>
              <a:t>Vi arbetar för att underlätta livet för de som berörs av neurologiska diagnoser och symtom.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Det finns hundratals olika neurologiska diagnoser, symtom och skador, exempelvis ALS, MS, Parkinsons, stroke eller polyneuropati….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Utgångspunkten är att alla med neurologiska diagnoser ska kunna leva livet fullt ut.</a:t>
            </a:r>
            <a:r>
              <a:rPr lang="sv-SE" sz="1400" dirty="0">
                <a:solidFill>
                  <a:srgbClr val="000000"/>
                </a:solidFill>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0000"/>
                </a:solidFill>
                <a:effectLst/>
                <a:latin typeface="+mn-lt"/>
                <a:ea typeface="Times New Roman" panose="02020603050405020304" pitchFamily="18" charset="0"/>
              </a:rPr>
              <a:t>Du är välkommen att engagera dig i vårt föreningsliv som finns över hela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a:t>
            </a:fld>
            <a:endParaRPr lang="en-US"/>
          </a:p>
        </p:txBody>
      </p:sp>
    </p:spTree>
    <p:extLst>
      <p:ext uri="{BB962C8B-B14F-4D97-AF65-F5344CB8AC3E}">
        <p14:creationId xmlns:p14="http://schemas.microsoft.com/office/powerpoint/2010/main" val="286515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Som del i vårt opinionsarbete tar vi årligen tar fram en </a:t>
            </a:r>
            <a:r>
              <a:rPr lang="sv-SE" sz="1200" b="1" i="0" kern="1200" dirty="0">
                <a:solidFill>
                  <a:schemeClr val="tx1"/>
                </a:solidFill>
                <a:effectLst/>
                <a:latin typeface="Calibri Regular"/>
                <a:ea typeface="+mn-ea"/>
                <a:cs typeface="+mn-cs"/>
              </a:rPr>
              <a:t>Neurorapport</a:t>
            </a:r>
            <a:r>
              <a:rPr lang="sv-SE" sz="1200" b="0" i="0" kern="1200" dirty="0">
                <a:solidFill>
                  <a:schemeClr val="tx1"/>
                </a:solidFill>
                <a:effectLst/>
                <a:latin typeface="Calibri Regular"/>
                <a:ea typeface="+mn-ea"/>
                <a:cs typeface="+mn-cs"/>
              </a:rPr>
              <a:t> som belyser neurologin och områden som behöver förbättras.</a:t>
            </a:r>
          </a:p>
          <a:p>
            <a:pPr algn="l">
              <a:buFont typeface="Arial" panose="020B0604020202020204" pitchFamily="34" charset="0"/>
              <a:buNone/>
            </a:pPr>
            <a:r>
              <a:rPr lang="sv-SE" b="0" i="0" dirty="0">
                <a:solidFill>
                  <a:srgbClr val="333333"/>
                </a:solidFill>
                <a:effectLst/>
                <a:latin typeface="CadizWeb-Regular"/>
              </a:rPr>
              <a:t>2014 - Behovet av tidig diagnosticering och behandling</a:t>
            </a:r>
          </a:p>
          <a:p>
            <a:pPr algn="l">
              <a:buFont typeface="Arial" panose="020B0604020202020204" pitchFamily="34" charset="0"/>
              <a:buNone/>
            </a:pPr>
            <a:r>
              <a:rPr lang="sv-SE" b="0" i="0" dirty="0">
                <a:solidFill>
                  <a:srgbClr val="333333"/>
                </a:solidFill>
                <a:effectLst/>
                <a:latin typeface="CadizWeb-Regular"/>
              </a:rPr>
              <a:t>2015 - Rehabilitering</a:t>
            </a:r>
          </a:p>
          <a:p>
            <a:pPr algn="l">
              <a:buFont typeface="Arial" panose="020B0604020202020204" pitchFamily="34" charset="0"/>
              <a:buNone/>
            </a:pPr>
            <a:r>
              <a:rPr lang="sv-SE" b="0" i="0" dirty="0">
                <a:solidFill>
                  <a:srgbClr val="333333"/>
                </a:solidFill>
                <a:effectLst/>
                <a:latin typeface="CadizWeb-Regular"/>
              </a:rPr>
              <a:t>2016 - Multiprofessionella team inom </a:t>
            </a:r>
            <a:r>
              <a:rPr lang="sv-SE" b="0" i="0" dirty="0" err="1">
                <a:solidFill>
                  <a:srgbClr val="333333"/>
                </a:solidFill>
                <a:effectLst/>
                <a:latin typeface="CadizWeb-Regular"/>
              </a:rPr>
              <a:t>neurosjukvården</a:t>
            </a:r>
            <a:endParaRPr lang="sv-SE" b="0" i="0" dirty="0">
              <a:solidFill>
                <a:srgbClr val="333333"/>
              </a:solidFill>
              <a:effectLst/>
              <a:latin typeface="CadizWeb-Regular"/>
            </a:endParaRPr>
          </a:p>
          <a:p>
            <a:pPr algn="l">
              <a:buFont typeface="Arial" panose="020B0604020202020204" pitchFamily="34" charset="0"/>
              <a:buNone/>
            </a:pPr>
            <a:r>
              <a:rPr lang="sv-SE" b="0" i="0" dirty="0">
                <a:solidFill>
                  <a:srgbClr val="333333"/>
                </a:solidFill>
                <a:effectLst/>
                <a:latin typeface="CadizWeb-Regular"/>
              </a:rPr>
              <a:t>2017 - Hjälpmedel</a:t>
            </a:r>
          </a:p>
          <a:p>
            <a:pPr algn="l">
              <a:buFont typeface="Arial" panose="020B0604020202020204" pitchFamily="34" charset="0"/>
              <a:buNone/>
            </a:pPr>
            <a:r>
              <a:rPr lang="sv-SE" b="0" i="0" dirty="0">
                <a:solidFill>
                  <a:srgbClr val="333333"/>
                </a:solidFill>
                <a:effectLst/>
                <a:latin typeface="CadizWeb-Regular"/>
              </a:rPr>
              <a:t>2018 - E-hälsa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2019 – sammanfattning av tidigare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2020 – Fördjupning rehab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2021 – Ojämlik tillgång till rehab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2022 – Hjälpmedel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2023 – E-hälsa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2024 – </a:t>
            </a:r>
            <a:r>
              <a:rPr lang="sv-SE" sz="1200" b="0" i="0" kern="1200" dirty="0" err="1">
                <a:solidFill>
                  <a:schemeClr val="tx1"/>
                </a:solidFill>
                <a:effectLst/>
                <a:latin typeface="Calibri Regular"/>
                <a:ea typeface="+mn-ea"/>
                <a:cs typeface="+mn-cs"/>
              </a:rPr>
              <a:t>Neurobarometern</a:t>
            </a:r>
            <a:r>
              <a:rPr lang="sv-SE" sz="1200" b="0" i="0" kern="1200" dirty="0">
                <a:solidFill>
                  <a:schemeClr val="tx1"/>
                </a:solidFill>
                <a:effectLst/>
                <a:latin typeface="Calibri Regular"/>
                <a:ea typeface="+mn-ea"/>
                <a:cs typeface="+mn-cs"/>
              </a:rPr>
              <a:t> om </a:t>
            </a:r>
            <a:r>
              <a:rPr lang="sv-SE" sz="1200" b="0" i="0" kern="1200" dirty="0" err="1">
                <a:solidFill>
                  <a:schemeClr val="tx1"/>
                </a:solidFill>
                <a:effectLst/>
                <a:latin typeface="Calibri Regular"/>
                <a:ea typeface="+mn-ea"/>
                <a:cs typeface="+mn-cs"/>
              </a:rPr>
              <a:t>neurosjukvård</a:t>
            </a:r>
            <a:endParaRPr lang="sv-SE" sz="1200" b="0" i="0" kern="1200" dirty="0">
              <a:solidFill>
                <a:schemeClr val="tx1"/>
              </a:solidFill>
              <a:effectLst/>
              <a:latin typeface="Calibri Regular"/>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10</a:t>
            </a:fld>
            <a:endParaRPr lang="en-US"/>
          </a:p>
        </p:txBody>
      </p:sp>
    </p:spTree>
    <p:extLst>
      <p:ext uri="{BB962C8B-B14F-4D97-AF65-F5344CB8AC3E}">
        <p14:creationId xmlns:p14="http://schemas.microsoft.com/office/powerpoint/2010/main" val="269009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b="1" i="0" kern="1200" dirty="0">
                <a:solidFill>
                  <a:schemeClr val="tx1"/>
                </a:solidFill>
                <a:effectLst/>
                <a:latin typeface="Calibri Regular"/>
                <a:ea typeface="+mn-ea"/>
                <a:cs typeface="+mn-cs"/>
              </a:rPr>
              <a:t>Opinionsarbete för att påverka och förändra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lyfter fram patientperspektivet i frågor där vi vill se förändringar och förbättringar.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Det gäller olika områden från jämlik </a:t>
            </a:r>
            <a:r>
              <a:rPr lang="sv-SE" sz="1200" b="1" i="0" kern="1200" dirty="0">
                <a:solidFill>
                  <a:schemeClr val="tx1"/>
                </a:solidFill>
                <a:effectLst/>
                <a:latin typeface="Calibri Regular"/>
                <a:ea typeface="+mn-ea"/>
                <a:cs typeface="+mn-cs"/>
              </a:rPr>
              <a:t>sjukvård</a:t>
            </a:r>
            <a:r>
              <a:rPr lang="sv-SE" sz="1200" b="0" i="0" kern="1200" dirty="0">
                <a:solidFill>
                  <a:schemeClr val="tx1"/>
                </a:solidFill>
                <a:effectLst/>
                <a:latin typeface="Calibri Regular"/>
                <a:ea typeface="+mn-ea"/>
                <a:cs typeface="+mn-cs"/>
              </a:rPr>
              <a:t>, rätt till </a:t>
            </a:r>
            <a:r>
              <a:rPr lang="sv-SE" sz="1200" b="1" i="0" kern="1200" dirty="0">
                <a:solidFill>
                  <a:schemeClr val="tx1"/>
                </a:solidFill>
                <a:effectLst/>
                <a:latin typeface="Calibri Regular"/>
                <a:ea typeface="+mn-ea"/>
                <a:cs typeface="+mn-cs"/>
              </a:rPr>
              <a:t>hjälpmedel</a:t>
            </a:r>
            <a:r>
              <a:rPr lang="sv-SE" sz="1200" b="0" i="0" kern="1200" dirty="0">
                <a:solidFill>
                  <a:schemeClr val="tx1"/>
                </a:solidFill>
                <a:effectLst/>
                <a:latin typeface="Calibri Regular"/>
                <a:ea typeface="+mn-ea"/>
                <a:cs typeface="+mn-cs"/>
              </a:rPr>
              <a:t>, </a:t>
            </a:r>
            <a:r>
              <a:rPr lang="sv-SE" sz="1200" b="1" i="0" kern="1200" dirty="0">
                <a:solidFill>
                  <a:schemeClr val="tx1"/>
                </a:solidFill>
                <a:effectLst/>
                <a:latin typeface="Calibri Regular"/>
                <a:ea typeface="+mn-ea"/>
                <a:cs typeface="+mn-cs"/>
              </a:rPr>
              <a:t>rehabilitering men också frågor som rör assistansen och socialförsäkringsområdet. Men också arbetsmarknaden.</a:t>
            </a: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mål är att personer som lever med neurologiska diagnoser ska få samma möjligheter, rättigheter som 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ingår också i </a:t>
            </a:r>
            <a:r>
              <a:rPr lang="sv-SE" sz="1200" b="1" i="0" kern="1200" dirty="0">
                <a:solidFill>
                  <a:schemeClr val="tx1"/>
                </a:solidFill>
                <a:effectLst/>
                <a:latin typeface="Calibri Regular"/>
                <a:ea typeface="+mn-ea"/>
                <a:cs typeface="+mn-cs"/>
              </a:rPr>
              <a:t>Funktionsrätt</a:t>
            </a:r>
            <a:r>
              <a:rPr lang="sv-SE" sz="1200" b="0" i="0" kern="1200" dirty="0">
                <a:solidFill>
                  <a:schemeClr val="tx1"/>
                </a:solidFill>
                <a:effectLst/>
                <a:latin typeface="Calibri Regular"/>
                <a:ea typeface="+mn-ea"/>
                <a:cs typeface="+mn-cs"/>
              </a:rPr>
              <a:t> där vi tillsammans med 52 andra medlemsförbund i Sverige agerar för att åstadkomma </a:t>
            </a:r>
            <a:r>
              <a:rPr lang="sv-SE" b="1" i="0" dirty="0">
                <a:solidFill>
                  <a:srgbClr val="333333"/>
                </a:solidFill>
                <a:effectLst/>
                <a:latin typeface="metropolisregular"/>
              </a:rPr>
              <a:t>ett samhälle för alla</a:t>
            </a:r>
            <a:r>
              <a:rPr lang="sv-SE" b="0" i="0" dirty="0">
                <a:solidFill>
                  <a:srgbClr val="333333"/>
                </a:solidFill>
                <a:effectLst/>
                <a:latin typeface="metropolisregular"/>
              </a:rPr>
              <a:t>. </a:t>
            </a:r>
            <a:br>
              <a:rPr lang="sv-SE" b="0" i="0" dirty="0">
                <a:solidFill>
                  <a:srgbClr val="333333"/>
                </a:solidFill>
                <a:effectLst/>
                <a:latin typeface="metropolisregular"/>
              </a:rPr>
            </a:br>
            <a:r>
              <a:rPr lang="sv-SE" b="0" i="0" dirty="0">
                <a:solidFill>
                  <a:srgbClr val="333333"/>
                </a:solidFill>
                <a:effectLst/>
                <a:latin typeface="metropolisregular"/>
              </a:rPr>
              <a:t>Visionen definieras i Förenta Nationernas konvention om rättigheter för personer med funktionsnedsättning, Funktionsrättskonventionen.</a:t>
            </a:r>
            <a:r>
              <a:rPr lang="sv-SE" sz="1200" b="0" i="0" kern="1200" dirty="0">
                <a:solidFill>
                  <a:schemeClr val="tx1"/>
                </a:solidFill>
                <a:effectLst/>
                <a:latin typeface="Calibri Regula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BBFF3BE-2E62-F847-A3A6-D6FCDAE78A2E}" type="slidenum">
              <a:rPr lang="en-US" smtClean="0"/>
              <a:pPr/>
              <a:t>11</a:t>
            </a:fld>
            <a:endParaRPr lang="en-US"/>
          </a:p>
        </p:txBody>
      </p:sp>
    </p:spTree>
    <p:extLst>
      <p:ext uri="{BB962C8B-B14F-4D97-AF65-F5344CB8AC3E}">
        <p14:creationId xmlns:p14="http://schemas.microsoft.com/office/powerpoint/2010/main" val="296989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latin typeface="CadizWeb-Regular"/>
              </a:rPr>
              <a:t>Läs mer på neuro.se/</a:t>
            </a:r>
            <a:r>
              <a:rPr lang="sv-SE" b="0" i="0" dirty="0" err="1">
                <a:solidFill>
                  <a:srgbClr val="333333"/>
                </a:solidFill>
                <a:effectLst/>
                <a:latin typeface="CadizWeb-Regular"/>
              </a:rPr>
              <a:t>blimedlem</a:t>
            </a:r>
            <a:endParaRPr lang="sv-SE" b="0" i="0" dirty="0">
              <a:solidFill>
                <a:srgbClr val="333333"/>
              </a:solidFill>
              <a:effectLst/>
              <a:latin typeface="CadizWeb-Regular"/>
            </a:endParaRPr>
          </a:p>
          <a:p>
            <a:pPr algn="l"/>
            <a:r>
              <a:rPr lang="sv-SE" b="0" i="0" dirty="0">
                <a:solidFill>
                  <a:srgbClr val="333333"/>
                </a:solidFill>
                <a:effectLst/>
                <a:latin typeface="CadizWeb-Regular"/>
              </a:rPr>
              <a:t>Medlem 384 kr per kalenderår</a:t>
            </a:r>
            <a:br>
              <a:rPr lang="sv-SE" b="0" i="0" dirty="0">
                <a:solidFill>
                  <a:srgbClr val="333333"/>
                </a:solidFill>
                <a:effectLst/>
                <a:latin typeface="CadizWeb-Regular"/>
              </a:rPr>
            </a:br>
            <a:r>
              <a:rPr lang="sv-SE" b="0" i="0" dirty="0">
                <a:solidFill>
                  <a:srgbClr val="333333"/>
                </a:solidFill>
                <a:effectLst/>
                <a:latin typeface="CadizWeb-Regular"/>
              </a:rPr>
              <a:t>Stödmedlem 216 kr per kalenderår</a:t>
            </a:r>
          </a:p>
          <a:p>
            <a:pPr algn="l"/>
            <a:r>
              <a:rPr lang="sv-SE" b="0" i="0" dirty="0">
                <a:solidFill>
                  <a:srgbClr val="333333"/>
                </a:solidFill>
                <a:effectLst/>
                <a:latin typeface="CadizWeb-Regular"/>
              </a:rPr>
              <a:t>Vill du hellre betala per månad? Välj autogiro!</a:t>
            </a:r>
          </a:p>
          <a:p>
            <a:pPr algn="l"/>
            <a:r>
              <a:rPr lang="sv-SE" b="0" i="0" dirty="0">
                <a:solidFill>
                  <a:srgbClr val="333333"/>
                </a:solidFill>
                <a:effectLst/>
                <a:latin typeface="CadizWeb-Regular"/>
              </a:rPr>
              <a:t>För den som vill vara med i mer än en </a:t>
            </a:r>
            <a:r>
              <a:rPr lang="sv-SE" b="0" i="0" dirty="0" err="1">
                <a:solidFill>
                  <a:srgbClr val="333333"/>
                </a:solidFill>
                <a:effectLst/>
                <a:latin typeface="CadizWeb-Regular"/>
              </a:rPr>
              <a:t>Neuroförening</a:t>
            </a:r>
            <a:r>
              <a:rPr lang="sv-SE" b="0" i="0" dirty="0">
                <a:solidFill>
                  <a:srgbClr val="333333"/>
                </a:solidFill>
                <a:effectLst/>
                <a:latin typeface="CadizWeb-Regular"/>
              </a:rPr>
              <a:t> tillkommer 168 kr per år och förening.</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12</a:t>
            </a:fld>
            <a:endParaRPr lang="en-US"/>
          </a:p>
        </p:txBody>
      </p:sp>
    </p:spTree>
    <p:extLst>
      <p:ext uri="{BB962C8B-B14F-4D97-AF65-F5344CB8AC3E}">
        <p14:creationId xmlns:p14="http://schemas.microsoft.com/office/powerpoint/2010/main" val="24364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har 3 fokusområden: </a:t>
            </a:r>
          </a:p>
          <a:p>
            <a:pPr marL="171450" indent="-171450">
              <a:buFontTx/>
              <a:buChar char="-"/>
            </a:pPr>
            <a:r>
              <a:rPr lang="sv-SE" sz="1200" b="1" i="0" kern="1200" dirty="0">
                <a:solidFill>
                  <a:schemeClr val="tx1"/>
                </a:solidFill>
                <a:effectLst/>
                <a:latin typeface="Calibri Regular"/>
                <a:ea typeface="+mn-ea"/>
                <a:cs typeface="+mn-cs"/>
              </a:rPr>
              <a:t>Stöd till våra medlemmar i livets alla skeden</a:t>
            </a:r>
          </a:p>
          <a:p>
            <a:r>
              <a:rPr lang="sv-SE" sz="1200" b="1" i="0" kern="1200" dirty="0">
                <a:solidFill>
                  <a:schemeClr val="tx1"/>
                </a:solidFill>
                <a:effectLst/>
                <a:latin typeface="Calibri Regular"/>
                <a:ea typeface="+mn-ea"/>
                <a:cs typeface="+mn-cs"/>
              </a:rPr>
              <a:t>Diagnosstöd</a:t>
            </a:r>
            <a:r>
              <a:rPr lang="sv-SE" sz="1200" b="0" i="0" kern="1200" dirty="0">
                <a:solidFill>
                  <a:schemeClr val="tx1"/>
                </a:solidFill>
                <a:effectLst/>
                <a:latin typeface="Calibri Regular"/>
                <a:ea typeface="+mn-ea"/>
                <a:cs typeface="+mn-cs"/>
              </a:rPr>
              <a:t> – samtal med personer som lever med egen diagnos. De är medmänniskor som kan ge råd och stöd från egen erfarenhet. Kunskap om diagnoser och vilken hjälp samhälle och vård en erbjuder. Vi har 35 stödjare inom 11 diagnoser.</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Anhörigstöd</a:t>
            </a:r>
            <a:r>
              <a:rPr lang="sv-SE" sz="1200" b="0" i="0" kern="1200" dirty="0">
                <a:solidFill>
                  <a:schemeClr val="tx1"/>
                </a:solidFill>
                <a:effectLst/>
                <a:latin typeface="Calibri Regular"/>
                <a:ea typeface="+mn-ea"/>
                <a:cs typeface="+mn-cs"/>
              </a:rPr>
              <a:t> – samtal med personer som är anhöriga/närstående till någon med neurologisk sjukdom.  </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Juridisk rådgivning</a:t>
            </a:r>
            <a:r>
              <a:rPr lang="sv-SE" sz="1200" b="0" i="0" kern="1200" dirty="0">
                <a:solidFill>
                  <a:schemeClr val="tx1"/>
                </a:solidFill>
                <a:effectLst/>
                <a:latin typeface="Calibri Regular"/>
                <a:ea typeface="+mn-ea"/>
                <a:cs typeface="+mn-cs"/>
              </a:rPr>
              <a:t> – vår jurist Maria Lillieroth ger medlemmarna vägledning för att få sina rättigheter tillgodosedda av exempelvis Försäkringskassan och kommunen relaterat till Socialtjänstlagen.</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Kunskap – på hemsidan samlar vi fakta och kunskap om många olika diagnoser och symtom. </a:t>
            </a:r>
            <a:br>
              <a:rPr lang="sv-SE" sz="1200" b="1" i="0" kern="1200" dirty="0">
                <a:solidFill>
                  <a:schemeClr val="tx1"/>
                </a:solidFill>
                <a:effectLst/>
                <a:latin typeface="Calibri Regular"/>
                <a:ea typeface="+mn-ea"/>
                <a:cs typeface="+mn-cs"/>
              </a:rPr>
            </a:br>
            <a:r>
              <a:rPr lang="sv-SE" sz="1200" b="1" i="0" kern="1200" dirty="0">
                <a:solidFill>
                  <a:schemeClr val="tx1"/>
                </a:solidFill>
                <a:effectLst/>
                <a:latin typeface="Calibri Regular"/>
                <a:ea typeface="+mn-ea"/>
                <a:cs typeface="+mn-cs"/>
              </a:rPr>
              <a:t>Där finns också information om större aktiviteter och inspelade föreläsningar med olika experter.</a:t>
            </a:r>
          </a:p>
          <a:p>
            <a:endParaRPr lang="sv-SE" sz="1200" b="1" i="0" kern="1200" dirty="0">
              <a:solidFill>
                <a:schemeClr val="tx1"/>
              </a:solidFill>
              <a:effectLst/>
              <a:latin typeface="Calibri Regular"/>
              <a:ea typeface="+mn-ea"/>
              <a:cs typeface="+mn-cs"/>
            </a:endParaRPr>
          </a:p>
          <a:p>
            <a:pPr>
              <a:lnSpc>
                <a:spcPct val="107000"/>
              </a:lnSpc>
              <a:spcAft>
                <a:spcPts val="800"/>
              </a:spcAft>
            </a:pPr>
            <a:r>
              <a:rPr lang="sv-SE" sz="1200" b="1" i="0" kern="1200" dirty="0">
                <a:solidFill>
                  <a:schemeClr val="tx1"/>
                </a:solidFill>
                <a:effectLst/>
                <a:latin typeface="Calibri Regular"/>
                <a:ea typeface="+mn-ea"/>
                <a:cs typeface="+mn-cs"/>
              </a:rPr>
              <a:t>Gemenskap</a:t>
            </a:r>
            <a:r>
              <a:rPr lang="sv-SE" sz="1200" b="0" i="0" kern="1200" dirty="0">
                <a:solidFill>
                  <a:schemeClr val="tx1"/>
                </a:solidFill>
                <a:effectLst/>
                <a:latin typeface="Calibri Regular"/>
                <a:ea typeface="+mn-ea"/>
                <a:cs typeface="+mn-cs"/>
              </a:rPr>
              <a:t> – </a:t>
            </a:r>
            <a:r>
              <a:rPr lang="sv-SE" sz="1800" dirty="0">
                <a:effectLst/>
                <a:latin typeface="Calibri" panose="020F0502020204030204" pitchFamily="34" charset="0"/>
                <a:ea typeface="Calibri" panose="020F0502020204030204" pitchFamily="34" charset="0"/>
                <a:cs typeface="Times New Roman" panose="02020603050405020304" pitchFamily="18" charset="0"/>
              </a:rPr>
              <a:t>I våra föreningar anordnas aktiviteter för våra medlemmar för att skapa gemenskap och erfarenhetsutbyte när det gäller att leva med en diagnos. Det finns både fysiska och digitala aktiviteter att ta del av. Många av de neurologiska diagnoserna är var för sig sällsynta, men tillsammans blir vi många och vår erfarenhet är att vi ofta har mycket gemensamt även om vi har olika diagnoser. Välkommen i vår gemenskap!</a:t>
            </a:r>
          </a:p>
          <a:p>
            <a:pPr marL="171450" indent="-171450">
              <a:buFontTx/>
              <a:buChar char="-"/>
            </a:pPr>
            <a:endParaRPr lang="sv-SE" sz="1200" b="1" i="0" kern="1200" dirty="0">
              <a:solidFill>
                <a:schemeClr val="tx1"/>
              </a:solidFill>
              <a:effectLst/>
              <a:latin typeface="Calibri Regular"/>
              <a:ea typeface="+mn-ea"/>
              <a:cs typeface="+mn-cs"/>
            </a:endParaRPr>
          </a:p>
          <a:p>
            <a:pPr marL="171450" indent="-171450">
              <a:buFontTx/>
              <a:buChar char="-"/>
            </a:pPr>
            <a:r>
              <a:rPr lang="sv-SE" sz="1200" b="1" i="0" kern="1200" dirty="0">
                <a:solidFill>
                  <a:schemeClr val="tx1"/>
                </a:solidFill>
                <a:effectLst/>
                <a:latin typeface="Calibri Regular"/>
                <a:ea typeface="+mn-ea"/>
                <a:cs typeface="+mn-cs"/>
              </a:rPr>
              <a:t>Insamling till bidrag</a:t>
            </a:r>
          </a:p>
          <a:p>
            <a:pPr marL="0" indent="0">
              <a:buFontTx/>
              <a:buNone/>
            </a:pPr>
            <a:r>
              <a:rPr lang="sv-SE" dirty="0"/>
              <a:t>Vi samlar in pengar och delar ut bidrag till forskare men också för att kunna fortsätta med vår stödverksamhet och kunskapsutveckling om olika diagnoser och symtom. </a:t>
            </a:r>
          </a:p>
          <a:p>
            <a:pPr marL="0" indent="0">
              <a:buFontTx/>
              <a:buNone/>
            </a:pPr>
            <a:r>
              <a:rPr lang="sv-SE" b="1" dirty="0" err="1"/>
              <a:t>Neurofondens</a:t>
            </a:r>
            <a:r>
              <a:rPr lang="sv-SE" b="1" dirty="0"/>
              <a:t> stiftelse </a:t>
            </a:r>
            <a:r>
              <a:rPr lang="sv-SE" dirty="0"/>
              <a:t>delar företrädesvis ut bidrag till rekreation och rehabilitering inom MS via våra lokala föreningar. </a:t>
            </a:r>
          </a:p>
          <a:p>
            <a:pPr marL="0" indent="0">
              <a:buFontTx/>
              <a:buNone/>
            </a:pPr>
            <a:endParaRPr lang="sv-SE" b="1" dirty="0"/>
          </a:p>
          <a:p>
            <a:pPr marL="0" indent="0">
              <a:buFontTx/>
              <a:buNone/>
            </a:pPr>
            <a:r>
              <a:rPr lang="sv-SE" b="1" dirty="0"/>
              <a:t>Neuroförbundet </a:t>
            </a:r>
            <a:r>
              <a:rPr lang="sv-SE" dirty="0"/>
              <a:t>delar självklart ut bidrag som är öronmärkta för alla andra diagnoser, som exempelvis ALS, polyneuropati, Narkolepsi, Parkinsons sjukdom </a:t>
            </a:r>
            <a:r>
              <a:rPr lang="sv-SE" dirty="0" err="1"/>
              <a:t>mfl.</a:t>
            </a:r>
            <a:r>
              <a:rPr lang="sv-SE" dirty="0"/>
              <a:t> </a:t>
            </a:r>
          </a:p>
          <a:p>
            <a:pPr marL="0" indent="0">
              <a:buFontTx/>
              <a:buNone/>
            </a:pPr>
            <a:r>
              <a:rPr lang="sv-SE" sz="1200" b="0" i="0" kern="1200" dirty="0">
                <a:solidFill>
                  <a:schemeClr val="tx1"/>
                </a:solidFill>
                <a:effectLst/>
                <a:latin typeface="Calibri Regular"/>
                <a:ea typeface="+mn-ea"/>
                <a:cs typeface="+mn-cs"/>
              </a:rPr>
              <a:t>Vår forskningskommitté består av neurologer, arbetsterapeuter och fysioterapeuter, de går igenom alla ansökningar och fattar beslut om utdelning. </a:t>
            </a:r>
          </a:p>
          <a:p>
            <a:pPr marL="0" indent="0">
              <a:buFontTx/>
              <a:buNone/>
            </a:pPr>
            <a:r>
              <a:rPr lang="sv-SE" sz="1200" b="0" i="0" kern="1200" dirty="0">
                <a:solidFill>
                  <a:schemeClr val="tx1"/>
                </a:solidFill>
                <a:effectLst/>
                <a:latin typeface="Calibri Regular"/>
                <a:ea typeface="+mn-ea"/>
                <a:cs typeface="+mn-cs"/>
              </a:rPr>
              <a:t>Vi brukar kunna ge anslag till ungefär 30-50 olika forskningsprojekt varje år, 2-3 är lite högre belopp.</a:t>
            </a:r>
          </a:p>
          <a:p>
            <a:pPr marL="0" indent="0">
              <a:buFontTx/>
              <a:buNone/>
            </a:pPr>
            <a:r>
              <a:rPr lang="sv-SE" b="0" i="0" dirty="0">
                <a:solidFill>
                  <a:srgbClr val="FFFFFF"/>
                </a:solidFill>
                <a:effectLst/>
                <a:latin typeface="Gza-SemiBold" panose="02000503080000020003" pitchFamily="50" charset="0"/>
              </a:rPr>
              <a:t>2022 delade vi ut drygt 2 miljoner kronor till neurologisk forskning.</a:t>
            </a:r>
            <a:endParaRPr lang="sv-SE" sz="1200" b="0" i="0" kern="1200" dirty="0">
              <a:solidFill>
                <a:schemeClr val="tx1"/>
              </a:solidFill>
              <a:effectLst/>
              <a:latin typeface="Calibri Regular"/>
              <a:ea typeface="+mn-ea"/>
              <a:cs typeface="+mn-cs"/>
            </a:endParaRPr>
          </a:p>
          <a:p>
            <a:pPr marL="914400" lvl="2" indent="0">
              <a:buFontTx/>
              <a:buNone/>
            </a:pPr>
            <a:endParaRPr lang="sv-SE" sz="1200" b="0" i="0" kern="1200" dirty="0">
              <a:solidFill>
                <a:schemeClr val="tx1"/>
              </a:solidFill>
              <a:effectLst/>
              <a:latin typeface="Calibri Regular"/>
              <a:ea typeface="+mn-ea"/>
              <a:cs typeface="+mn-cs"/>
            </a:endParaRPr>
          </a:p>
          <a:p>
            <a:pPr marL="171450" indent="-171450">
              <a:buFontTx/>
              <a:buChar char="-"/>
            </a:pPr>
            <a:r>
              <a:rPr lang="sv-SE" sz="1200" b="1" i="0" kern="1200" dirty="0">
                <a:solidFill>
                  <a:schemeClr val="tx1"/>
                </a:solidFill>
                <a:effectLst/>
                <a:latin typeface="Calibri Regular"/>
                <a:ea typeface="+mn-ea"/>
                <a:cs typeface="+mn-cs"/>
              </a:rPr>
              <a:t>Opinionsarbete för att påverka och förändra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lyfter fram patientperspektivet i frågor där vi vill se förändringar och förbättringar.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Det gäller olika områden från jämlik </a:t>
            </a:r>
            <a:r>
              <a:rPr lang="sv-SE" sz="1200" b="1" i="0" kern="1200" dirty="0">
                <a:solidFill>
                  <a:schemeClr val="tx1"/>
                </a:solidFill>
                <a:effectLst/>
                <a:latin typeface="Calibri Regular"/>
                <a:ea typeface="+mn-ea"/>
                <a:cs typeface="+mn-cs"/>
              </a:rPr>
              <a:t>sjukvård</a:t>
            </a:r>
            <a:r>
              <a:rPr lang="sv-SE" sz="1200" b="0" i="0" kern="1200" dirty="0">
                <a:solidFill>
                  <a:schemeClr val="tx1"/>
                </a:solidFill>
                <a:effectLst/>
                <a:latin typeface="Calibri Regular"/>
                <a:ea typeface="+mn-ea"/>
                <a:cs typeface="+mn-cs"/>
              </a:rPr>
              <a:t>, rätt till </a:t>
            </a:r>
            <a:r>
              <a:rPr lang="sv-SE" sz="1200" b="1" i="0" kern="1200" dirty="0">
                <a:solidFill>
                  <a:schemeClr val="tx1"/>
                </a:solidFill>
                <a:effectLst/>
                <a:latin typeface="Calibri Regular"/>
                <a:ea typeface="+mn-ea"/>
                <a:cs typeface="+mn-cs"/>
              </a:rPr>
              <a:t>hjälpmedel</a:t>
            </a:r>
            <a:r>
              <a:rPr lang="sv-SE" sz="1200" b="0" i="0" kern="1200" dirty="0">
                <a:solidFill>
                  <a:schemeClr val="tx1"/>
                </a:solidFill>
                <a:effectLst/>
                <a:latin typeface="Calibri Regular"/>
                <a:ea typeface="+mn-ea"/>
                <a:cs typeface="+mn-cs"/>
              </a:rPr>
              <a:t>, </a:t>
            </a:r>
            <a:r>
              <a:rPr lang="sv-SE" sz="1200" b="1" i="0" kern="1200" dirty="0">
                <a:solidFill>
                  <a:schemeClr val="tx1"/>
                </a:solidFill>
                <a:effectLst/>
                <a:latin typeface="Calibri Regular"/>
                <a:ea typeface="+mn-ea"/>
                <a:cs typeface="+mn-cs"/>
              </a:rPr>
              <a:t>rehabilitering men också frågor som rör assistansen och socialförsäkringsområdet.</a:t>
            </a:r>
            <a:r>
              <a:rPr lang="sv-SE" sz="1200" b="0" i="0" kern="1200" dirty="0">
                <a:solidFill>
                  <a:schemeClr val="tx1"/>
                </a:solidFill>
                <a:effectLst/>
                <a:latin typeface="Calibri Regula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mål är att personer som lever med neurologiska diagnoser ska få samma möjligheter, rättigheter som alla 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ingår också i </a:t>
            </a:r>
            <a:r>
              <a:rPr lang="sv-SE" sz="1200" b="1" i="0" kern="1200" dirty="0">
                <a:solidFill>
                  <a:schemeClr val="tx1"/>
                </a:solidFill>
                <a:effectLst/>
                <a:latin typeface="Calibri Regular"/>
                <a:ea typeface="+mn-ea"/>
                <a:cs typeface="+mn-cs"/>
              </a:rPr>
              <a:t>Funktionsrätt</a:t>
            </a:r>
            <a:r>
              <a:rPr lang="sv-SE" sz="1200" b="0" i="0" kern="1200" dirty="0">
                <a:solidFill>
                  <a:schemeClr val="tx1"/>
                </a:solidFill>
                <a:effectLst/>
                <a:latin typeface="Calibri Regular"/>
                <a:ea typeface="+mn-ea"/>
                <a:cs typeface="+mn-cs"/>
              </a:rPr>
              <a:t> där vi tillsammans med 52 andra medlemsförbund i Sverige agerar för att åstadkomma </a:t>
            </a:r>
            <a:r>
              <a:rPr lang="sv-SE" b="1" i="0" dirty="0">
                <a:solidFill>
                  <a:srgbClr val="333333"/>
                </a:solidFill>
                <a:effectLst/>
                <a:latin typeface="metropolisregular"/>
              </a:rPr>
              <a:t>ett samhälle för alla</a:t>
            </a:r>
            <a:r>
              <a:rPr lang="sv-SE" b="0" i="0" dirty="0">
                <a:solidFill>
                  <a:srgbClr val="333333"/>
                </a:solidFill>
                <a:effectLst/>
                <a:latin typeface="metropolisregular"/>
              </a:rPr>
              <a:t>. </a:t>
            </a:r>
            <a:br>
              <a:rPr lang="sv-SE" b="0" i="0" dirty="0">
                <a:solidFill>
                  <a:srgbClr val="333333"/>
                </a:solidFill>
                <a:effectLst/>
                <a:latin typeface="metropolisregular"/>
              </a:rPr>
            </a:br>
            <a:r>
              <a:rPr lang="sv-SE" b="0" i="0" dirty="0">
                <a:solidFill>
                  <a:srgbClr val="333333"/>
                </a:solidFill>
                <a:effectLst/>
                <a:latin typeface="metropolisregular"/>
              </a:rPr>
              <a:t>Visionen definieras i Förenta Nationernas konvention om rättigheter för personer med funktionsnedsättning, Funktionsrättskonventionen.</a:t>
            </a:r>
            <a:r>
              <a:rPr lang="sv-SE" sz="1200" b="0" i="0" kern="1200" dirty="0">
                <a:solidFill>
                  <a:schemeClr val="tx1"/>
                </a:solidFill>
                <a:effectLst/>
                <a:latin typeface="Calibri Regular"/>
                <a:ea typeface="+mn-ea"/>
                <a:cs typeface="+mn-cs"/>
              </a:rPr>
              <a:t> </a:t>
            </a:r>
          </a:p>
          <a:p>
            <a:r>
              <a:rPr lang="sv-SE" sz="1200" b="0" i="0" kern="1200" dirty="0">
                <a:solidFill>
                  <a:schemeClr val="tx1"/>
                </a:solidFill>
                <a:effectLst/>
                <a:latin typeface="Calibri Regular"/>
                <a:ea typeface="+mn-ea"/>
                <a:cs typeface="+mn-cs"/>
              </a:rPr>
              <a:t> </a:t>
            </a:r>
          </a:p>
          <a:p>
            <a:r>
              <a:rPr lang="sv-SE" sz="1200" b="0" i="0" kern="1200" dirty="0">
                <a:solidFill>
                  <a:schemeClr val="tx1"/>
                </a:solidFill>
                <a:effectLst/>
                <a:latin typeface="Calibri Regular"/>
                <a:ea typeface="+mn-ea"/>
                <a:cs typeface="+mn-cs"/>
              </a:rPr>
              <a:t>Ta del av allt vi gör på vår hemsida, i våra nyhetsbrev och i våra sociala medier.</a:t>
            </a:r>
          </a:p>
          <a:p>
            <a:endParaRPr lang="sv-SE" dirty="0"/>
          </a:p>
        </p:txBody>
      </p:sp>
      <p:sp>
        <p:nvSpPr>
          <p:cNvPr id="4" name="Platshållare för bildnummer 3"/>
          <p:cNvSpPr>
            <a:spLocks noGrp="1"/>
          </p:cNvSpPr>
          <p:nvPr>
            <p:ph type="sldNum" sz="quarter" idx="10"/>
          </p:nvPr>
        </p:nvSpPr>
        <p:spPr/>
        <p:txBody>
          <a:bodyPr/>
          <a:lstStyle/>
          <a:p>
            <a:fld id="{EBBFF3BE-2E62-F847-A3A6-D6FCDAE78A2E}" type="slidenum">
              <a:rPr lang="en-US" smtClean="0"/>
              <a:pPr/>
              <a:t>2</a:t>
            </a:fld>
            <a:endParaRPr lang="en-US"/>
          </a:p>
        </p:txBody>
      </p:sp>
    </p:spTree>
    <p:extLst>
      <p:ext uri="{BB962C8B-B14F-4D97-AF65-F5344CB8AC3E}">
        <p14:creationId xmlns:p14="http://schemas.microsoft.com/office/powerpoint/2010/main" val="88777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Calibri Regular"/>
                <a:ea typeface="+mn-ea"/>
                <a:cs typeface="+mn-cs"/>
              </a:rPr>
              <a:t>Vi finns över hela landet i våra 70 lokala föreningar. </a:t>
            </a:r>
            <a:endParaRPr lang="sv-SE" dirty="0"/>
          </a:p>
          <a:p>
            <a:r>
              <a:rPr lang="sv-SE" dirty="0"/>
              <a:t>Där anordnas träffar och aktiviteter för gemenskap, utbyte av  erfarenheter och kunskapsförmedling.</a:t>
            </a:r>
            <a:r>
              <a:rPr lang="sv-SE" sz="1200" b="0" i="0" kern="1200" dirty="0">
                <a:solidFill>
                  <a:schemeClr val="tx1"/>
                </a:solidFill>
                <a:effectLst/>
                <a:latin typeface="Calibri Regular"/>
                <a:ea typeface="+mn-ea"/>
                <a:cs typeface="+mn-cs"/>
              </a:rPr>
              <a:t> </a:t>
            </a:r>
          </a:p>
          <a:p>
            <a:endParaRPr lang="sv-SE" sz="1200" b="0" i="0" kern="1200" dirty="0">
              <a:solidFill>
                <a:schemeClr val="tx1"/>
              </a:solidFill>
              <a:effectLst/>
              <a:latin typeface="Calibri Regular"/>
              <a:ea typeface="+mn-ea"/>
              <a:cs typeface="+mn-cs"/>
            </a:endParaRPr>
          </a:p>
          <a:p>
            <a:r>
              <a:rPr lang="sv-SE" sz="1200" b="0" i="0" kern="1200" dirty="0">
                <a:solidFill>
                  <a:schemeClr val="tx1"/>
                </a:solidFill>
                <a:effectLst/>
                <a:latin typeface="Calibri Regular"/>
                <a:ea typeface="+mn-ea"/>
                <a:cs typeface="+mn-cs"/>
              </a:rPr>
              <a:t>Våra läns- och regionförbund arbetar en hel del med intressepolitisk påverkan lokalt.</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3</a:t>
            </a:fld>
            <a:endParaRPr lang="en-US"/>
          </a:p>
        </p:txBody>
      </p:sp>
    </p:spTree>
    <p:extLst>
      <p:ext uri="{BB962C8B-B14F-4D97-AF65-F5344CB8AC3E}">
        <p14:creationId xmlns:p14="http://schemas.microsoft.com/office/powerpoint/2010/main" val="71471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Calibri Regular"/>
                <a:ea typeface="+mn-ea"/>
                <a:cs typeface="+mn-cs"/>
              </a:rPr>
              <a:t>Exempel på aktiviteter är samtalsgrupper med fika för att träffas och prata. </a:t>
            </a:r>
            <a:r>
              <a:rPr lang="sv-SE" dirty="0"/>
              <a:t> </a:t>
            </a:r>
          </a:p>
          <a:p>
            <a:r>
              <a:rPr lang="sv-SE" dirty="0"/>
              <a:t>Det arrangeras även föreläsningar med experter om diagnoser och symtom.</a:t>
            </a:r>
          </a:p>
          <a:p>
            <a:br>
              <a:rPr lang="sv-SE" sz="1200" b="0" i="0" kern="1200" dirty="0">
                <a:solidFill>
                  <a:schemeClr val="tx1"/>
                </a:solidFill>
                <a:effectLst/>
                <a:latin typeface="Calibri Regular"/>
                <a:ea typeface="+mn-ea"/>
                <a:cs typeface="+mn-cs"/>
              </a:rPr>
            </a:br>
            <a:r>
              <a:rPr lang="sv-SE" sz="1200" b="0" i="0" kern="1200" dirty="0">
                <a:solidFill>
                  <a:schemeClr val="tx1"/>
                </a:solidFill>
                <a:effectLst/>
                <a:latin typeface="Calibri Regular"/>
                <a:ea typeface="+mn-ea"/>
                <a:cs typeface="+mn-cs"/>
              </a:rPr>
              <a:t>Andra exempel är att träna </a:t>
            </a:r>
            <a:r>
              <a:rPr lang="sv-SE" sz="1200" b="0" i="0" kern="1200" dirty="0" err="1">
                <a:solidFill>
                  <a:schemeClr val="tx1"/>
                </a:solidFill>
                <a:effectLst/>
                <a:latin typeface="Calibri Regular"/>
                <a:ea typeface="+mn-ea"/>
                <a:cs typeface="+mn-cs"/>
              </a:rPr>
              <a:t>zumba</a:t>
            </a:r>
            <a:r>
              <a:rPr lang="sv-SE" sz="1200" b="0" i="0" kern="1200" dirty="0">
                <a:solidFill>
                  <a:schemeClr val="tx1"/>
                </a:solidFill>
                <a:effectLst/>
                <a:latin typeface="Calibri Regular"/>
                <a:ea typeface="+mn-ea"/>
                <a:cs typeface="+mn-cs"/>
              </a:rPr>
              <a:t>, varmvattensgymnastik, bowling, yoga, rullstolsdans </a:t>
            </a:r>
          </a:p>
          <a:p>
            <a:r>
              <a:rPr lang="sv-SE" sz="1200" b="0" i="0" kern="1200" dirty="0">
                <a:solidFill>
                  <a:schemeClr val="tx1"/>
                </a:solidFill>
                <a:effectLst/>
                <a:latin typeface="Calibri Regular"/>
                <a:ea typeface="+mn-ea"/>
                <a:cs typeface="+mn-cs"/>
              </a:rPr>
              <a:t>eller inspirerande aktiviteter som akvarellmålning och handarbete. </a:t>
            </a:r>
          </a:p>
          <a:p>
            <a:r>
              <a:rPr lang="sv-SE" sz="1200" b="0" i="0" kern="1200" dirty="0">
                <a:solidFill>
                  <a:schemeClr val="tx1"/>
                </a:solidFill>
                <a:effectLst/>
                <a:latin typeface="Calibri Regular"/>
                <a:ea typeface="+mn-ea"/>
                <a:cs typeface="+mn-cs"/>
              </a:rPr>
              <a:t>Ibland anordnas det resor. </a:t>
            </a:r>
          </a:p>
          <a:p>
            <a:endParaRPr lang="sv-SE" dirty="0"/>
          </a:p>
          <a:p>
            <a:r>
              <a:rPr lang="sv-SE" dirty="0"/>
              <a:t>Under pandemin blev våra föreningar allt mer digitala och det har på flera håll fortsatt då alla medlemmar inte bor helt nära sin förening. </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4</a:t>
            </a:fld>
            <a:endParaRPr lang="en-US"/>
          </a:p>
        </p:txBody>
      </p:sp>
    </p:spTree>
    <p:extLst>
      <p:ext uri="{BB962C8B-B14F-4D97-AF65-F5344CB8AC3E}">
        <p14:creationId xmlns:p14="http://schemas.microsoft.com/office/powerpoint/2010/main" val="325692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Vägledning, svar på frågor och tips på formuleringar från vår jurist Maria Lillieroth.</a:t>
            </a:r>
          </a:p>
          <a:p>
            <a:r>
              <a:rPr lang="sv-SE" dirty="0"/>
              <a:t>Vägledning inom </a:t>
            </a:r>
            <a:r>
              <a:rPr lang="sv-SE" b="1" dirty="0"/>
              <a:t>Socialtjänstlagen</a:t>
            </a:r>
            <a:r>
              <a:rPr lang="sv-SE" dirty="0"/>
              <a:t>. </a:t>
            </a:r>
          </a:p>
          <a:p>
            <a:r>
              <a:rPr lang="sv-SE" dirty="0"/>
              <a:t>Det kan handla om: </a:t>
            </a:r>
          </a:p>
          <a:p>
            <a:pPr marL="171450" indent="-171450">
              <a:buFont typeface="Arial" panose="020B0604020202020204" pitchFamily="34" charset="0"/>
              <a:buChar char="•"/>
            </a:pPr>
            <a:r>
              <a:rPr lang="sv-SE" b="1" dirty="0"/>
              <a:t>ekonomisk</a:t>
            </a:r>
            <a:r>
              <a:rPr lang="sv-SE" dirty="0"/>
              <a:t> hjälp</a:t>
            </a:r>
          </a:p>
          <a:p>
            <a:pPr marL="171450" indent="-171450">
              <a:buFont typeface="Arial" panose="020B0604020202020204" pitchFamily="34" charset="0"/>
              <a:buChar char="•"/>
            </a:pPr>
            <a:r>
              <a:rPr lang="sv-SE" dirty="0"/>
              <a:t>hjälp med stöd och service kring personliga behov såsom; </a:t>
            </a:r>
            <a:r>
              <a:rPr lang="sv-SE" b="1" dirty="0"/>
              <a:t>hemtjänst</a:t>
            </a:r>
            <a:r>
              <a:rPr lang="sv-SE" dirty="0"/>
              <a:t>, </a:t>
            </a:r>
            <a:r>
              <a:rPr lang="sv-SE" b="1" dirty="0"/>
              <a:t>egenvård</a:t>
            </a:r>
            <a:r>
              <a:rPr lang="sv-SE" dirty="0"/>
              <a:t>, </a:t>
            </a:r>
            <a:r>
              <a:rPr lang="sv-SE" b="1" dirty="0"/>
              <a:t>trygghetslarm</a:t>
            </a:r>
            <a:r>
              <a:rPr lang="sv-SE" dirty="0"/>
              <a:t>, </a:t>
            </a:r>
            <a:r>
              <a:rPr lang="sv-SE" b="1" dirty="0"/>
              <a:t>särskilt boende </a:t>
            </a:r>
            <a:r>
              <a:rPr lang="sv-SE" dirty="0"/>
              <a:t>eller </a:t>
            </a:r>
            <a:r>
              <a:rPr lang="sv-SE" b="1" dirty="0"/>
              <a:t>avlösarservice</a:t>
            </a:r>
            <a:r>
              <a:rPr lang="sv-SE" dirty="0"/>
              <a:t>.</a:t>
            </a:r>
          </a:p>
          <a:p>
            <a:pPr marL="0" indent="0">
              <a:buFont typeface="Arial" panose="020B0604020202020204" pitchFamily="34" charset="0"/>
              <a:buNone/>
            </a:pPr>
            <a:r>
              <a:rPr lang="sv-SE" dirty="0"/>
              <a:t>Råd för ekonomiskt stöd från </a:t>
            </a:r>
            <a:r>
              <a:rPr lang="sv-SE" b="1" dirty="0"/>
              <a:t>Försäkringskassan</a:t>
            </a:r>
            <a:r>
              <a:rPr lang="sv-SE" dirty="0"/>
              <a:t> </a:t>
            </a:r>
          </a:p>
          <a:p>
            <a:pPr marL="171450" indent="-171450">
              <a:buFont typeface="Arial" panose="020B0604020202020204" pitchFamily="34" charset="0"/>
              <a:buChar char="•"/>
            </a:pPr>
            <a:r>
              <a:rPr lang="sv-SE" b="0" dirty="0"/>
              <a:t>Sjukpenning</a:t>
            </a:r>
          </a:p>
          <a:p>
            <a:pPr marL="171450" indent="-171450">
              <a:buFont typeface="Arial" panose="020B0604020202020204" pitchFamily="34" charset="0"/>
              <a:buChar char="•"/>
            </a:pPr>
            <a:r>
              <a:rPr lang="sv-SE" b="0" dirty="0"/>
              <a:t>Sjukersättning</a:t>
            </a:r>
          </a:p>
          <a:p>
            <a:pPr marL="171450" indent="-171450">
              <a:buFont typeface="Arial" panose="020B0604020202020204" pitchFamily="34" charset="0"/>
              <a:buChar char="•"/>
            </a:pPr>
            <a:r>
              <a:rPr lang="sv-SE" b="0" dirty="0"/>
              <a:t>Aktivitetsersättning </a:t>
            </a:r>
          </a:p>
          <a:p>
            <a:pPr marL="171450" indent="-171450">
              <a:buFont typeface="Arial" panose="020B0604020202020204" pitchFamily="34" charset="0"/>
              <a:buChar char="•"/>
            </a:pPr>
            <a:r>
              <a:rPr lang="sv-SE" b="0" dirty="0"/>
              <a:t>Merkostnadsersättning (</a:t>
            </a:r>
            <a:r>
              <a:rPr lang="sv-SE" b="0" dirty="0" err="1"/>
              <a:t>fd</a:t>
            </a:r>
            <a:r>
              <a:rPr lang="sv-SE" b="0" dirty="0"/>
              <a:t> handikappersättning)</a:t>
            </a:r>
          </a:p>
          <a:p>
            <a:pPr marL="171450" indent="-171450">
              <a:buFont typeface="Arial" panose="020B0604020202020204" pitchFamily="34" charset="0"/>
              <a:buChar char="•"/>
            </a:pPr>
            <a:r>
              <a:rPr lang="sv-SE" b="0" dirty="0"/>
              <a:t>LSS-insatser ges till den med stora hjälpbehov</a:t>
            </a:r>
          </a:p>
          <a:p>
            <a:pPr marL="171450" indent="-171450">
              <a:buFont typeface="Arial" panose="020B0604020202020204" pitchFamily="34" charset="0"/>
              <a:buChar char="•"/>
            </a:pPr>
            <a:r>
              <a:rPr lang="sv-SE" b="0" dirty="0"/>
              <a:t>Närståendepenning</a:t>
            </a:r>
          </a:p>
          <a:p>
            <a:pPr marL="342900" indent="-342900">
              <a:buFont typeface="Arial" panose="020B0604020202020204" pitchFamily="34" charset="0"/>
              <a:buChar char="•"/>
            </a:pPr>
            <a:endParaRPr lang="sv-SE" b="0"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5</a:t>
            </a:fld>
            <a:endParaRPr lang="en-US"/>
          </a:p>
        </p:txBody>
      </p:sp>
    </p:spTree>
    <p:extLst>
      <p:ext uri="{BB962C8B-B14F-4D97-AF65-F5344CB8AC3E}">
        <p14:creationId xmlns:p14="http://schemas.microsoft.com/office/powerpoint/2010/main" val="284922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De lever med egen diagnos.</a:t>
            </a:r>
          </a:p>
          <a:p>
            <a:pPr marL="342900" indent="-342900">
              <a:buFont typeface="Arial" panose="020B0604020202020204" pitchFamily="34" charset="0"/>
              <a:buChar char="•"/>
            </a:pPr>
            <a:r>
              <a:rPr lang="sv-SE" dirty="0"/>
              <a:t>De har egna erfarenheter och kan ge råd.</a:t>
            </a:r>
          </a:p>
          <a:p>
            <a:pPr marL="342900" indent="-342900">
              <a:buFont typeface="Arial" panose="020B0604020202020204" pitchFamily="34" charset="0"/>
              <a:buChar char="•"/>
            </a:pPr>
            <a:r>
              <a:rPr lang="sv-SE" dirty="0"/>
              <a:t>De är medmänniskor att tala med, någon som tar sig tid och förstår.</a:t>
            </a:r>
          </a:p>
          <a:p>
            <a:pPr marL="342900" indent="-342900">
              <a:buFont typeface="Arial" panose="020B0604020202020204" pitchFamily="34" charset="0"/>
              <a:buChar char="•"/>
            </a:pPr>
            <a:r>
              <a:rPr lang="sv-SE" dirty="0"/>
              <a:t>De är ideellt engagerade medlemmar.</a:t>
            </a:r>
          </a:p>
          <a:p>
            <a:pPr marL="342900" indent="-342900">
              <a:buFont typeface="Arial" panose="020B0604020202020204" pitchFamily="34" charset="0"/>
              <a:buChar char="•"/>
            </a:pPr>
            <a:r>
              <a:rPr lang="sv-SE" dirty="0"/>
              <a:t>De har uppdraget under tystnadsplikt.</a:t>
            </a:r>
          </a:p>
          <a:p>
            <a:pPr marL="342900" indent="-342900">
              <a:buFont typeface="Arial" panose="020B0604020202020204" pitchFamily="34" charset="0"/>
              <a:buChar char="•"/>
            </a:pPr>
            <a:r>
              <a:rPr lang="sv-SE" dirty="0"/>
              <a:t>Årlig utbildning av Neuro.</a:t>
            </a:r>
          </a:p>
          <a:p>
            <a:pPr marL="0" indent="0">
              <a:buFont typeface="Arial" panose="020B0604020202020204" pitchFamily="34" charset="0"/>
              <a:buNone/>
            </a:pPr>
            <a:r>
              <a:rPr lang="sv-SE" dirty="0"/>
              <a:t>Typ av samtal:</a:t>
            </a:r>
          </a:p>
          <a:p>
            <a:pPr marL="342900" indent="-342900">
              <a:buFont typeface="Arial" panose="020B0604020202020204" pitchFamily="34" charset="0"/>
              <a:buChar char="•"/>
            </a:pPr>
            <a:r>
              <a:rPr lang="sv-SE" dirty="0"/>
              <a:t>Ofta svåra samtal med känsliga frågor, oro och sorg över den nya situationen </a:t>
            </a:r>
          </a:p>
          <a:p>
            <a:pPr marL="342900" indent="-342900">
              <a:buFont typeface="Arial" panose="020B0604020202020204" pitchFamily="34" charset="0"/>
              <a:buChar char="•"/>
            </a:pPr>
            <a:r>
              <a:rPr lang="sv-SE" dirty="0"/>
              <a:t>Frågor om sin diagnos och nya symtom</a:t>
            </a:r>
          </a:p>
          <a:p>
            <a:pPr marL="342900" indent="-342900">
              <a:buFont typeface="Arial" panose="020B0604020202020204" pitchFamily="34" charset="0"/>
              <a:buChar char="•"/>
            </a:pPr>
            <a:r>
              <a:rPr lang="sv-SE" dirty="0"/>
              <a:t>Råd om vart man kan vända sig i olika frågor, som rehabilitering</a:t>
            </a:r>
          </a:p>
          <a:p>
            <a:pPr marL="342900" indent="-342900">
              <a:buFont typeface="Arial" panose="020B0604020202020204" pitchFamily="34" charset="0"/>
              <a:buChar char="•"/>
            </a:pPr>
            <a:r>
              <a:rPr lang="sv-SE" dirty="0"/>
              <a:t>Frågor om hur det fungerar i kontakter med sjukvården, när man inte är nöjd</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6</a:t>
            </a:fld>
            <a:endParaRPr lang="en-US"/>
          </a:p>
        </p:txBody>
      </p:sp>
    </p:spTree>
    <p:extLst>
      <p:ext uri="{BB962C8B-B14F-4D97-AF65-F5344CB8AC3E}">
        <p14:creationId xmlns:p14="http://schemas.microsoft.com/office/powerpoint/2010/main" val="175989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CadizWeb-Regular"/>
              </a:rPr>
              <a:t>Att vara anhörig eller närstående till en person som drabbats av en neurologisk diagnos - kan vara tufft och utmanande.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Samtidigt är det lätt hänt att den anhörige glöms bort.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Med anhörig menar vi både anhöriga och närstående, till exempel partner, förälder, barn, arbetskamrat eller vän.</a:t>
            </a:r>
            <a:endParaRPr lang="sv-SE" dirty="0"/>
          </a:p>
          <a:p>
            <a:endParaRPr lang="sv-SE" b="0" i="0" dirty="0">
              <a:solidFill>
                <a:srgbClr val="333333"/>
              </a:solidFill>
              <a:effectLst/>
              <a:latin typeface="CadizWeb-Regular"/>
            </a:endParaRPr>
          </a:p>
          <a:p>
            <a:r>
              <a:rPr lang="sv-SE" b="0" i="0" dirty="0">
                <a:solidFill>
                  <a:srgbClr val="333333"/>
                </a:solidFill>
                <a:effectLst/>
                <a:latin typeface="CadizWeb-Regular"/>
              </a:rPr>
              <a:t>Anhöriga gör ofta stora vårdinsatser, och kan behöva olika typer av råd och stöd. </a:t>
            </a:r>
          </a:p>
          <a:p>
            <a:r>
              <a:rPr lang="sv-SE" b="0" i="0" dirty="0">
                <a:solidFill>
                  <a:srgbClr val="333333"/>
                </a:solidFill>
                <a:effectLst/>
                <a:latin typeface="CadizWeb-Regular"/>
              </a:rPr>
              <a:t>Anhörigstöd kan vara många olika insatser som direkt eller direkt riktas till den som ger stöd eller vård. </a:t>
            </a:r>
          </a:p>
          <a:p>
            <a:endParaRPr lang="sv-SE" b="0" i="0" dirty="0">
              <a:solidFill>
                <a:srgbClr val="333333"/>
              </a:solidFill>
              <a:effectLst/>
              <a:latin typeface="CadizWeb-Regular"/>
            </a:endParaRPr>
          </a:p>
          <a:p>
            <a:r>
              <a:rPr lang="sv-SE" b="0" i="0" dirty="0">
                <a:solidFill>
                  <a:srgbClr val="333333"/>
                </a:solidFill>
                <a:effectLst/>
                <a:latin typeface="CadizWeb-Regular"/>
              </a:rPr>
              <a:t>En anhörigstödjare är en person, som är anhörig eller närstående till någon som lever med en neurologisk diagnos. </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7</a:t>
            </a:fld>
            <a:endParaRPr lang="en-US"/>
          </a:p>
        </p:txBody>
      </p:sp>
    </p:spTree>
    <p:extLst>
      <p:ext uri="{BB962C8B-B14F-4D97-AF65-F5344CB8AC3E}">
        <p14:creationId xmlns:p14="http://schemas.microsoft.com/office/powerpoint/2010/main" val="313559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totalt 35 stödjare, vi har fler inom de mer efterfrågade diagnoserna.</a:t>
            </a:r>
          </a:p>
        </p:txBody>
      </p:sp>
      <p:sp>
        <p:nvSpPr>
          <p:cNvPr id="4" name="Platshållare för bildnummer 3"/>
          <p:cNvSpPr>
            <a:spLocks noGrp="1"/>
          </p:cNvSpPr>
          <p:nvPr>
            <p:ph type="sldNum" sz="quarter" idx="5"/>
          </p:nvPr>
        </p:nvSpPr>
        <p:spPr/>
        <p:txBody>
          <a:bodyPr/>
          <a:lstStyle/>
          <a:p>
            <a:fld id="{EBBFF3BE-2E62-F847-A3A6-D6FCDAE78A2E}" type="slidenum">
              <a:rPr lang="en-US" smtClean="0"/>
              <a:pPr/>
              <a:t>8</a:t>
            </a:fld>
            <a:endParaRPr lang="en-US"/>
          </a:p>
        </p:txBody>
      </p:sp>
    </p:spTree>
    <p:extLst>
      <p:ext uri="{BB962C8B-B14F-4D97-AF65-F5344CB8AC3E}">
        <p14:creationId xmlns:p14="http://schemas.microsoft.com/office/powerpoint/2010/main" val="86792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b="1" i="0" kern="1200" dirty="0">
                <a:solidFill>
                  <a:schemeClr val="tx1"/>
                </a:solidFill>
                <a:effectLst/>
                <a:latin typeface="Calibri Regular"/>
                <a:ea typeface="+mn-ea"/>
                <a:cs typeface="+mn-cs"/>
              </a:rPr>
              <a:t>Genom vår insamling kan vi ge bidrag till forskning</a:t>
            </a:r>
          </a:p>
          <a:p>
            <a:pPr marL="0" indent="0">
              <a:buFontTx/>
              <a:buNone/>
            </a:pPr>
            <a:r>
              <a:rPr lang="sv-SE" dirty="0"/>
              <a:t>Vi samlar in pengar och delar ut bidrag till forskare. </a:t>
            </a:r>
          </a:p>
          <a:p>
            <a:pPr marL="0" indent="0">
              <a:buFontTx/>
              <a:buNone/>
            </a:pPr>
            <a:r>
              <a:rPr lang="sv-SE" b="1" dirty="0" err="1"/>
              <a:t>Neurofondens</a:t>
            </a:r>
            <a:r>
              <a:rPr lang="sv-SE" b="1" dirty="0"/>
              <a:t> stiftelse </a:t>
            </a:r>
            <a:r>
              <a:rPr lang="sv-SE" dirty="0"/>
              <a:t>delar företrädesvis ut bidrag till rekreation och rehabilitering inom MS via våra lokala föreningar. </a:t>
            </a:r>
          </a:p>
          <a:p>
            <a:pPr marL="0" indent="0">
              <a:buFontTx/>
              <a:buNone/>
            </a:pPr>
            <a:endParaRPr lang="sv-SE" b="1" dirty="0"/>
          </a:p>
          <a:p>
            <a:pPr marL="0" indent="0">
              <a:buFontTx/>
              <a:buNone/>
            </a:pPr>
            <a:r>
              <a:rPr lang="sv-SE" b="1" dirty="0" err="1"/>
              <a:t>Neuroförbundet</a:t>
            </a:r>
            <a:r>
              <a:rPr lang="sv-SE" b="1" dirty="0"/>
              <a:t> </a:t>
            </a:r>
            <a:r>
              <a:rPr lang="sv-SE" dirty="0"/>
              <a:t>delar självklart ut bidrag som är öronmärkta för alla andra diagnoser, som exempelvis ALS, polyneuropati, Narkolepsi, </a:t>
            </a:r>
            <a:r>
              <a:rPr lang="sv-SE" dirty="0" err="1"/>
              <a:t>parkinsons</a:t>
            </a:r>
            <a:r>
              <a:rPr lang="sv-SE" dirty="0"/>
              <a:t> </a:t>
            </a:r>
            <a:r>
              <a:rPr lang="sv-SE" dirty="0" err="1"/>
              <a:t>mfl.</a:t>
            </a:r>
            <a:r>
              <a:rPr lang="sv-SE" dirty="0"/>
              <a:t> </a:t>
            </a:r>
          </a:p>
          <a:p>
            <a:pPr marL="0" indent="0">
              <a:buFontTx/>
              <a:buNone/>
            </a:pPr>
            <a:r>
              <a:rPr lang="sv-SE" sz="1200" b="0" i="0" kern="1200" dirty="0">
                <a:solidFill>
                  <a:schemeClr val="tx1"/>
                </a:solidFill>
                <a:effectLst/>
                <a:latin typeface="Calibri Regular"/>
                <a:ea typeface="+mn-ea"/>
                <a:cs typeface="+mn-cs"/>
              </a:rPr>
              <a:t>Vår forskningskommitté består av neurologer, arbetsterapeuter och fysioterapeuter, de går igenom alla ansökningar och fattar beslut om utdelning. </a:t>
            </a:r>
          </a:p>
          <a:p>
            <a:pPr marL="0" indent="0">
              <a:buFontTx/>
              <a:buNone/>
            </a:pPr>
            <a:r>
              <a:rPr lang="sv-SE" sz="1200" b="0" i="0" kern="1200" dirty="0">
                <a:solidFill>
                  <a:schemeClr val="tx1"/>
                </a:solidFill>
                <a:effectLst/>
                <a:latin typeface="Calibri Regular"/>
                <a:ea typeface="+mn-ea"/>
                <a:cs typeface="+mn-cs"/>
              </a:rPr>
              <a:t>Vi brukar kunna ge anslag till ungefär 30-50 olika forskningsprojekt varje år, 2-3 är lite högre belopp.</a:t>
            </a:r>
          </a:p>
          <a:p>
            <a:pPr marL="0" indent="0">
              <a:buFontTx/>
              <a:buNone/>
            </a:pPr>
            <a:r>
              <a:rPr lang="sv-SE" b="0" i="0" dirty="0">
                <a:solidFill>
                  <a:srgbClr val="FFFFFF"/>
                </a:solidFill>
                <a:effectLst/>
                <a:latin typeface="Gza-SemiBold" panose="02000503080000020003" pitchFamily="50" charset="0"/>
              </a:rPr>
              <a:t>2022 delade vi ut drygt 2 miljoner kronor till neurologisk forskning.</a:t>
            </a:r>
          </a:p>
          <a:p>
            <a:pPr marL="0" indent="0">
              <a:buFontTx/>
              <a:buNone/>
            </a:pPr>
            <a:endParaRPr lang="sv-SE" sz="1200" b="0" i="0" kern="1200" dirty="0">
              <a:solidFill>
                <a:srgbClr val="FFFFFF"/>
              </a:solidFill>
              <a:effectLst/>
              <a:latin typeface="Gza-SemiBold" panose="02000503080000020003" pitchFamily="50" charset="0"/>
              <a:ea typeface="+mn-ea"/>
              <a:cs typeface="+mn-cs"/>
            </a:endParaRPr>
          </a:p>
          <a:p>
            <a:pPr marL="0" indent="0">
              <a:buFontTx/>
              <a:buNone/>
            </a:pPr>
            <a:r>
              <a:rPr lang="sv-SE" b="0" i="0" dirty="0">
                <a:solidFill>
                  <a:srgbClr val="050505"/>
                </a:solidFill>
                <a:effectLst/>
                <a:latin typeface="Segoe UI Historic" panose="020B0502040204020203" pitchFamily="34" charset="0"/>
              </a:rPr>
              <a:t>Tack vare en stor </a:t>
            </a:r>
            <a:r>
              <a:rPr lang="sv-SE" b="1" i="0" dirty="0">
                <a:solidFill>
                  <a:srgbClr val="050505"/>
                </a:solidFill>
                <a:effectLst/>
                <a:latin typeface="Segoe UI Historic" panose="020B0502040204020203" pitchFamily="34" charset="0"/>
              </a:rPr>
              <a:t>arvsdonation för ALS 2023 </a:t>
            </a:r>
            <a:r>
              <a:rPr lang="sv-SE" b="0" i="0" dirty="0">
                <a:solidFill>
                  <a:srgbClr val="050505"/>
                </a:solidFill>
                <a:effectLst/>
                <a:latin typeface="Segoe UI Historic" panose="020B0502040204020203" pitchFamily="34" charset="0"/>
              </a:rPr>
              <a:t>kunde </a:t>
            </a:r>
            <a:r>
              <a:rPr lang="sv-SE" b="0" i="0" dirty="0" err="1">
                <a:solidFill>
                  <a:srgbClr val="050505"/>
                </a:solidFill>
                <a:effectLst/>
                <a:latin typeface="Segoe UI Historic" panose="020B0502040204020203" pitchFamily="34" charset="0"/>
              </a:rPr>
              <a:t>Neuroförbundet</a:t>
            </a:r>
            <a:r>
              <a:rPr lang="sv-SE" b="0" i="0" dirty="0">
                <a:solidFill>
                  <a:srgbClr val="050505"/>
                </a:solidFill>
                <a:effectLst/>
                <a:latin typeface="Segoe UI Historic" panose="020B0502040204020203" pitchFamily="34" charset="0"/>
              </a:rPr>
              <a:t> dela ut 13,9 miljoner kronor till tre projekt. Dessa ska bidra till att omvårdnaden för familjer där någon vuxen har ALS förbättras, att nya mediciner utvecklas och att precisionsläkemedel som enbart träffar huvudorsaken till sjukdomen tas fram. Dessutom kommer flera delprojekt att genomföras.</a:t>
            </a:r>
            <a:endParaRPr lang="sv-SE" sz="1200" b="0" i="0" kern="1200" dirty="0">
              <a:solidFill>
                <a:schemeClr val="tx1"/>
              </a:solidFill>
              <a:effectLst/>
              <a:latin typeface="Calibri Regular"/>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9</a:t>
            </a:fld>
            <a:endParaRPr lang="en-US"/>
          </a:p>
        </p:txBody>
      </p:sp>
    </p:spTree>
    <p:extLst>
      <p:ext uri="{BB962C8B-B14F-4D97-AF65-F5344CB8AC3E}">
        <p14:creationId xmlns:p14="http://schemas.microsoft.com/office/powerpoint/2010/main" val="222884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ver – No image">
    <p:spTree>
      <p:nvGrpSpPr>
        <p:cNvPr id="1" name=""/>
        <p:cNvGrpSpPr/>
        <p:nvPr/>
      </p:nvGrpSpPr>
      <p:grpSpPr>
        <a:xfrm>
          <a:off x="0" y="0"/>
          <a:ext cx="0" cy="0"/>
          <a:chOff x="0" y="0"/>
          <a:chExt cx="0" cy="0"/>
        </a:xfrm>
      </p:grpSpPr>
      <p:sp>
        <p:nvSpPr>
          <p:cNvPr id="15" name="Rectangle 14"/>
          <p:cNvSpPr/>
          <p:nvPr userDrawn="1"/>
        </p:nvSpPr>
        <p:spPr>
          <a:xfrm>
            <a:off x="0" y="0"/>
            <a:ext cx="12192000" cy="6857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p:cNvSpPr>
            <a:spLocks noGrp="1"/>
          </p:cNvSpPr>
          <p:nvPr>
            <p:ph type="body" sz="half" idx="2" hasCustomPrompt="1"/>
          </p:nvPr>
        </p:nvSpPr>
        <p:spPr>
          <a:xfrm>
            <a:off x="724386" y="2077679"/>
            <a:ext cx="5292724" cy="779290"/>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20" name="Title 12"/>
          <p:cNvSpPr>
            <a:spLocks noGrp="1"/>
          </p:cNvSpPr>
          <p:nvPr>
            <p:ph type="title"/>
          </p:nvPr>
        </p:nvSpPr>
        <p:spPr>
          <a:xfrm>
            <a:off x="724386" y="1356465"/>
            <a:ext cx="6690213" cy="721213"/>
          </a:xfrm>
        </p:spPr>
        <p:txBody>
          <a:bodyPr>
            <a:noAutofit/>
          </a:bodyPr>
          <a:lstStyle>
            <a:lvl1pPr algn="l">
              <a:defRPr sz="3600"/>
            </a:lvl1pPr>
          </a:lstStyle>
          <a:p>
            <a:r>
              <a:rPr lang="sv-SE"/>
              <a:t>Klicka här för att ändra mall för rubrikformat</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 Title + Content - two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6"/>
            <a:ext cx="7524750" cy="539216"/>
          </a:xfrm>
        </p:spPr>
        <p:txBody>
          <a:bodyPr tIns="0" rIns="0" bIns="0" anchor="t" anchorCtr="0"/>
          <a:lstStyle/>
          <a:p>
            <a:r>
              <a:rPr lang="sv-SE"/>
              <a:t>Klicka här för att ändra mall för rubrikformat</a:t>
            </a:r>
            <a:endParaRPr lang="en-US"/>
          </a:p>
        </p:txBody>
      </p:sp>
      <p:sp>
        <p:nvSpPr>
          <p:cNvPr id="3" name="Text Placeholder 2"/>
          <p:cNvSpPr>
            <a:spLocks noGrp="1"/>
          </p:cNvSpPr>
          <p:nvPr>
            <p:ph type="body" idx="1" hasCustomPrompt="1"/>
          </p:nvPr>
        </p:nvSpPr>
        <p:spPr>
          <a:xfrm>
            <a:off x="695325" y="2649245"/>
            <a:ext cx="5292725" cy="333960"/>
          </a:xfrm>
        </p:spPr>
        <p:txBody>
          <a:bodyPr tIns="0" rIns="0" b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p:nvPr>
        </p:nvSpPr>
        <p:spPr>
          <a:xfrm>
            <a:off x="695325" y="3217025"/>
            <a:ext cx="5292725"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hasCustomPrompt="1"/>
          </p:nvPr>
        </p:nvSpPr>
        <p:spPr>
          <a:xfrm>
            <a:off x="6172200" y="2649246"/>
            <a:ext cx="5324475" cy="333958"/>
          </a:xfrm>
        </p:spPr>
        <p:txBody>
          <a:bodyPr t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p:nvPr>
        </p:nvSpPr>
        <p:spPr>
          <a:xfrm>
            <a:off x="6167439" y="3217025"/>
            <a:ext cx="5329236"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35779631"/>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3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Icon page">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1DD853-DCBF-5141-8C3F-A243CC52F23A}"/>
              </a:ext>
            </a:extLst>
          </p:cNvPr>
          <p:cNvSpPr>
            <a:spLocks noGrp="1"/>
          </p:cNvSpPr>
          <p:nvPr>
            <p:ph type="title"/>
          </p:nvPr>
        </p:nvSpPr>
        <p:spPr>
          <a:xfrm>
            <a:off x="695325" y="1520826"/>
            <a:ext cx="8573721" cy="495544"/>
          </a:xfrm>
        </p:spPr>
        <p:txBody>
          <a:bodyPr/>
          <a:lstStyle/>
          <a:p>
            <a:r>
              <a:rPr lang="sv-SE"/>
              <a:t>Klicka här för att ändra mall för rubrikformat</a:t>
            </a:r>
            <a:endParaRPr lang="sv-SE" dirty="0"/>
          </a:p>
        </p:txBody>
      </p:sp>
      <p:sp>
        <p:nvSpPr>
          <p:cNvPr id="17" name="Text Placeholder 16">
            <a:extLst>
              <a:ext uri="{FF2B5EF4-FFF2-40B4-BE49-F238E27FC236}">
                <a16:creationId xmlns:a16="http://schemas.microsoft.com/office/drawing/2014/main" id="{D5BE530D-1F22-AA4D-8966-854BF22D869F}"/>
              </a:ext>
            </a:extLst>
          </p:cNvPr>
          <p:cNvSpPr>
            <a:spLocks noGrp="1"/>
          </p:cNvSpPr>
          <p:nvPr>
            <p:ph type="body" sz="quarter" idx="11"/>
          </p:nvPr>
        </p:nvSpPr>
        <p:spPr>
          <a:xfrm>
            <a:off x="2137568"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3" name="Text Placeholder 16">
            <a:extLst>
              <a:ext uri="{FF2B5EF4-FFF2-40B4-BE49-F238E27FC236}">
                <a16:creationId xmlns:a16="http://schemas.microsoft.com/office/drawing/2014/main" id="{CDAEDC50-4A8C-FD49-8CA1-F73E6A67152C}"/>
              </a:ext>
            </a:extLst>
          </p:cNvPr>
          <p:cNvSpPr>
            <a:spLocks noGrp="1"/>
          </p:cNvSpPr>
          <p:nvPr>
            <p:ph type="body" sz="quarter" idx="12"/>
          </p:nvPr>
        </p:nvSpPr>
        <p:spPr>
          <a:xfrm>
            <a:off x="4342544"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4" name="Text Placeholder 16">
            <a:extLst>
              <a:ext uri="{FF2B5EF4-FFF2-40B4-BE49-F238E27FC236}">
                <a16:creationId xmlns:a16="http://schemas.microsoft.com/office/drawing/2014/main" id="{3C4EBE68-4920-C84A-977B-F58BE5828D63}"/>
              </a:ext>
            </a:extLst>
          </p:cNvPr>
          <p:cNvSpPr>
            <a:spLocks noGrp="1"/>
          </p:cNvSpPr>
          <p:nvPr>
            <p:ph type="body" sz="quarter" idx="13"/>
          </p:nvPr>
        </p:nvSpPr>
        <p:spPr>
          <a:xfrm>
            <a:off x="6541730"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5" name="Text Placeholder 16">
            <a:extLst>
              <a:ext uri="{FF2B5EF4-FFF2-40B4-BE49-F238E27FC236}">
                <a16:creationId xmlns:a16="http://schemas.microsoft.com/office/drawing/2014/main" id="{45605FD0-DAC7-2346-A391-AD5750772ED3}"/>
              </a:ext>
            </a:extLst>
          </p:cNvPr>
          <p:cNvSpPr>
            <a:spLocks noGrp="1"/>
          </p:cNvSpPr>
          <p:nvPr>
            <p:ph type="body" sz="quarter" idx="14"/>
          </p:nvPr>
        </p:nvSpPr>
        <p:spPr>
          <a:xfrm>
            <a:off x="8717769"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6" name="Picture Placeholder 25">
            <a:extLst>
              <a:ext uri="{FF2B5EF4-FFF2-40B4-BE49-F238E27FC236}">
                <a16:creationId xmlns:a16="http://schemas.microsoft.com/office/drawing/2014/main" id="{6BB36048-C789-B149-AB94-E008130E6224}"/>
              </a:ext>
            </a:extLst>
          </p:cNvPr>
          <p:cNvSpPr>
            <a:spLocks noGrp="1"/>
          </p:cNvSpPr>
          <p:nvPr>
            <p:ph type="pic" sz="quarter" idx="15"/>
          </p:nvPr>
        </p:nvSpPr>
        <p:spPr>
          <a:xfrm>
            <a:off x="1811338" y="2567687"/>
            <a:ext cx="1981200" cy="1981200"/>
          </a:xfrm>
        </p:spPr>
        <p:txBody>
          <a:bodyPr/>
          <a:lstStyle/>
          <a:p>
            <a:r>
              <a:rPr lang="sv-SE"/>
              <a:t>Klicka på ikonen för att lägga till en bild</a:t>
            </a:r>
          </a:p>
        </p:txBody>
      </p:sp>
      <p:sp>
        <p:nvSpPr>
          <p:cNvPr id="29" name="Picture Placeholder 25">
            <a:extLst>
              <a:ext uri="{FF2B5EF4-FFF2-40B4-BE49-F238E27FC236}">
                <a16:creationId xmlns:a16="http://schemas.microsoft.com/office/drawing/2014/main" id="{9A06BB02-4C72-8340-BD81-34D6B6C7612A}"/>
              </a:ext>
            </a:extLst>
          </p:cNvPr>
          <p:cNvSpPr>
            <a:spLocks noGrp="1"/>
          </p:cNvSpPr>
          <p:nvPr>
            <p:ph type="pic" sz="quarter" idx="16"/>
          </p:nvPr>
        </p:nvSpPr>
        <p:spPr>
          <a:xfrm>
            <a:off x="3998952" y="2567687"/>
            <a:ext cx="1981200" cy="1981200"/>
          </a:xfrm>
        </p:spPr>
        <p:txBody>
          <a:bodyPr/>
          <a:lstStyle/>
          <a:p>
            <a:r>
              <a:rPr lang="sv-SE"/>
              <a:t>Klicka på ikonen för att lägga till en bild</a:t>
            </a:r>
          </a:p>
        </p:txBody>
      </p:sp>
      <p:sp>
        <p:nvSpPr>
          <p:cNvPr id="30" name="Picture Placeholder 25">
            <a:extLst>
              <a:ext uri="{FF2B5EF4-FFF2-40B4-BE49-F238E27FC236}">
                <a16:creationId xmlns:a16="http://schemas.microsoft.com/office/drawing/2014/main" id="{51952AE3-C556-3E47-99A3-0D27850505AF}"/>
              </a:ext>
            </a:extLst>
          </p:cNvPr>
          <p:cNvSpPr>
            <a:spLocks noGrp="1"/>
          </p:cNvSpPr>
          <p:nvPr>
            <p:ph type="pic" sz="quarter" idx="17"/>
          </p:nvPr>
        </p:nvSpPr>
        <p:spPr>
          <a:xfrm>
            <a:off x="6209717" y="2567687"/>
            <a:ext cx="1981200" cy="1981200"/>
          </a:xfrm>
        </p:spPr>
        <p:txBody>
          <a:bodyPr/>
          <a:lstStyle/>
          <a:p>
            <a:r>
              <a:rPr lang="sv-SE"/>
              <a:t>Klicka på ikonen för att lägga till en bild</a:t>
            </a:r>
          </a:p>
        </p:txBody>
      </p:sp>
      <p:sp>
        <p:nvSpPr>
          <p:cNvPr id="31" name="Picture Placeholder 25">
            <a:extLst>
              <a:ext uri="{FF2B5EF4-FFF2-40B4-BE49-F238E27FC236}">
                <a16:creationId xmlns:a16="http://schemas.microsoft.com/office/drawing/2014/main" id="{AC6BBF45-9C49-4143-95BE-07829874C258}"/>
              </a:ext>
            </a:extLst>
          </p:cNvPr>
          <p:cNvSpPr>
            <a:spLocks noGrp="1"/>
          </p:cNvSpPr>
          <p:nvPr>
            <p:ph type="pic" sz="quarter" idx="18"/>
          </p:nvPr>
        </p:nvSpPr>
        <p:spPr>
          <a:xfrm>
            <a:off x="8385755" y="2567687"/>
            <a:ext cx="1981200" cy="1981200"/>
          </a:xfrm>
        </p:spPr>
        <p:txBody>
          <a:bodyPr/>
          <a:lstStyle/>
          <a:p>
            <a:r>
              <a:rPr lang="sv-SE"/>
              <a:t>Klicka på ikonen för att lägga till en bild</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hoto – Horizonta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B132C86C-205B-484E-8F9F-01C220420DC4}"/>
              </a:ext>
            </a:extLst>
          </p:cNvPr>
          <p:cNvSpPr>
            <a:spLocks noGrp="1"/>
          </p:cNvSpPr>
          <p:nvPr>
            <p:ph type="pic" sz="quarter" idx="10"/>
          </p:nvPr>
        </p:nvSpPr>
        <p:spPr>
          <a:xfrm>
            <a:off x="695325" y="1063869"/>
            <a:ext cx="10799999" cy="4897316"/>
          </a:xfrm>
        </p:spPr>
        <p:txBody>
          <a:bodyPr/>
          <a:lstStyle/>
          <a:p>
            <a:r>
              <a:rPr lang="sv-SE"/>
              <a:t>Klicka på ikonen för att lägga till en bild</a:t>
            </a:r>
          </a:p>
        </p:txBody>
      </p:sp>
    </p:spTree>
    <p:extLst>
      <p:ext uri="{BB962C8B-B14F-4D97-AF65-F5344CB8AC3E}">
        <p14:creationId xmlns:p14="http://schemas.microsoft.com/office/powerpoint/2010/main" val="31440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Quote + Photo – Squa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id="{51885EC2-9C1A-E043-BD60-9B9D65EE5440}"/>
              </a:ext>
            </a:extLst>
          </p:cNvPr>
          <p:cNvSpPr>
            <a:spLocks noGrp="1"/>
          </p:cNvSpPr>
          <p:nvPr>
            <p:ph type="title" hasCustomPrompt="1"/>
          </p:nvPr>
        </p:nvSpPr>
        <p:spPr>
          <a:xfrm>
            <a:off x="695325" y="2111320"/>
            <a:ext cx="4376405" cy="1476261"/>
          </a:xfrm>
        </p:spPr>
        <p:txBody>
          <a:bodyPr/>
          <a:lstStyle>
            <a:lvl1pPr>
              <a:defRPr b="0" i="0"/>
            </a:lvl1pPr>
          </a:lstStyle>
          <a:p>
            <a:r>
              <a:rPr lang="en-US" dirty="0"/>
              <a:t>Click to edit </a:t>
            </a:r>
            <a:br>
              <a:rPr lang="en-US" dirty="0"/>
            </a:br>
            <a:r>
              <a:rPr lang="en-US" dirty="0"/>
              <a:t>Master title style</a:t>
            </a:r>
            <a:br>
              <a:rPr lang="en-US" dirty="0">
                <a:latin typeface="Palatino" pitchFamily="2" charset="77"/>
                <a:ea typeface="Palatino" pitchFamily="2" charset="77"/>
                <a:cs typeface="Calibri" panose="020F0502020204030204" pitchFamily="34" charset="0"/>
              </a:rPr>
            </a:br>
            <a:br>
              <a:rPr lang="sv-SE" dirty="0"/>
            </a:br>
            <a:br>
              <a:rPr lang="en-US" dirty="0"/>
            </a:br>
            <a:endParaRPr lang="sv-SE" dirty="0"/>
          </a:p>
        </p:txBody>
      </p:sp>
      <p:sp>
        <p:nvSpPr>
          <p:cNvPr id="9" name="Text Placeholder 2">
            <a:extLst>
              <a:ext uri="{FF2B5EF4-FFF2-40B4-BE49-F238E27FC236}">
                <a16:creationId xmlns:a16="http://schemas.microsoft.com/office/drawing/2014/main" id="{73E04C66-B8E0-AD43-A81E-5286BE494FC8}"/>
              </a:ext>
            </a:extLst>
          </p:cNvPr>
          <p:cNvSpPr>
            <a:spLocks noGrp="1"/>
          </p:cNvSpPr>
          <p:nvPr>
            <p:ph type="body" sz="quarter" idx="10" hasCustomPrompt="1"/>
          </p:nvPr>
        </p:nvSpPr>
        <p:spPr>
          <a:xfrm>
            <a:off x="695325" y="3773188"/>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sp>
        <p:nvSpPr>
          <p:cNvPr id="18" name="Picture Placeholder 2">
            <a:extLst>
              <a:ext uri="{FF2B5EF4-FFF2-40B4-BE49-F238E27FC236}">
                <a16:creationId xmlns:a16="http://schemas.microsoft.com/office/drawing/2014/main" id="{EBA254BA-E3D4-3740-B5E4-E05552A0D04A}"/>
              </a:ext>
            </a:extLst>
          </p:cNvPr>
          <p:cNvSpPr>
            <a:spLocks noGrp="1"/>
          </p:cNvSpPr>
          <p:nvPr>
            <p:ph type="pic" sz="quarter" idx="11"/>
          </p:nvPr>
        </p:nvSpPr>
        <p:spPr>
          <a:xfrm>
            <a:off x="6467475" y="1063869"/>
            <a:ext cx="5029200" cy="4906108"/>
          </a:xfrm>
        </p:spPr>
        <p:txBody>
          <a:bodyPr/>
          <a:lstStyle/>
          <a:p>
            <a:r>
              <a:rPr lang="sv-SE"/>
              <a:t>Klicka på ikonen för att lägga till en bild</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325" y="1401457"/>
            <a:ext cx="685800" cy="524256"/>
          </a:xfrm>
          <a:prstGeom prst="rect">
            <a:avLst/>
          </a:prstGeom>
        </p:spPr>
      </p:pic>
    </p:spTree>
    <p:extLst>
      <p:ext uri="{BB962C8B-B14F-4D97-AF65-F5344CB8AC3E}">
        <p14:creationId xmlns:p14="http://schemas.microsoft.com/office/powerpoint/2010/main" val="156283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Quote + Photo – horizontal">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13D57A-65D7-D745-820B-821130F99DE5}"/>
              </a:ext>
            </a:extLst>
          </p:cNvPr>
          <p:cNvSpPr>
            <a:spLocks noGrp="1"/>
          </p:cNvSpPr>
          <p:nvPr>
            <p:ph type="pic" sz="quarter" idx="11"/>
          </p:nvPr>
        </p:nvSpPr>
        <p:spPr>
          <a:xfrm>
            <a:off x="706900" y="1055076"/>
            <a:ext cx="10789775" cy="4915877"/>
          </a:xfrm>
        </p:spPr>
        <p:txBody>
          <a:bodyPr/>
          <a:lstStyle/>
          <a:p>
            <a:r>
              <a:rPr lang="sv-SE"/>
              <a:t>Klicka på ikonen för att lägga till en bild</a:t>
            </a:r>
          </a:p>
        </p:txBody>
      </p:sp>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id="{51885EC2-9C1A-E043-BD60-9B9D65EE5440}"/>
              </a:ext>
            </a:extLst>
          </p:cNvPr>
          <p:cNvSpPr>
            <a:spLocks noGrp="1"/>
          </p:cNvSpPr>
          <p:nvPr>
            <p:ph type="title" hasCustomPrompt="1"/>
          </p:nvPr>
        </p:nvSpPr>
        <p:spPr>
          <a:xfrm>
            <a:off x="1013808" y="2408304"/>
            <a:ext cx="4376405" cy="1476261"/>
          </a:xfrm>
        </p:spPr>
        <p:txBody>
          <a:bodyPr/>
          <a:lstStyle>
            <a:lvl1pPr>
              <a:defRPr b="0" i="0"/>
            </a:lvl1pPr>
          </a:lstStyle>
          <a:p>
            <a:r>
              <a:rPr lang="en-US" dirty="0"/>
              <a:t>Click to edit </a:t>
            </a:r>
            <a:br>
              <a:rPr lang="en-US" dirty="0"/>
            </a:br>
            <a:r>
              <a:rPr lang="en-US" dirty="0"/>
              <a:t>Master title style</a:t>
            </a:r>
            <a:br>
              <a:rPr lang="en-US" dirty="0">
                <a:latin typeface="Palatino" pitchFamily="2" charset="77"/>
                <a:ea typeface="Palatino" pitchFamily="2" charset="77"/>
                <a:cs typeface="Calibri" panose="020F0502020204030204" pitchFamily="34" charset="0"/>
              </a:rPr>
            </a:br>
            <a:br>
              <a:rPr lang="sv-SE" dirty="0"/>
            </a:br>
            <a:br>
              <a:rPr lang="en-US" dirty="0"/>
            </a:br>
            <a:endParaRPr lang="sv-SE" dirty="0"/>
          </a:p>
        </p:txBody>
      </p:sp>
      <p:sp>
        <p:nvSpPr>
          <p:cNvPr id="9" name="Text Placeholder 2">
            <a:extLst>
              <a:ext uri="{FF2B5EF4-FFF2-40B4-BE49-F238E27FC236}">
                <a16:creationId xmlns:a16="http://schemas.microsoft.com/office/drawing/2014/main" id="{73E04C66-B8E0-AD43-A81E-5286BE494FC8}"/>
              </a:ext>
            </a:extLst>
          </p:cNvPr>
          <p:cNvSpPr>
            <a:spLocks noGrp="1"/>
          </p:cNvSpPr>
          <p:nvPr>
            <p:ph type="body" sz="quarter" idx="10" hasCustomPrompt="1"/>
          </p:nvPr>
        </p:nvSpPr>
        <p:spPr>
          <a:xfrm>
            <a:off x="1013808" y="4070172"/>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6" y="1630057"/>
            <a:ext cx="685800" cy="52425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6. End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
        <p:nvSpPr>
          <p:cNvPr id="7" name="Text Placeholder 3">
            <a:extLst>
              <a:ext uri="{FF2B5EF4-FFF2-40B4-BE49-F238E27FC236}">
                <a16:creationId xmlns:a16="http://schemas.microsoft.com/office/drawing/2014/main" id="{CCF06B97-C26A-43F8-A4A5-EDD46D69CD71}"/>
              </a:ext>
            </a:extLst>
          </p:cNvPr>
          <p:cNvSpPr>
            <a:spLocks noGrp="1"/>
          </p:cNvSpPr>
          <p:nvPr>
            <p:ph type="body" sz="half" idx="2" hasCustomPrompt="1"/>
          </p:nvPr>
        </p:nvSpPr>
        <p:spPr>
          <a:xfrm>
            <a:off x="724386" y="2077678"/>
            <a:ext cx="5292724" cy="1488481"/>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contact</a:t>
            </a:r>
          </a:p>
        </p:txBody>
      </p:sp>
    </p:spTree>
    <p:extLst>
      <p:ext uri="{BB962C8B-B14F-4D97-AF65-F5344CB8AC3E}">
        <p14:creationId xmlns:p14="http://schemas.microsoft.com/office/powerpoint/2010/main" val="32666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ver – With image">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half" idx="2" hasCustomPrompt="1"/>
          </p:nvPr>
        </p:nvSpPr>
        <p:spPr>
          <a:xfrm>
            <a:off x="686528" y="2820693"/>
            <a:ext cx="4495071" cy="805646"/>
          </a:xfrm>
        </p:spPr>
        <p:txBody>
          <a:bodyPr>
            <a:noAutofit/>
          </a:bodyPr>
          <a:lstStyle>
            <a:lvl1pPr marL="0" indent="0">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4" name="Title 3"/>
          <p:cNvSpPr>
            <a:spLocks noGrp="1"/>
          </p:cNvSpPr>
          <p:nvPr>
            <p:ph type="title"/>
          </p:nvPr>
        </p:nvSpPr>
        <p:spPr>
          <a:xfrm>
            <a:off x="686530" y="1520825"/>
            <a:ext cx="4495070" cy="1299867"/>
          </a:xfrm>
        </p:spPr>
        <p:txBody>
          <a:bodyPr>
            <a:noAutofit/>
          </a:bodyPr>
          <a:lstStyle>
            <a:lvl1pPr>
              <a:defRPr sz="3600"/>
            </a:lvl1pPr>
          </a:lstStyle>
          <a:p>
            <a:r>
              <a:rPr lang="sv-SE"/>
              <a:t>Klicka här för att ändra mall för rubrikformat</a:t>
            </a:r>
            <a:endParaRPr lang="en-US" dirty="0"/>
          </a:p>
        </p:txBody>
      </p:sp>
      <p:sp>
        <p:nvSpPr>
          <p:cNvPr id="12" name="Picture Placeholder 9">
            <a:extLst>
              <a:ext uri="{FF2B5EF4-FFF2-40B4-BE49-F238E27FC236}">
                <a16:creationId xmlns:a16="http://schemas.microsoft.com/office/drawing/2014/main" id="{C8106598-41A0-8A4B-AC04-23ECDB5A1FDB}"/>
              </a:ext>
            </a:extLst>
          </p:cNvPr>
          <p:cNvSpPr>
            <a:spLocks noGrp="1"/>
          </p:cNvSpPr>
          <p:nvPr>
            <p:ph type="pic" sz="quarter" idx="10"/>
          </p:nvPr>
        </p:nvSpPr>
        <p:spPr>
          <a:xfrm>
            <a:off x="5653401" y="617154"/>
            <a:ext cx="5899690" cy="5613204"/>
          </a:xfrm>
          <a:prstGeom prst="rect">
            <a:avLst/>
          </a:prstGeom>
        </p:spPr>
        <p:txBody>
          <a:bodyPr/>
          <a:lstStyle/>
          <a:p>
            <a:r>
              <a:rPr lang="sv-SE"/>
              <a:t>Klicka på ikonen för att lägga till en bild</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p:spPr>
        <p:txBody>
          <a:bodyPr tIns="0" anchor="t" anchorCtr="0"/>
          <a:lstStyle/>
          <a:p>
            <a:r>
              <a:rPr lang="sv-SE"/>
              <a:t>Klicka här för att ändra mall för rubrikformat</a:t>
            </a:r>
            <a:endParaRPr lang="en-US" dirty="0"/>
          </a:p>
        </p:txBody>
      </p:sp>
      <p:sp>
        <p:nvSpPr>
          <p:cNvPr id="5" name="Text Placeholder 4"/>
          <p:cNvSpPr>
            <a:spLocks noGrp="1"/>
          </p:cNvSpPr>
          <p:nvPr>
            <p:ph type="body" sz="quarter" idx="10"/>
          </p:nvPr>
        </p:nvSpPr>
        <p:spPr>
          <a:xfrm>
            <a:off x="5087937" y="1664043"/>
            <a:ext cx="5701983" cy="3925545"/>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itle + Content – small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6" name="Subtitle 2"/>
          <p:cNvSpPr>
            <a:spLocks noGrp="1"/>
          </p:cNvSpPr>
          <p:nvPr>
            <p:ph type="subTitle" idx="1" hasCustomPrompt="1"/>
          </p:nvPr>
        </p:nvSpPr>
        <p:spPr>
          <a:xfrm>
            <a:off x="5087938" y="1639330"/>
            <a:ext cx="5329237" cy="313038"/>
          </a:xfrm>
        </p:spPr>
        <p:txBody>
          <a:bodyPr>
            <a:noAutofit/>
          </a:bodyPr>
          <a:lstStyle>
            <a:lvl1pPr marL="0" indent="0" algn="l">
              <a:buNone/>
              <a:defRPr sz="2000" b="0" i="0" spc="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2"/>
          <p:cNvSpPr>
            <a:spLocks noGrp="1"/>
          </p:cNvSpPr>
          <p:nvPr>
            <p:ph idx="10"/>
          </p:nvPr>
        </p:nvSpPr>
        <p:spPr>
          <a:xfrm>
            <a:off x="5087309" y="2133600"/>
            <a:ext cx="5701983" cy="3464151"/>
          </a:xfrm>
          <a:prstGeom prst="rect">
            <a:avLst/>
          </a:prstGeom>
        </p:spPr>
        <p:txBody>
          <a:bodyPr vert="horz" lIns="0" tIns="0" rIns="91440" bIns="45720" rtlCol="0">
            <a:normAutofit/>
          </a:bodyPr>
          <a:lstStyle>
            <a:lvl1pPr marL="0" indent="0">
              <a:buFont typeface="Arial" charset="0"/>
              <a:buNone/>
              <a:defRPr sz="2000"/>
            </a:lvl1pPr>
            <a:lvl2pPr marL="457200" indent="0">
              <a:buFont typeface="Arial" charset="0"/>
              <a:buNone/>
              <a:defRPr sz="2000"/>
            </a:lvl2pPr>
            <a:lvl3pPr marL="914400" indent="0">
              <a:buFont typeface="Arial" charset="0"/>
              <a:buNone/>
              <a:defRPr sz="2000"/>
            </a:lvl3pPr>
            <a:lvl4pPr marL="1371600" indent="0">
              <a:buFont typeface="Arial" charset="0"/>
              <a:buNone/>
              <a:defRPr sz="2000"/>
            </a:lvl4pPr>
            <a:lvl5pPr marL="1828800" indent="0">
              <a:buFont typeface="Arial" charset="0"/>
              <a:buNone/>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4689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 Content – big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4" name="Subtitle 2"/>
          <p:cNvSpPr>
            <a:spLocks noGrp="1"/>
          </p:cNvSpPr>
          <p:nvPr>
            <p:ph type="subTitle" idx="1" hasCustomPrompt="1"/>
          </p:nvPr>
        </p:nvSpPr>
        <p:spPr>
          <a:xfrm>
            <a:off x="5087938" y="1589902"/>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Text Placeholder 2"/>
          <p:cNvSpPr>
            <a:spLocks noGrp="1"/>
          </p:cNvSpPr>
          <p:nvPr>
            <p:ph idx="10"/>
          </p:nvPr>
        </p:nvSpPr>
        <p:spPr>
          <a:xfrm>
            <a:off x="5087938" y="2174788"/>
            <a:ext cx="5701982" cy="341479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772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Title + Content - quot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14" name="Text Placeholder 13"/>
          <p:cNvSpPr>
            <a:spLocks noGrp="1"/>
          </p:cNvSpPr>
          <p:nvPr>
            <p:ph type="body" sz="quarter" idx="11"/>
          </p:nvPr>
        </p:nvSpPr>
        <p:spPr>
          <a:xfrm>
            <a:off x="5087389" y="1504199"/>
            <a:ext cx="5320146" cy="3358745"/>
          </a:xfrm>
          <a:prstGeom prst="wedgeRectCallout">
            <a:avLst>
              <a:gd name="adj1" fmla="val -33231"/>
              <a:gd name="adj2" fmla="val 71819"/>
            </a:avLst>
          </a:prstGeom>
          <a:solidFill>
            <a:srgbClr val="FBEAE7"/>
          </a:solidFill>
          <a:ln>
            <a:noFill/>
          </a:ln>
        </p:spPr>
        <p:txBody>
          <a:bodyPr lIns="576000" tIns="360000" rIns="576000" bIns="360000" anchor="ctr" anchorCtr="0"/>
          <a:lstStyle>
            <a:lvl1pPr algn="ctr">
              <a:lnSpc>
                <a:spcPct val="110000"/>
              </a:lnSpc>
              <a:defRPr sz="2200">
                <a:ln>
                  <a:noFill/>
                </a:ln>
                <a:solidFill>
                  <a:schemeClr val="tx1"/>
                </a:solidFill>
              </a:defRPr>
            </a:lvl1pPr>
            <a:lvl2pPr algn="ctr">
              <a:lnSpc>
                <a:spcPct val="110000"/>
              </a:lnSpc>
              <a:defRPr sz="2200">
                <a:ln>
                  <a:noFill/>
                </a:ln>
                <a:solidFill>
                  <a:schemeClr val="tx1"/>
                </a:solidFill>
              </a:defRPr>
            </a:lvl2pPr>
            <a:lvl3pPr algn="ctr">
              <a:lnSpc>
                <a:spcPct val="110000"/>
              </a:lnSpc>
              <a:defRPr sz="2200">
                <a:ln>
                  <a:noFill/>
                </a:ln>
                <a:solidFill>
                  <a:schemeClr val="tx1"/>
                </a:solidFill>
              </a:defRPr>
            </a:lvl3pPr>
            <a:lvl4pPr>
              <a:lnSpc>
                <a:spcPct val="110000"/>
              </a:lnSpc>
              <a:defRPr sz="1600">
                <a:ln>
                  <a:noFill/>
                </a:ln>
                <a:solidFill>
                  <a:schemeClr val="bg1"/>
                </a:solidFill>
              </a:defRPr>
            </a:lvl4pPr>
            <a:lvl5pPr>
              <a:lnSpc>
                <a:spcPct val="110000"/>
              </a:lnSpc>
              <a:defRPr sz="1600">
                <a:ln>
                  <a:noFill/>
                </a:ln>
                <a:solidFill>
                  <a:schemeClr val="bg1"/>
                </a:solidFill>
              </a:defRPr>
            </a:lvl5pPr>
          </a:lstStyle>
          <a:p>
            <a:pPr lvl="0"/>
            <a:r>
              <a:rPr lang="sv-SE"/>
              <a:t>Redigera format för bakgrundstext</a:t>
            </a:r>
          </a:p>
          <a:p>
            <a:pPr lvl="1"/>
            <a:r>
              <a:rPr lang="sv-SE"/>
              <a:t>Nivå två</a:t>
            </a:r>
          </a:p>
          <a:p>
            <a:pPr lvl="2"/>
            <a:r>
              <a:rPr lang="sv-SE"/>
              <a:t>Nivå 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Title + Content - blu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2" name="Rectangle 1"/>
          <p:cNvSpPr/>
          <p:nvPr userDrawn="1"/>
        </p:nvSpPr>
        <p:spPr>
          <a:xfrm>
            <a:off x="4330931" y="1520826"/>
            <a:ext cx="7165571" cy="4364585"/>
          </a:xfrm>
          <a:prstGeom prst="rect">
            <a:avLst/>
          </a:prstGeom>
          <a:solidFill>
            <a:srgbClr val="EC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 Placeholder 2"/>
          <p:cNvSpPr>
            <a:spLocks noGrp="1"/>
          </p:cNvSpPr>
          <p:nvPr>
            <p:ph idx="10"/>
          </p:nvPr>
        </p:nvSpPr>
        <p:spPr>
          <a:xfrm>
            <a:off x="4725472" y="2500899"/>
            <a:ext cx="6346181" cy="299373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0" name="Subtitle 2"/>
          <p:cNvSpPr>
            <a:spLocks noGrp="1"/>
          </p:cNvSpPr>
          <p:nvPr>
            <p:ph type="subTitle" idx="1" hasCustomPrompt="1"/>
          </p:nvPr>
        </p:nvSpPr>
        <p:spPr>
          <a:xfrm>
            <a:off x="4725472" y="1801607"/>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itle + Content - number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a:effectLst/>
        </p:spPr>
        <p:txBody>
          <a:bodyPr tIns="0" anchor="t" anchorCtr="0"/>
          <a:lstStyle>
            <a:lvl1pPr>
              <a:defRPr>
                <a:solidFill>
                  <a:schemeClr val="tx1"/>
                </a:solidFill>
              </a:defRPr>
            </a:lvl1pPr>
          </a:lstStyle>
          <a:p>
            <a:r>
              <a:rPr lang="sv-SE"/>
              <a:t>Klicka här för att ändra mall för rubrikformat</a:t>
            </a:r>
            <a:endParaRPr lang="en-US" dirty="0"/>
          </a:p>
        </p:txBody>
      </p:sp>
      <p:sp>
        <p:nvSpPr>
          <p:cNvPr id="13" name="Text Placeholder 12"/>
          <p:cNvSpPr>
            <a:spLocks noGrp="1"/>
          </p:cNvSpPr>
          <p:nvPr>
            <p:ph type="body" sz="quarter" idx="10"/>
          </p:nvPr>
        </p:nvSpPr>
        <p:spPr>
          <a:xfrm>
            <a:off x="5087939" y="2183028"/>
            <a:ext cx="5023728" cy="3365742"/>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4" name="Subtitle 2"/>
          <p:cNvSpPr>
            <a:spLocks noGrp="1"/>
          </p:cNvSpPr>
          <p:nvPr>
            <p:ph type="subTitle" idx="1" hasCustomPrompt="1"/>
          </p:nvPr>
        </p:nvSpPr>
        <p:spPr>
          <a:xfrm>
            <a:off x="5087940" y="1655805"/>
            <a:ext cx="5770110" cy="345990"/>
          </a:xfrm>
        </p:spPr>
        <p:txBody>
          <a:bodyPr>
            <a:noAutofit/>
          </a:bodyPr>
          <a:lstStyle>
            <a:lvl1pPr marL="0" indent="0" algn="l">
              <a:buNone/>
              <a:defRPr sz="2000" b="0" i="0" spc="6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2" name="Straight Connector 11"/>
          <p:cNvCxnSpPr/>
          <p:nvPr userDrawn="1"/>
        </p:nvCxnSpPr>
        <p:spPr>
          <a:xfrm>
            <a:off x="695325" y="6254500"/>
            <a:ext cx="10801350" cy="0"/>
          </a:xfrm>
          <a:prstGeom prst="line">
            <a:avLst/>
          </a:prstGeom>
          <a:ln>
            <a:solidFill>
              <a:schemeClr val="bg1">
                <a:alpha val="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09. Title + 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9721850" cy="581513"/>
          </a:xfrm>
        </p:spPr>
        <p:txBody>
          <a:bodyPr tIns="0" anchor="t" anchorCtr="0"/>
          <a:lstStyle/>
          <a:p>
            <a:r>
              <a:rPr lang="sv-SE"/>
              <a:t>Klicka här för att ändra mall för rubrikformat</a:t>
            </a:r>
            <a:endParaRPr lang="en-US" dirty="0"/>
          </a:p>
        </p:txBody>
      </p:sp>
      <p:sp>
        <p:nvSpPr>
          <p:cNvPr id="3" name="Content Placeholder 2"/>
          <p:cNvSpPr>
            <a:spLocks noGrp="1"/>
          </p:cNvSpPr>
          <p:nvPr>
            <p:ph sz="half" idx="1"/>
          </p:nvPr>
        </p:nvSpPr>
        <p:spPr>
          <a:xfrm>
            <a:off x="695325" y="2649414"/>
            <a:ext cx="4799388" cy="2940173"/>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67438" y="2649414"/>
            <a:ext cx="4880178" cy="294017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133095007"/>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520825"/>
            <a:ext cx="9721850" cy="792163"/>
          </a:xfrm>
          <a:prstGeom prst="rect">
            <a:avLst/>
          </a:prstGeom>
        </p:spPr>
        <p:txBody>
          <a:bodyPr vert="horz" lIns="0" tIns="0" rIns="0" bIns="0" rtlCol="0" anchor="t" anchorCtr="0">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95325" y="2707623"/>
            <a:ext cx="9721850" cy="2496478"/>
          </a:xfrm>
          <a:prstGeom prst="rect">
            <a:avLst/>
          </a:prstGeom>
        </p:spPr>
        <p:txBody>
          <a:bodyPr vert="horz" lIns="0" tIns="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p:cNvCxnSpPr/>
          <p:nvPr userDrawn="1"/>
        </p:nvCxnSpPr>
        <p:spPr>
          <a:xfrm>
            <a:off x="695325" y="799622"/>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596563" y="484650"/>
            <a:ext cx="900112" cy="267184"/>
          </a:xfrm>
          <a:prstGeom prst="rect">
            <a:avLst/>
          </a:prstGeom>
          <a:noFill/>
        </p:spPr>
        <p:txBody>
          <a:bodyPr wrap="square" lIns="72000" tIns="36000" rIns="0" bIns="36000" rtlCol="0">
            <a:spAutoFit/>
          </a:bodyPr>
          <a:lstStyle/>
          <a:p>
            <a:pPr algn="r"/>
            <a:fld id="{73A1F21B-4AE2-6642-A33F-47B28230E7D4}" type="slidenum">
              <a:rPr lang="en-US" sz="1200" b="0" i="0" smtClean="0">
                <a:latin typeface="Calibri Regular"/>
                <a:ea typeface="Trebuchet MS" charset="0"/>
                <a:cs typeface="Trebuchet MS" charset="0"/>
              </a:rPr>
              <a:pPr algn="r"/>
              <a:t>‹#›</a:t>
            </a:fld>
            <a:endParaRPr lang="en-US" sz="1200" b="0" i="0">
              <a:latin typeface="Calibri Regular"/>
              <a:ea typeface="Trebuchet MS" charset="0"/>
              <a:cs typeface="Trebuchet MS" charset="0"/>
            </a:endParaRPr>
          </a:p>
        </p:txBody>
      </p:sp>
      <p:cxnSp>
        <p:nvCxnSpPr>
          <p:cNvPr id="10" name="Straight Connector 9"/>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95326" y="448147"/>
            <a:ext cx="1024060" cy="225768"/>
          </a:xfrm>
          <a:prstGeom prst="rect">
            <a:avLst/>
          </a:prstGeom>
        </p:spPr>
      </p:pic>
    </p:spTree>
    <p:extLst>
      <p:ext uri="{BB962C8B-B14F-4D97-AF65-F5344CB8AC3E}">
        <p14:creationId xmlns:p14="http://schemas.microsoft.com/office/powerpoint/2010/main" val="5851450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7" r:id="rId3"/>
    <p:sldLayoutId id="2147483650" r:id="rId4"/>
    <p:sldLayoutId id="2147483654" r:id="rId5"/>
    <p:sldLayoutId id="2147483662" r:id="rId6"/>
    <p:sldLayoutId id="2147483679" r:id="rId7"/>
    <p:sldLayoutId id="2147483661" r:id="rId8"/>
    <p:sldLayoutId id="2147483652" r:id="rId9"/>
    <p:sldLayoutId id="2147483653" r:id="rId10"/>
    <p:sldLayoutId id="2147483655" r:id="rId11"/>
    <p:sldLayoutId id="2147483663" r:id="rId12"/>
    <p:sldLayoutId id="2147483674" r:id="rId13"/>
    <p:sldLayoutId id="2147483670" r:id="rId14"/>
    <p:sldLayoutId id="2147483678" r:id="rId15"/>
    <p:sldLayoutId id="2147483680" r:id="rId16"/>
  </p:sldLayoutIdLst>
  <p:txStyles>
    <p:titleStyle>
      <a:lvl1pPr algn="l" defTabSz="914400" rtl="0" eaLnBrk="1" latinLnBrk="0" hangingPunct="1">
        <a:lnSpc>
          <a:spcPct val="90000"/>
        </a:lnSpc>
        <a:spcBef>
          <a:spcPct val="0"/>
        </a:spcBef>
        <a:buNone/>
        <a:defRPr sz="3600" b="1" i="0" kern="1200">
          <a:solidFill>
            <a:schemeClr val="tx1"/>
          </a:solidFill>
          <a:latin typeface="Palatino Bold" pitchFamily="2" charset="77"/>
          <a:ea typeface="Palatino Bold" pitchFamily="2" charset="77"/>
          <a:cs typeface="Palatino Bold" pitchFamily="2" charset="77"/>
        </a:defRPr>
      </a:lvl1pPr>
    </p:titleStyle>
    <p:body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1708">
          <p15:clr>
            <a:srgbClr val="F26B43"/>
          </p15:clr>
        </p15:guide>
        <p15:guide id="5" pos="1822">
          <p15:clr>
            <a:srgbClr val="F26B43"/>
          </p15:clr>
        </p15:guide>
        <p15:guide id="6" pos="2389">
          <p15:clr>
            <a:srgbClr val="F26B43"/>
          </p15:clr>
        </p15:guide>
        <p15:guide id="7" pos="2502">
          <p15:clr>
            <a:srgbClr val="F26B43"/>
          </p15:clr>
        </p15:guide>
        <p15:guide id="8" pos="3092">
          <p15:clr>
            <a:srgbClr val="F26B43"/>
          </p15:clr>
        </p15:guide>
        <p15:guide id="9" pos="3205">
          <p15:clr>
            <a:srgbClr val="F26B43"/>
          </p15:clr>
        </p15:guide>
        <p15:guide id="10" pos="3772">
          <p15:clr>
            <a:srgbClr val="F26B43"/>
          </p15:clr>
        </p15:guide>
        <p15:guide id="11" pos="3885">
          <p15:clr>
            <a:srgbClr val="F26B43"/>
          </p15:clr>
        </p15:guide>
        <p15:guide id="12" pos="4475">
          <p15:clr>
            <a:srgbClr val="F26B43"/>
          </p15:clr>
        </p15:guide>
        <p15:guide id="13" pos="4588">
          <p15:clr>
            <a:srgbClr val="F26B43"/>
          </p15:clr>
        </p15:guide>
        <p15:guide id="14" pos="5178">
          <p15:clr>
            <a:srgbClr val="F26B43"/>
          </p15:clr>
        </p15:guide>
        <p15:guide id="15" pos="5292">
          <p15:clr>
            <a:srgbClr val="F26B43"/>
          </p15:clr>
        </p15:guide>
        <p15:guide id="16" pos="5858">
          <p15:clr>
            <a:srgbClr val="F26B43"/>
          </p15:clr>
        </p15:guide>
        <p15:guide id="17" pos="5972">
          <p15:clr>
            <a:srgbClr val="F26B43"/>
          </p15:clr>
        </p15:guide>
        <p15:guide id="18" pos="6562">
          <p15:clr>
            <a:srgbClr val="F26B43"/>
          </p15:clr>
        </p15:guide>
        <p15:guide id="19" pos="6675">
          <p15:clr>
            <a:srgbClr val="F26B43"/>
          </p15:clr>
        </p15:guide>
        <p15:guide id="20" pos="7242">
          <p15:clr>
            <a:srgbClr val="F26B43"/>
          </p15:clr>
        </p15:guide>
        <p15:guide id="21" pos="1141">
          <p15:clr>
            <a:srgbClr val="F26B43"/>
          </p15:clr>
        </p15:guide>
        <p15:guide id="22" pos="1028">
          <p15:clr>
            <a:srgbClr val="F26B43"/>
          </p15:clr>
        </p15:guide>
        <p15:guide id="23" pos="438">
          <p15:clr>
            <a:srgbClr val="F26B43"/>
          </p15:clr>
        </p15:guide>
        <p15:guide id="24" orient="horz" pos="436">
          <p15:clr>
            <a:srgbClr val="F26B43"/>
          </p15:clr>
        </p15:guide>
        <p15:guide id="25" orient="horz" pos="640">
          <p15:clr>
            <a:srgbClr val="F26B43"/>
          </p15:clr>
        </p15:guide>
        <p15:guide id="26" orient="horz" pos="958">
          <p15:clr>
            <a:srgbClr val="F26B43"/>
          </p15:clr>
        </p15:guide>
        <p15:guide id="27" orient="horz" pos="1457">
          <p15:clr>
            <a:srgbClr val="F26B43"/>
          </p15:clr>
        </p15:guide>
        <p15:guide id="28" orient="horz" pos="3521">
          <p15:clr>
            <a:srgbClr val="F26B43"/>
          </p15:clr>
        </p15:guide>
        <p15:guide id="29" orient="horz" pos="3702">
          <p15:clr>
            <a:srgbClr val="F26B43"/>
          </p15:clr>
        </p15:guide>
        <p15:guide id="30"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neuro.se/rapporte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euro.se/vaart-arbete/juridiska-raad-och-ti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neuro.se/vaart-arbete/diagnossto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facebook.com/watch/?v=38227534934732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uro.se/vaart-arbete/anhoerigsto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neuro.se/vaart-arbete/diagnosstoed/diagnosstoedjar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neuro.se/forsk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64B31-BEC1-A597-6490-A5C2C7BBAB59}"/>
              </a:ext>
            </a:extLst>
          </p:cNvPr>
          <p:cNvSpPr>
            <a:spLocks noGrp="1"/>
          </p:cNvSpPr>
          <p:nvPr>
            <p:ph type="title"/>
          </p:nvPr>
        </p:nvSpPr>
        <p:spPr/>
        <p:txBody>
          <a:bodyPr/>
          <a:lstStyle/>
          <a:p>
            <a:r>
              <a:rPr lang="sv-SE" dirty="0"/>
              <a:t>Vad gör </a:t>
            </a:r>
            <a:r>
              <a:rPr lang="sv-SE" dirty="0" err="1"/>
              <a:t>Neuroförbundet</a:t>
            </a:r>
            <a:r>
              <a:rPr lang="sv-SE" dirty="0"/>
              <a:t>?</a:t>
            </a:r>
          </a:p>
        </p:txBody>
      </p:sp>
      <p:sp>
        <p:nvSpPr>
          <p:cNvPr id="3" name="Platshållare för innehåll 2">
            <a:extLst>
              <a:ext uri="{FF2B5EF4-FFF2-40B4-BE49-F238E27FC236}">
                <a16:creationId xmlns:a16="http://schemas.microsoft.com/office/drawing/2014/main" id="{B0C9C65E-C2F4-08EA-6AF6-02DD940663FA}"/>
              </a:ext>
            </a:extLst>
          </p:cNvPr>
          <p:cNvSpPr>
            <a:spLocks noGrp="1"/>
          </p:cNvSpPr>
          <p:nvPr>
            <p:ph sz="half" idx="1"/>
          </p:nvPr>
        </p:nvSpPr>
        <p:spPr>
          <a:xfrm>
            <a:off x="784225" y="2433514"/>
            <a:ext cx="4799388" cy="2940173"/>
          </a:xfrm>
        </p:spPr>
        <p:txBody>
          <a:bodyPr/>
          <a:lstStyle/>
          <a:p>
            <a:r>
              <a:rPr lang="sv-SE" dirty="0"/>
              <a:t>Vi arbetar för lika rättigheter och möjligheter för alla med neurologisk diagnos.</a:t>
            </a:r>
          </a:p>
          <a:p>
            <a:r>
              <a:rPr lang="sv-SE" b="0" i="0" dirty="0" err="1">
                <a:effectLst/>
              </a:rPr>
              <a:t>Neuroförbundet</a:t>
            </a:r>
            <a:r>
              <a:rPr lang="sv-SE" b="0" i="0" dirty="0">
                <a:effectLst/>
              </a:rPr>
              <a:t> är en intresseorganisation för människor i Sverige som lever med neurologiska diagnoser eller symtom samt deras närstående. </a:t>
            </a:r>
          </a:p>
        </p:txBody>
      </p:sp>
      <p:pic>
        <p:nvPicPr>
          <p:cNvPr id="6" name="Platshållare för innehåll 5">
            <a:extLst>
              <a:ext uri="{FF2B5EF4-FFF2-40B4-BE49-F238E27FC236}">
                <a16:creationId xmlns:a16="http://schemas.microsoft.com/office/drawing/2014/main" id="{E0D8A80D-5F10-586C-BE1D-0DBD7E680C2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356831" y="1295401"/>
            <a:ext cx="5139844" cy="4465640"/>
          </a:xfrm>
        </p:spPr>
      </p:pic>
    </p:spTree>
    <p:extLst>
      <p:ext uri="{BB962C8B-B14F-4D97-AF65-F5344CB8AC3E}">
        <p14:creationId xmlns:p14="http://schemas.microsoft.com/office/powerpoint/2010/main" val="28689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F4C20-0FFC-445A-AF2B-65D3795C5BC0}"/>
              </a:ext>
            </a:extLst>
          </p:cNvPr>
          <p:cNvSpPr>
            <a:spLocks noGrp="1"/>
          </p:cNvSpPr>
          <p:nvPr>
            <p:ph type="title"/>
          </p:nvPr>
        </p:nvSpPr>
        <p:spPr>
          <a:xfrm>
            <a:off x="695326" y="1762127"/>
            <a:ext cx="3584574" cy="739774"/>
          </a:xfrm>
        </p:spPr>
        <p:txBody>
          <a:bodyPr/>
          <a:lstStyle/>
          <a:p>
            <a:r>
              <a:rPr lang="sv-SE" dirty="0"/>
              <a:t>Opinionsarbete för att påverka</a:t>
            </a:r>
          </a:p>
        </p:txBody>
      </p:sp>
      <p:sp>
        <p:nvSpPr>
          <p:cNvPr id="3" name="Platshållare för text 2">
            <a:extLst>
              <a:ext uri="{FF2B5EF4-FFF2-40B4-BE49-F238E27FC236}">
                <a16:creationId xmlns:a16="http://schemas.microsoft.com/office/drawing/2014/main" id="{F88BDA3A-77C1-9A29-9EF6-CBAD359BE880}"/>
              </a:ext>
            </a:extLst>
          </p:cNvPr>
          <p:cNvSpPr>
            <a:spLocks noGrp="1"/>
          </p:cNvSpPr>
          <p:nvPr>
            <p:ph type="body" sz="quarter" idx="11"/>
          </p:nvPr>
        </p:nvSpPr>
        <p:spPr>
          <a:xfrm>
            <a:off x="5087388" y="1042247"/>
            <a:ext cx="5662387" cy="4773505"/>
          </a:xfrm>
          <a:prstGeom prst="wedgeRectCallout">
            <a:avLst>
              <a:gd name="adj1" fmla="val -78638"/>
              <a:gd name="adj2" fmla="val 1096"/>
            </a:avLst>
          </a:prstGeom>
        </p:spPr>
        <p:txBody>
          <a:bodyPr/>
          <a:lstStyle/>
          <a:p>
            <a:pPr algn="l"/>
            <a:r>
              <a:rPr lang="sv-SE" dirty="0"/>
              <a:t>Sedan 2014 har Neuroförbundet årligen tagit fram </a:t>
            </a:r>
            <a:r>
              <a:rPr lang="sv-SE" b="1" dirty="0" err="1"/>
              <a:t>Neurorapporter</a:t>
            </a:r>
            <a:r>
              <a:rPr lang="sv-SE" dirty="0"/>
              <a:t> i syfte att sätta neurologin på kartan i samhällsdebatten. </a:t>
            </a:r>
          </a:p>
          <a:p>
            <a:pPr algn="l"/>
            <a:r>
              <a:rPr lang="sv-SE" dirty="0"/>
              <a:t>Nytt från 2024 är </a:t>
            </a:r>
            <a:r>
              <a:rPr lang="sv-SE" b="1" dirty="0" err="1"/>
              <a:t>Neurobarometern</a:t>
            </a:r>
            <a:endParaRPr lang="sv-SE" b="1" dirty="0"/>
          </a:p>
          <a:p>
            <a:pPr algn="l"/>
            <a:r>
              <a:rPr lang="sv-SE" dirty="0"/>
              <a:t>Genom våra medlemmars svar på enkäter har vi i också tagit fram andra rapporter för att belysa områden som behöver förbättras.</a:t>
            </a:r>
          </a:p>
          <a:p>
            <a:pPr algn="l"/>
            <a:r>
              <a:rPr lang="sv-SE" dirty="0">
                <a:hlinkClick r:id="rId3"/>
              </a:rPr>
              <a:t>neuro.se &gt; rapporter</a:t>
            </a:r>
            <a:endParaRPr lang="sv-SE" dirty="0"/>
          </a:p>
        </p:txBody>
      </p:sp>
      <p:pic>
        <p:nvPicPr>
          <p:cNvPr id="4" name="Bildobjekt 3">
            <a:extLst>
              <a:ext uri="{FF2B5EF4-FFF2-40B4-BE49-F238E27FC236}">
                <a16:creationId xmlns:a16="http://schemas.microsoft.com/office/drawing/2014/main" id="{AA3543EE-8A3C-5E3E-AF9E-60293E108AEA}"/>
              </a:ext>
            </a:extLst>
          </p:cNvPr>
          <p:cNvPicPr>
            <a:picLocks noChangeAspect="1"/>
          </p:cNvPicPr>
          <p:nvPr/>
        </p:nvPicPr>
        <p:blipFill>
          <a:blip r:embed="rId4"/>
          <a:stretch>
            <a:fillRect/>
          </a:stretch>
        </p:blipFill>
        <p:spPr>
          <a:xfrm rot="463965">
            <a:off x="1953130" y="3188369"/>
            <a:ext cx="1852196" cy="2632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902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877D5-B18F-4725-A895-0432201092E7}"/>
              </a:ext>
            </a:extLst>
          </p:cNvPr>
          <p:cNvSpPr>
            <a:spLocks noGrp="1"/>
          </p:cNvSpPr>
          <p:nvPr>
            <p:ph type="title"/>
          </p:nvPr>
        </p:nvSpPr>
        <p:spPr/>
        <p:txBody>
          <a:bodyPr/>
          <a:lstStyle/>
          <a:p>
            <a:r>
              <a:rPr lang="sv-SE" dirty="0"/>
              <a:t>Det kan hända vem som helst – därför angår det oss alla.</a:t>
            </a:r>
          </a:p>
        </p:txBody>
      </p:sp>
      <p:sp>
        <p:nvSpPr>
          <p:cNvPr id="3" name="Platshållare för text 2">
            <a:extLst>
              <a:ext uri="{FF2B5EF4-FFF2-40B4-BE49-F238E27FC236}">
                <a16:creationId xmlns:a16="http://schemas.microsoft.com/office/drawing/2014/main" id="{EB84C444-8F63-4FD7-97C6-047ECD5E6FC2}"/>
              </a:ext>
            </a:extLst>
          </p:cNvPr>
          <p:cNvSpPr>
            <a:spLocks noGrp="1"/>
          </p:cNvSpPr>
          <p:nvPr>
            <p:ph type="body" sz="quarter" idx="10"/>
          </p:nvPr>
        </p:nvSpPr>
        <p:spPr>
          <a:xfrm>
            <a:off x="695325" y="3863499"/>
            <a:ext cx="5282394" cy="414301"/>
          </a:xfrm>
        </p:spPr>
        <p:txBody>
          <a:bodyPr/>
          <a:lstStyle/>
          <a:p>
            <a:r>
              <a:rPr lang="sv-SE" sz="2200" dirty="0"/>
              <a:t>Lise Lidbäck, </a:t>
            </a:r>
            <a:br>
              <a:rPr lang="sv-SE" sz="2200" dirty="0"/>
            </a:br>
            <a:r>
              <a:rPr lang="sv-SE" sz="2200" dirty="0"/>
              <a:t>ordförande i </a:t>
            </a:r>
            <a:r>
              <a:rPr lang="sv-SE" sz="2200" dirty="0" err="1"/>
              <a:t>Neuroförbundet</a:t>
            </a:r>
            <a:endParaRPr lang="sv-SE" sz="2200" dirty="0"/>
          </a:p>
        </p:txBody>
      </p:sp>
      <p:pic>
        <p:nvPicPr>
          <p:cNvPr id="8" name="Platshållare för bild 7" descr="En bild som visar person, Människoansikte, klädsel, leende&#10;&#10;Automatiskt genererad beskrivning">
            <a:extLst>
              <a:ext uri="{FF2B5EF4-FFF2-40B4-BE49-F238E27FC236}">
                <a16:creationId xmlns:a16="http://schemas.microsoft.com/office/drawing/2014/main" id="{98190C8A-F867-4639-5E6B-501EB656624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2269" b="2455"/>
          <a:stretch/>
        </p:blipFill>
        <p:spPr>
          <a:xfrm>
            <a:off x="6214283" y="1111081"/>
            <a:ext cx="4572000" cy="4953000"/>
          </a:xfrm>
        </p:spPr>
      </p:pic>
    </p:spTree>
    <p:extLst>
      <p:ext uri="{BB962C8B-B14F-4D97-AF65-F5344CB8AC3E}">
        <p14:creationId xmlns:p14="http://schemas.microsoft.com/office/powerpoint/2010/main" val="162211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F4EB2C29-E0B3-0664-0A91-087DBB77245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96677" y="1906859"/>
            <a:ext cx="10798648" cy="4605453"/>
          </a:xfrm>
        </p:spPr>
      </p:pic>
      <p:sp>
        <p:nvSpPr>
          <p:cNvPr id="5" name="Rubrik 2">
            <a:extLst>
              <a:ext uri="{FF2B5EF4-FFF2-40B4-BE49-F238E27FC236}">
                <a16:creationId xmlns:a16="http://schemas.microsoft.com/office/drawing/2014/main" id="{C73A13BA-B16A-1683-3538-A0424B22B799}"/>
              </a:ext>
            </a:extLst>
          </p:cNvPr>
          <p:cNvSpPr txBox="1">
            <a:spLocks/>
          </p:cNvSpPr>
          <p:nvPr/>
        </p:nvSpPr>
        <p:spPr>
          <a:xfrm>
            <a:off x="696676" y="1063869"/>
            <a:ext cx="10934046" cy="681831"/>
          </a:xfrm>
          <a:prstGeom prst="rect">
            <a:avLst/>
          </a:prstGeom>
        </p:spPr>
        <p:txBody>
          <a:bodyPr/>
          <a:lstStyle>
            <a:lvl1pPr algn="l" defTabSz="914400" rtl="0" eaLnBrk="1" latinLnBrk="0" hangingPunct="1">
              <a:lnSpc>
                <a:spcPct val="90000"/>
              </a:lnSpc>
              <a:spcBef>
                <a:spcPct val="0"/>
              </a:spcBef>
              <a:buNone/>
              <a:defRPr sz="3600" b="1" i="0" kern="1200">
                <a:solidFill>
                  <a:schemeClr val="tx1"/>
                </a:solidFill>
                <a:latin typeface="Palatino Bold" pitchFamily="2" charset="77"/>
                <a:ea typeface="Palatino Bold" pitchFamily="2" charset="77"/>
                <a:cs typeface="Palatino Bold" pitchFamily="2" charset="77"/>
              </a:defRPr>
            </a:lvl1pPr>
          </a:lstStyle>
          <a:p>
            <a:r>
              <a:rPr lang="sv-SE" dirty="0"/>
              <a:t>Tillsammans blir vi starkare – </a:t>
            </a:r>
            <a:r>
              <a:rPr lang="sv-SE" b="0" dirty="0"/>
              <a:t>neuro.se/</a:t>
            </a:r>
            <a:r>
              <a:rPr lang="sv-SE" b="0" dirty="0" err="1"/>
              <a:t>blimedlem</a:t>
            </a:r>
            <a:endParaRPr lang="sv-SE" b="0" dirty="0"/>
          </a:p>
        </p:txBody>
      </p:sp>
    </p:spTree>
    <p:extLst>
      <p:ext uri="{BB962C8B-B14F-4D97-AF65-F5344CB8AC3E}">
        <p14:creationId xmlns:p14="http://schemas.microsoft.com/office/powerpoint/2010/main" val="160804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EC171E-6679-4953-8573-3236DFD7D8FE}"/>
              </a:ext>
            </a:extLst>
          </p:cNvPr>
          <p:cNvSpPr>
            <a:spLocks noGrp="1"/>
          </p:cNvSpPr>
          <p:nvPr>
            <p:ph type="title"/>
          </p:nvPr>
        </p:nvSpPr>
        <p:spPr>
          <a:xfrm>
            <a:off x="761999" y="1520825"/>
            <a:ext cx="3782291" cy="1402483"/>
          </a:xfrm>
        </p:spPr>
        <p:txBody>
          <a:bodyPr/>
          <a:lstStyle/>
          <a:p>
            <a:r>
              <a:rPr lang="sv-SE" dirty="0"/>
              <a:t>Våra fokus-områden</a:t>
            </a:r>
          </a:p>
        </p:txBody>
      </p:sp>
      <p:sp>
        <p:nvSpPr>
          <p:cNvPr id="3" name="Platshållare för text 2">
            <a:extLst>
              <a:ext uri="{FF2B5EF4-FFF2-40B4-BE49-F238E27FC236}">
                <a16:creationId xmlns:a16="http://schemas.microsoft.com/office/drawing/2014/main" id="{19262303-BABF-4939-BA2F-E902AC7DAD9A}"/>
              </a:ext>
            </a:extLst>
          </p:cNvPr>
          <p:cNvSpPr>
            <a:spLocks noGrp="1"/>
          </p:cNvSpPr>
          <p:nvPr>
            <p:ph type="body" sz="quarter" idx="11"/>
          </p:nvPr>
        </p:nvSpPr>
        <p:spPr>
          <a:xfrm>
            <a:off x="4719849" y="3373274"/>
            <a:ext cx="1981200" cy="2472666"/>
          </a:xfrm>
        </p:spPr>
        <p:txBody>
          <a:bodyPr/>
          <a:lstStyle/>
          <a:p>
            <a:pPr algn="l"/>
            <a:r>
              <a:rPr lang="sv-SE" sz="2200" b="1" dirty="0"/>
              <a:t>Stöd till medlemmar</a:t>
            </a:r>
          </a:p>
          <a:p>
            <a:pPr marL="342900" indent="-342900" algn="l">
              <a:spcBef>
                <a:spcPts val="500"/>
              </a:spcBef>
              <a:buFont typeface="Arial" panose="020B0604020202020204" pitchFamily="34" charset="0"/>
              <a:buChar char="•"/>
            </a:pPr>
            <a:r>
              <a:rPr lang="sv-SE" sz="2000" dirty="0"/>
              <a:t>Diagnosstöd</a:t>
            </a:r>
          </a:p>
          <a:p>
            <a:pPr marL="342900" indent="-342900" algn="l">
              <a:spcBef>
                <a:spcPts val="500"/>
              </a:spcBef>
              <a:buFont typeface="Arial" panose="020B0604020202020204" pitchFamily="34" charset="0"/>
              <a:buChar char="•"/>
            </a:pPr>
            <a:r>
              <a:rPr lang="sv-SE" sz="2000" dirty="0"/>
              <a:t>Anhörigstöd  </a:t>
            </a:r>
          </a:p>
          <a:p>
            <a:pPr marL="342900" indent="-342900" algn="l">
              <a:spcBef>
                <a:spcPts val="500"/>
              </a:spcBef>
              <a:buFont typeface="Arial" panose="020B0604020202020204" pitchFamily="34" charset="0"/>
              <a:buChar char="•"/>
            </a:pPr>
            <a:r>
              <a:rPr lang="sv-SE" sz="2000" dirty="0"/>
              <a:t>Juridisk rådgivning</a:t>
            </a:r>
          </a:p>
          <a:p>
            <a:pPr marL="342900" indent="-342900" algn="l">
              <a:spcBef>
                <a:spcPts val="500"/>
              </a:spcBef>
              <a:buFont typeface="Arial" panose="020B0604020202020204" pitchFamily="34" charset="0"/>
              <a:buChar char="•"/>
            </a:pPr>
            <a:r>
              <a:rPr lang="sv-SE" sz="2000" dirty="0"/>
              <a:t>Gemenskap</a:t>
            </a:r>
            <a:r>
              <a:rPr lang="sv-SE" sz="2200" dirty="0"/>
              <a:t> </a:t>
            </a:r>
          </a:p>
          <a:p>
            <a:pPr algn="l"/>
            <a:endParaRPr lang="sv-SE" sz="2200" dirty="0"/>
          </a:p>
          <a:p>
            <a:pPr algn="l"/>
            <a:endParaRPr lang="sv-SE" dirty="0"/>
          </a:p>
        </p:txBody>
      </p:sp>
      <p:sp>
        <p:nvSpPr>
          <p:cNvPr id="4" name="Platshållare för text 3">
            <a:extLst>
              <a:ext uri="{FF2B5EF4-FFF2-40B4-BE49-F238E27FC236}">
                <a16:creationId xmlns:a16="http://schemas.microsoft.com/office/drawing/2014/main" id="{D12C4D4C-D159-447B-8C17-D11DF6E7B8B5}"/>
              </a:ext>
            </a:extLst>
          </p:cNvPr>
          <p:cNvSpPr>
            <a:spLocks noGrp="1"/>
          </p:cNvSpPr>
          <p:nvPr>
            <p:ph type="body" sz="quarter" idx="12"/>
          </p:nvPr>
        </p:nvSpPr>
        <p:spPr>
          <a:xfrm>
            <a:off x="7070724" y="3368650"/>
            <a:ext cx="2271712" cy="2040825"/>
          </a:xfrm>
        </p:spPr>
        <p:txBody>
          <a:bodyPr/>
          <a:lstStyle/>
          <a:p>
            <a:pPr algn="l"/>
            <a:r>
              <a:rPr lang="sv-SE" sz="2200" b="1" dirty="0"/>
              <a:t>Insamling till </a:t>
            </a:r>
            <a:br>
              <a:rPr lang="sv-SE" sz="2200" b="1" dirty="0"/>
            </a:br>
            <a:r>
              <a:rPr lang="sv-SE" sz="2200" b="1" dirty="0"/>
              <a:t>bidrag för</a:t>
            </a:r>
          </a:p>
          <a:p>
            <a:pPr marL="342900" indent="-342900" algn="l">
              <a:spcBef>
                <a:spcPts val="500"/>
              </a:spcBef>
              <a:buFont typeface="Arial" panose="020B0604020202020204" pitchFamily="34" charset="0"/>
              <a:buChar char="•"/>
            </a:pPr>
            <a:r>
              <a:rPr lang="sv-SE" sz="2000" dirty="0"/>
              <a:t>Forskning</a:t>
            </a:r>
          </a:p>
          <a:p>
            <a:pPr marL="342900" indent="-342900" algn="l">
              <a:spcBef>
                <a:spcPts val="500"/>
              </a:spcBef>
              <a:buFont typeface="Arial" panose="020B0604020202020204" pitchFamily="34" charset="0"/>
              <a:buChar char="•"/>
            </a:pPr>
            <a:r>
              <a:rPr lang="sv-SE" sz="2000" dirty="0"/>
              <a:t>Stödverksamhet</a:t>
            </a:r>
          </a:p>
          <a:p>
            <a:pPr marL="342900" indent="-342900" algn="l">
              <a:spcBef>
                <a:spcPts val="500"/>
              </a:spcBef>
              <a:buFont typeface="Arial" panose="020B0604020202020204" pitchFamily="34" charset="0"/>
              <a:buChar char="•"/>
            </a:pPr>
            <a:r>
              <a:rPr lang="sv-SE" sz="2000" dirty="0"/>
              <a:t>Kunskaps-</a:t>
            </a:r>
            <a:br>
              <a:rPr lang="sv-SE" sz="2000" dirty="0"/>
            </a:br>
            <a:r>
              <a:rPr lang="sv-SE" sz="2000" dirty="0"/>
              <a:t>utveckling inom neurologi</a:t>
            </a:r>
          </a:p>
          <a:p>
            <a:endParaRPr lang="sv-SE" dirty="0"/>
          </a:p>
        </p:txBody>
      </p:sp>
      <p:sp>
        <p:nvSpPr>
          <p:cNvPr id="5" name="Platshållare för text 4">
            <a:extLst>
              <a:ext uri="{FF2B5EF4-FFF2-40B4-BE49-F238E27FC236}">
                <a16:creationId xmlns:a16="http://schemas.microsoft.com/office/drawing/2014/main" id="{08B97C32-1949-42E6-BA93-80B2CADD8E73}"/>
              </a:ext>
            </a:extLst>
          </p:cNvPr>
          <p:cNvSpPr>
            <a:spLocks noGrp="1"/>
          </p:cNvSpPr>
          <p:nvPr>
            <p:ph type="body" sz="quarter" idx="13"/>
          </p:nvPr>
        </p:nvSpPr>
        <p:spPr>
          <a:xfrm>
            <a:off x="9424988" y="3368650"/>
            <a:ext cx="2271712" cy="2654306"/>
          </a:xfrm>
        </p:spPr>
        <p:txBody>
          <a:bodyPr/>
          <a:lstStyle/>
          <a:p>
            <a:pPr algn="l"/>
            <a:r>
              <a:rPr lang="sv-SE" sz="2200" b="1" dirty="0"/>
              <a:t>Opinionsarbete för att påverka</a:t>
            </a:r>
          </a:p>
          <a:p>
            <a:pPr marL="342900" indent="-342900" algn="l">
              <a:buFont typeface="Arial" panose="020B0604020202020204" pitchFamily="34" charset="0"/>
              <a:buChar char="•"/>
            </a:pPr>
            <a:r>
              <a:rPr lang="sv-SE" sz="2000" dirty="0"/>
              <a:t>Röst och inflytande åt våra medlemmar</a:t>
            </a:r>
          </a:p>
          <a:p>
            <a:pPr marL="342900" indent="-342900" algn="l">
              <a:buFont typeface="Arial" panose="020B0604020202020204" pitchFamily="34" charset="0"/>
              <a:buChar char="•"/>
            </a:pPr>
            <a:r>
              <a:rPr lang="sv-SE" sz="2000" dirty="0"/>
              <a:t>Förändringar och förbättringar</a:t>
            </a:r>
          </a:p>
          <a:p>
            <a:pPr marL="342900" indent="-342900" algn="l">
              <a:buFont typeface="Arial" panose="020B0604020202020204" pitchFamily="34" charset="0"/>
              <a:buChar char="•"/>
            </a:pPr>
            <a:endParaRPr lang="sv-SE" sz="2000" dirty="0"/>
          </a:p>
          <a:p>
            <a:pPr algn="l"/>
            <a:endParaRPr lang="sv-SE" sz="2200" dirty="0"/>
          </a:p>
        </p:txBody>
      </p:sp>
      <p:pic>
        <p:nvPicPr>
          <p:cNvPr id="14" name="Platshållare för bild 13">
            <a:extLst>
              <a:ext uri="{FF2B5EF4-FFF2-40B4-BE49-F238E27FC236}">
                <a16:creationId xmlns:a16="http://schemas.microsoft.com/office/drawing/2014/main" id="{F3042440-5FF3-1419-72CA-EAB4FC7F0F2D}"/>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9421813" y="1182108"/>
            <a:ext cx="1981200" cy="1981200"/>
          </a:xfrm>
          <a:prstGeom prst="rect">
            <a:avLst/>
          </a:prstGeom>
          <a:ln>
            <a:noFill/>
          </a:ln>
          <a:effectLst>
            <a:outerShdw blurRad="292100" dist="139700" dir="2700000" algn="tl" rotWithShape="0">
              <a:srgbClr val="333333">
                <a:alpha val="65000"/>
              </a:srgbClr>
            </a:outerShdw>
          </a:effectLst>
        </p:spPr>
      </p:pic>
      <p:pic>
        <p:nvPicPr>
          <p:cNvPr id="9" name="Platshållare för bild 8">
            <a:extLst>
              <a:ext uri="{FF2B5EF4-FFF2-40B4-BE49-F238E27FC236}">
                <a16:creationId xmlns:a16="http://schemas.microsoft.com/office/drawing/2014/main" id="{A580DDD6-6ED0-70E7-ABB0-04E7F567138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544290" y="1177345"/>
            <a:ext cx="1981200" cy="1981200"/>
          </a:xfrm>
          <a:prstGeom prst="rect">
            <a:avLst/>
          </a:prstGeom>
          <a:ln>
            <a:noFill/>
          </a:ln>
          <a:effectLst>
            <a:outerShdw blurRad="292100" dist="139700" dir="2700000" algn="tl" rotWithShape="0">
              <a:srgbClr val="333333">
                <a:alpha val="65000"/>
              </a:srgbClr>
            </a:outerShdw>
          </a:effectLst>
        </p:spPr>
      </p:pic>
      <p:pic>
        <p:nvPicPr>
          <p:cNvPr id="17" name="Platshållare för bild 16">
            <a:extLst>
              <a:ext uri="{FF2B5EF4-FFF2-40B4-BE49-F238E27FC236}">
                <a16:creationId xmlns:a16="http://schemas.microsoft.com/office/drawing/2014/main" id="{7BDE78A5-FD74-3181-3991-614B69496E41}"/>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a:xfrm>
            <a:off x="6983051" y="1182108"/>
            <a:ext cx="19812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59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left)">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wipe(left)">
                                      <p:cBhvr>
                                        <p:cTn id="63" dur="500"/>
                                        <p:tgtEl>
                                          <p:spTgt spid="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wipe(left)">
                                      <p:cBhvr>
                                        <p:cTn id="6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9808" y="1051342"/>
            <a:ext cx="7405763" cy="977484"/>
          </a:xfrm>
        </p:spPr>
        <p:txBody>
          <a:bodyPr/>
          <a:lstStyle/>
          <a:p>
            <a:r>
              <a:rPr lang="sv-SE" sz="2400" b="1" dirty="0">
                <a:latin typeface="Palatino Bold"/>
              </a:rPr>
              <a:t>Vårt föreningsliv med nästan 13 000 medlemmar, </a:t>
            </a:r>
            <a:br>
              <a:rPr lang="sv-SE" sz="2400" b="1" dirty="0">
                <a:latin typeface="Palatino Bold"/>
              </a:rPr>
            </a:br>
            <a:r>
              <a:rPr lang="sv-SE" sz="2400" b="1" dirty="0">
                <a:latin typeface="Palatino Bold"/>
              </a:rPr>
              <a:t>70-talet föreningar och 16 läns- och regionförbund</a:t>
            </a:r>
          </a:p>
          <a:p>
            <a:pPr>
              <a:lnSpc>
                <a:spcPct val="100000"/>
              </a:lnSpc>
              <a:tabLst>
                <a:tab pos="1611313" algn="l"/>
              </a:tabLst>
            </a:pPr>
            <a:br>
              <a:rPr lang="sv-SE" sz="1400" dirty="0">
                <a:latin typeface="+mj-lt"/>
              </a:rPr>
            </a:br>
            <a:br>
              <a:rPr lang="sv-SE" sz="1400" b="1" dirty="0"/>
            </a:br>
            <a:br>
              <a:rPr lang="sv-SE" sz="1400" b="1" dirty="0"/>
            </a:br>
            <a:r>
              <a:rPr lang="sv-SE" sz="1400" b="1" dirty="0"/>
              <a:t>	</a:t>
            </a:r>
          </a:p>
        </p:txBody>
      </p:sp>
      <p:pic>
        <p:nvPicPr>
          <p:cNvPr id="7" name="Bildobjekt 6">
            <a:extLst>
              <a:ext uri="{FF2B5EF4-FFF2-40B4-BE49-F238E27FC236}">
                <a16:creationId xmlns:a16="http://schemas.microsoft.com/office/drawing/2014/main" id="{9CB09C33-3ABC-4029-8E3D-ECE40A8D18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46973" y="974126"/>
            <a:ext cx="2470068" cy="5151251"/>
          </a:xfrm>
          <a:prstGeom prst="rect">
            <a:avLst/>
          </a:prstGeom>
        </p:spPr>
      </p:pic>
      <p:sp>
        <p:nvSpPr>
          <p:cNvPr id="8" name="Text Placeholder 2">
            <a:extLst>
              <a:ext uri="{FF2B5EF4-FFF2-40B4-BE49-F238E27FC236}">
                <a16:creationId xmlns:a16="http://schemas.microsoft.com/office/drawing/2014/main" id="{EA316CE3-3C47-4577-B9DE-FD33A9F80C14}"/>
              </a:ext>
            </a:extLst>
          </p:cNvPr>
          <p:cNvSpPr txBox="1">
            <a:spLocks/>
          </p:cNvSpPr>
          <p:nvPr/>
        </p:nvSpPr>
        <p:spPr>
          <a:xfrm>
            <a:off x="8346519" y="4560982"/>
            <a:ext cx="3253686" cy="1564395"/>
          </a:xfrm>
          <a:prstGeom prst="rect">
            <a:avLst/>
          </a:prstGeom>
        </p:spPr>
        <p:txBody>
          <a:bodyPr vert="horz" lIns="0" tIns="0" rIns="91440" bIns="45720" rtlCol="0">
            <a:noAutofit/>
          </a:bodyPr>
          <a:lst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sv-SE" sz="1400" b="1" dirty="0">
              <a:latin typeface="Palatino Bold"/>
            </a:endParaRPr>
          </a:p>
          <a:p>
            <a:pPr>
              <a:lnSpc>
                <a:spcPct val="100000"/>
              </a:lnSpc>
            </a:pPr>
            <a:br>
              <a:rPr lang="sv-SE" sz="1400" b="1" dirty="0">
                <a:latin typeface="Palatino Bold"/>
              </a:rPr>
            </a:br>
            <a:br>
              <a:rPr lang="sv-SE" sz="1400" b="1" dirty="0"/>
            </a:br>
            <a:br>
              <a:rPr lang="sv-SE" sz="1400" b="1" dirty="0"/>
            </a:br>
            <a:br>
              <a:rPr lang="sv-SE" sz="1400" b="1" dirty="0"/>
            </a:br>
            <a:br>
              <a:rPr lang="sv-SE" sz="1400" b="1" dirty="0"/>
            </a:br>
            <a:r>
              <a:rPr lang="sv-SE" sz="1400" b="1" dirty="0"/>
              <a:t>	</a:t>
            </a:r>
          </a:p>
        </p:txBody>
      </p:sp>
      <p:sp>
        <p:nvSpPr>
          <p:cNvPr id="2" name="textruta 1">
            <a:extLst>
              <a:ext uri="{FF2B5EF4-FFF2-40B4-BE49-F238E27FC236}">
                <a16:creationId xmlns:a16="http://schemas.microsoft.com/office/drawing/2014/main" id="{70DD43D4-F55C-B9BD-1FB6-013B0642C228}"/>
              </a:ext>
            </a:extLst>
          </p:cNvPr>
          <p:cNvSpPr txBox="1"/>
          <p:nvPr/>
        </p:nvSpPr>
        <p:spPr>
          <a:xfrm>
            <a:off x="3949808" y="2057401"/>
            <a:ext cx="6934200" cy="3970318"/>
          </a:xfrm>
          <a:prstGeom prst="rect">
            <a:avLst/>
          </a:prstGeom>
          <a:noFill/>
        </p:spPr>
        <p:txBody>
          <a:bodyPr wrap="square" rtlCol="0">
            <a:spAutoFit/>
          </a:bodyPr>
          <a:lstStyle/>
          <a:p>
            <a:pPr>
              <a:tabLst>
                <a:tab pos="1162050" algn="l"/>
              </a:tabLst>
            </a:pPr>
            <a:r>
              <a:rPr lang="sv-SE" sz="1200" dirty="0">
                <a:latin typeface="+mj-lt"/>
              </a:rPr>
              <a:t>Norrbotten 	5 föreningar</a:t>
            </a:r>
            <a:br>
              <a:rPr lang="sv-SE" sz="1200" dirty="0">
                <a:latin typeface="+mj-lt"/>
              </a:rPr>
            </a:br>
            <a:r>
              <a:rPr lang="sv-SE" sz="1200" dirty="0">
                <a:latin typeface="+mj-lt"/>
              </a:rPr>
              <a:t>Västerbotten	2 föreningar</a:t>
            </a:r>
            <a:br>
              <a:rPr lang="sv-SE" sz="1200" dirty="0">
                <a:latin typeface="+mj-lt"/>
              </a:rPr>
            </a:br>
            <a:r>
              <a:rPr lang="sv-SE" sz="1200" dirty="0">
                <a:latin typeface="+mj-lt"/>
              </a:rPr>
              <a:t>Västernorrland	2 föreningar</a:t>
            </a:r>
            <a:br>
              <a:rPr lang="sv-SE" sz="1200" dirty="0">
                <a:latin typeface="+mj-lt"/>
              </a:rPr>
            </a:br>
            <a:r>
              <a:rPr lang="sv-SE" sz="1200" dirty="0">
                <a:latin typeface="+mj-lt"/>
              </a:rPr>
              <a:t>Jämtland	1 förening</a:t>
            </a:r>
            <a:br>
              <a:rPr lang="sv-SE" sz="1200" dirty="0">
                <a:latin typeface="+mj-lt"/>
              </a:rPr>
            </a:br>
            <a:r>
              <a:rPr lang="sv-SE" sz="1200" dirty="0">
                <a:latin typeface="+mj-lt"/>
              </a:rPr>
              <a:t>Gävleborg	2 föreningar</a:t>
            </a:r>
            <a:br>
              <a:rPr lang="sv-SE" sz="1200" dirty="0">
                <a:latin typeface="+mj-lt"/>
              </a:rPr>
            </a:br>
            <a:r>
              <a:rPr lang="sv-SE" sz="1200" dirty="0">
                <a:latin typeface="+mj-lt"/>
              </a:rPr>
              <a:t>Dalarna	2 föreningar</a:t>
            </a:r>
            <a:br>
              <a:rPr lang="sv-SE" sz="1200" dirty="0">
                <a:latin typeface="+mj-lt"/>
              </a:rPr>
            </a:br>
            <a:r>
              <a:rPr lang="sv-SE" sz="1200" dirty="0">
                <a:latin typeface="+mj-lt"/>
              </a:rPr>
              <a:t>Västmanland	1 förening</a:t>
            </a:r>
            <a:br>
              <a:rPr lang="sv-SE" sz="1200" dirty="0">
                <a:latin typeface="+mj-lt"/>
              </a:rPr>
            </a:br>
            <a:r>
              <a:rPr lang="sv-SE" sz="1200" dirty="0">
                <a:latin typeface="+mj-lt"/>
              </a:rPr>
              <a:t>Uppsala län	4 föreningar</a:t>
            </a:r>
            <a:br>
              <a:rPr lang="sv-SE" sz="1200" dirty="0">
                <a:latin typeface="+mj-lt"/>
              </a:rPr>
            </a:br>
            <a:r>
              <a:rPr lang="sv-SE" sz="1200" dirty="0">
                <a:latin typeface="+mj-lt"/>
              </a:rPr>
              <a:t>Stockholms län	6 föreningar</a:t>
            </a:r>
            <a:br>
              <a:rPr lang="sv-SE" sz="1200" dirty="0">
                <a:latin typeface="+mj-lt"/>
              </a:rPr>
            </a:br>
            <a:r>
              <a:rPr lang="sv-SE" sz="1200" dirty="0">
                <a:latin typeface="+mj-lt"/>
              </a:rPr>
              <a:t>Gotland	1 förening</a:t>
            </a:r>
            <a:br>
              <a:rPr lang="sv-SE" sz="1200" dirty="0">
                <a:latin typeface="+mj-lt"/>
              </a:rPr>
            </a:br>
            <a:r>
              <a:rPr lang="sv-SE" sz="1200" dirty="0">
                <a:latin typeface="+mj-lt"/>
              </a:rPr>
              <a:t>Södermanland	4 föreningar</a:t>
            </a:r>
            <a:br>
              <a:rPr lang="sv-SE" sz="1200" dirty="0">
                <a:latin typeface="+mj-lt"/>
              </a:rPr>
            </a:br>
            <a:r>
              <a:rPr lang="sv-SE" sz="1200" dirty="0">
                <a:latin typeface="+mj-lt"/>
              </a:rPr>
              <a:t>Örebro län	3 föreningar</a:t>
            </a:r>
            <a:br>
              <a:rPr lang="sv-SE" sz="1200" dirty="0">
                <a:latin typeface="+mj-lt"/>
              </a:rPr>
            </a:br>
            <a:r>
              <a:rPr lang="sv-SE" sz="1200" dirty="0">
                <a:latin typeface="+mj-lt"/>
              </a:rPr>
              <a:t>Värmland	3 föreningar</a:t>
            </a:r>
            <a:br>
              <a:rPr lang="sv-SE" sz="1200" dirty="0">
                <a:latin typeface="+mj-lt"/>
              </a:rPr>
            </a:br>
            <a:r>
              <a:rPr lang="sv-SE" sz="1200" dirty="0">
                <a:latin typeface="+mj-lt"/>
              </a:rPr>
              <a:t>Östergötland	4 föreningar</a:t>
            </a:r>
            <a:br>
              <a:rPr lang="sv-SE" sz="1200" dirty="0">
                <a:latin typeface="+mj-lt"/>
              </a:rPr>
            </a:br>
            <a:r>
              <a:rPr lang="sv-SE" sz="1200" dirty="0">
                <a:latin typeface="+mj-lt"/>
              </a:rPr>
              <a:t>Kalmar län	2 föreningar</a:t>
            </a:r>
            <a:br>
              <a:rPr lang="sv-SE" sz="1200" dirty="0">
                <a:latin typeface="+mj-lt"/>
              </a:rPr>
            </a:br>
            <a:r>
              <a:rPr lang="sv-SE" sz="1200" dirty="0">
                <a:latin typeface="+mj-lt"/>
              </a:rPr>
              <a:t>Kronoberg	1 förening</a:t>
            </a:r>
            <a:br>
              <a:rPr lang="sv-SE" sz="1200" dirty="0">
                <a:latin typeface="+mj-lt"/>
              </a:rPr>
            </a:br>
            <a:r>
              <a:rPr lang="sv-SE" sz="1200" dirty="0">
                <a:latin typeface="+mj-lt"/>
              </a:rPr>
              <a:t>Jönköpings län	3 föreningar</a:t>
            </a:r>
            <a:br>
              <a:rPr lang="sv-SE" sz="1200" dirty="0">
                <a:latin typeface="+mj-lt"/>
              </a:rPr>
            </a:br>
            <a:r>
              <a:rPr lang="sv-SE" sz="1200" dirty="0">
                <a:latin typeface="+mj-lt"/>
              </a:rPr>
              <a:t>Västra Götaland	12 föreningar</a:t>
            </a:r>
            <a:br>
              <a:rPr lang="sv-SE" sz="1200" dirty="0">
                <a:latin typeface="+mj-lt"/>
              </a:rPr>
            </a:br>
            <a:r>
              <a:rPr lang="sv-SE" sz="1200" dirty="0">
                <a:latin typeface="+mj-lt"/>
              </a:rPr>
              <a:t>Halland	3 föreningar</a:t>
            </a:r>
            <a:br>
              <a:rPr lang="sv-SE" sz="1200" dirty="0">
                <a:latin typeface="+mj-lt"/>
              </a:rPr>
            </a:br>
            <a:r>
              <a:rPr lang="sv-SE" sz="1200" dirty="0">
                <a:latin typeface="+mj-lt"/>
              </a:rPr>
              <a:t>Skåne	6 föreningar</a:t>
            </a:r>
            <a:br>
              <a:rPr lang="sv-SE" sz="1200" dirty="0">
                <a:latin typeface="+mj-lt"/>
              </a:rPr>
            </a:br>
            <a:r>
              <a:rPr lang="sv-SE" sz="1200" dirty="0">
                <a:latin typeface="+mj-lt"/>
              </a:rPr>
              <a:t>Blekinge	1 förening</a:t>
            </a:r>
            <a:endParaRPr lang="sv-SE" sz="1200" dirty="0"/>
          </a:p>
        </p:txBody>
      </p:sp>
    </p:spTree>
    <p:extLst>
      <p:ext uri="{BB962C8B-B14F-4D97-AF65-F5344CB8AC3E}">
        <p14:creationId xmlns:p14="http://schemas.microsoft.com/office/powerpoint/2010/main" val="11912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DFEE5A9-382A-4498-A160-53ED87A2DAAC}"/>
              </a:ext>
            </a:extLst>
          </p:cNvPr>
          <p:cNvSpPr>
            <a:spLocks noGrp="1"/>
          </p:cNvSpPr>
          <p:nvPr>
            <p:ph type="body" sz="half" idx="2"/>
          </p:nvPr>
        </p:nvSpPr>
        <p:spPr>
          <a:xfrm>
            <a:off x="686528" y="2820692"/>
            <a:ext cx="4495071" cy="1469085"/>
          </a:xfrm>
        </p:spPr>
        <p:txBody>
          <a:bodyPr/>
          <a:lstStyle/>
          <a:p>
            <a:r>
              <a:rPr lang="sv-SE" dirty="0"/>
              <a:t>Föreningar - Träffar och aktiviteter för gemenskap och att utbyta erfarenheter.</a:t>
            </a:r>
          </a:p>
          <a:p>
            <a:r>
              <a:rPr lang="sv-SE" dirty="0"/>
              <a:t>Föreläsningar om diagnoser och symtom med mera.</a:t>
            </a:r>
          </a:p>
        </p:txBody>
      </p:sp>
      <p:sp>
        <p:nvSpPr>
          <p:cNvPr id="3" name="Rubrik 2">
            <a:extLst>
              <a:ext uri="{FF2B5EF4-FFF2-40B4-BE49-F238E27FC236}">
                <a16:creationId xmlns:a16="http://schemas.microsoft.com/office/drawing/2014/main" id="{AD78E57A-B864-4EDF-AD55-8E0C26D963E4}"/>
              </a:ext>
            </a:extLst>
          </p:cNvPr>
          <p:cNvSpPr>
            <a:spLocks noGrp="1"/>
          </p:cNvSpPr>
          <p:nvPr>
            <p:ph type="title"/>
          </p:nvPr>
        </p:nvSpPr>
        <p:spPr/>
        <p:txBody>
          <a:bodyPr/>
          <a:lstStyle/>
          <a:p>
            <a:r>
              <a:rPr lang="sv-SE" dirty="0"/>
              <a:t>Gemenskap och kunskap</a:t>
            </a:r>
          </a:p>
        </p:txBody>
      </p:sp>
      <p:pic>
        <p:nvPicPr>
          <p:cNvPr id="8" name="Platshållare för bild 7" descr="En bild som visar klädsel, person, Människoansikte, person&#10;&#10;Automatiskt genererad beskrivning">
            <a:extLst>
              <a:ext uri="{FF2B5EF4-FFF2-40B4-BE49-F238E27FC236}">
                <a16:creationId xmlns:a16="http://schemas.microsoft.com/office/drawing/2014/main" id="{6ED562B5-7986-1C4F-7FF0-5AA47C688B3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7496" r="2792"/>
          <a:stretch/>
        </p:blipFill>
        <p:spPr>
          <a:xfrm>
            <a:off x="5372101" y="617154"/>
            <a:ext cx="6193752" cy="5097846"/>
          </a:xfrm>
        </p:spPr>
      </p:pic>
    </p:spTree>
    <p:extLst>
      <p:ext uri="{BB962C8B-B14F-4D97-AF65-F5344CB8AC3E}">
        <p14:creationId xmlns:p14="http://schemas.microsoft.com/office/powerpoint/2010/main" val="91801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B4B468-81F3-411A-86F4-CC05D4AADA93}"/>
              </a:ext>
            </a:extLst>
          </p:cNvPr>
          <p:cNvSpPr>
            <a:spLocks noGrp="1"/>
          </p:cNvSpPr>
          <p:nvPr>
            <p:ph type="body" sz="half" idx="2"/>
          </p:nvPr>
        </p:nvSpPr>
        <p:spPr>
          <a:xfrm>
            <a:off x="686528" y="2308226"/>
            <a:ext cx="4636099" cy="2263774"/>
          </a:xfrm>
        </p:spPr>
        <p:txBody>
          <a:bodyPr/>
          <a:lstStyle/>
          <a:p>
            <a:r>
              <a:rPr lang="sv-SE" dirty="0"/>
              <a:t>Hjälp att hitta rätt i ”djungeln” med dina rättigheter från vår jurist Maria Lillieroth.</a:t>
            </a:r>
          </a:p>
          <a:p>
            <a:r>
              <a:rPr lang="sv-SE" dirty="0"/>
              <a:t>En förmån för ordinarie medlemmar i </a:t>
            </a:r>
            <a:r>
              <a:rPr lang="sv-SE" dirty="0" err="1"/>
              <a:t>Neuroförbundet</a:t>
            </a:r>
            <a:r>
              <a:rPr lang="sv-SE" dirty="0"/>
              <a:t>.</a:t>
            </a:r>
          </a:p>
          <a:p>
            <a:r>
              <a:rPr lang="sv-SE" dirty="0"/>
              <a:t>Neuro.se &gt; Om oss &gt; </a:t>
            </a:r>
            <a:r>
              <a:rPr lang="sv-SE" dirty="0">
                <a:hlinkClick r:id="rId3"/>
              </a:rPr>
              <a:t>Juridiskt stöd</a:t>
            </a:r>
            <a:endParaRPr lang="sv-SE" dirty="0"/>
          </a:p>
          <a:p>
            <a:endParaRPr lang="sv-SE" dirty="0"/>
          </a:p>
        </p:txBody>
      </p:sp>
      <p:sp>
        <p:nvSpPr>
          <p:cNvPr id="3" name="Rubrik 2">
            <a:extLst>
              <a:ext uri="{FF2B5EF4-FFF2-40B4-BE49-F238E27FC236}">
                <a16:creationId xmlns:a16="http://schemas.microsoft.com/office/drawing/2014/main" id="{B1212440-E5B9-48B3-907E-D77D6102AAD2}"/>
              </a:ext>
            </a:extLst>
          </p:cNvPr>
          <p:cNvSpPr>
            <a:spLocks noGrp="1"/>
          </p:cNvSpPr>
          <p:nvPr>
            <p:ph type="title"/>
          </p:nvPr>
        </p:nvSpPr>
        <p:spPr>
          <a:xfrm>
            <a:off x="686530" y="1520826"/>
            <a:ext cx="4495070" cy="629522"/>
          </a:xfrm>
        </p:spPr>
        <p:txBody>
          <a:bodyPr/>
          <a:lstStyle/>
          <a:p>
            <a:r>
              <a:rPr lang="sv-SE" dirty="0"/>
              <a:t>Juridisk rådgivning</a:t>
            </a:r>
          </a:p>
        </p:txBody>
      </p:sp>
      <p:pic>
        <p:nvPicPr>
          <p:cNvPr id="12" name="Platshållare för bild 11" descr="En bild som visar Människoansikte, person, klädsel, leende&#10;&#10;Automatiskt genererad beskrivning">
            <a:extLst>
              <a:ext uri="{FF2B5EF4-FFF2-40B4-BE49-F238E27FC236}">
                <a16:creationId xmlns:a16="http://schemas.microsoft.com/office/drawing/2014/main" id="{0BAAC60D-C249-FBE2-F6B4-6C0F37A001D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958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BFB2F9-A7D7-45BC-A79D-D278687952CD}"/>
              </a:ext>
            </a:extLst>
          </p:cNvPr>
          <p:cNvSpPr>
            <a:spLocks noGrp="1"/>
          </p:cNvSpPr>
          <p:nvPr>
            <p:ph type="body" sz="half" idx="2"/>
          </p:nvPr>
        </p:nvSpPr>
        <p:spPr>
          <a:xfrm>
            <a:off x="686528" y="2410386"/>
            <a:ext cx="4495071" cy="1917774"/>
          </a:xfrm>
        </p:spPr>
        <p:txBody>
          <a:bodyPr/>
          <a:lstStyle/>
          <a:p>
            <a:r>
              <a:rPr lang="sv-SE" dirty="0"/>
              <a:t>Samtal med någon som lever med en kronisk neurologisk sjukdom.</a:t>
            </a:r>
          </a:p>
          <a:p>
            <a:r>
              <a:rPr lang="sv-SE" dirty="0"/>
              <a:t>En förmån för ordinarie medlemmar inom </a:t>
            </a:r>
            <a:r>
              <a:rPr lang="sv-SE" dirty="0" err="1"/>
              <a:t>Neuroförbundet</a:t>
            </a:r>
            <a:r>
              <a:rPr lang="sv-SE" dirty="0"/>
              <a:t>.</a:t>
            </a:r>
          </a:p>
          <a:p>
            <a:r>
              <a:rPr lang="sv-SE" dirty="0"/>
              <a:t>Neuro.se &gt; Om oss &gt; </a:t>
            </a:r>
            <a:r>
              <a:rPr lang="sv-SE" dirty="0">
                <a:hlinkClick r:id="rId3"/>
              </a:rPr>
              <a:t>Diagnosstöd</a:t>
            </a:r>
            <a:endParaRPr lang="sv-SE" dirty="0"/>
          </a:p>
        </p:txBody>
      </p:sp>
      <p:sp>
        <p:nvSpPr>
          <p:cNvPr id="3" name="Rubrik 2">
            <a:extLst>
              <a:ext uri="{FF2B5EF4-FFF2-40B4-BE49-F238E27FC236}">
                <a16:creationId xmlns:a16="http://schemas.microsoft.com/office/drawing/2014/main" id="{9B21981B-CBE1-4055-B246-8A9CE4B9F89F}"/>
              </a:ext>
            </a:extLst>
          </p:cNvPr>
          <p:cNvSpPr>
            <a:spLocks noGrp="1"/>
          </p:cNvSpPr>
          <p:nvPr>
            <p:ph type="title"/>
          </p:nvPr>
        </p:nvSpPr>
        <p:spPr>
          <a:xfrm>
            <a:off x="686530" y="1520826"/>
            <a:ext cx="4495070" cy="671390"/>
          </a:xfrm>
        </p:spPr>
        <p:txBody>
          <a:bodyPr/>
          <a:lstStyle/>
          <a:p>
            <a:r>
              <a:rPr lang="sv-SE" dirty="0"/>
              <a:t>Diagnosstöd</a:t>
            </a:r>
          </a:p>
        </p:txBody>
      </p:sp>
      <p:pic>
        <p:nvPicPr>
          <p:cNvPr id="11" name="Platshållare för innehåll 6">
            <a:hlinkClick r:id="rId4"/>
            <a:extLst>
              <a:ext uri="{FF2B5EF4-FFF2-40B4-BE49-F238E27FC236}">
                <a16:creationId xmlns:a16="http://schemas.microsoft.com/office/drawing/2014/main" id="{76B09C18-76DE-47F2-B08E-5AE73F1F3935}"/>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a:ext>
            </a:extLst>
          </a:blip>
          <a:srcRect/>
          <a:stretch/>
        </p:blipFill>
        <p:spPr>
          <a:xfrm>
            <a:off x="5653088" y="769939"/>
            <a:ext cx="5900737" cy="4812418"/>
          </a:xfrm>
          <a:prstGeom prst="rect">
            <a:avLst/>
          </a:prstGeom>
        </p:spPr>
      </p:pic>
    </p:spTree>
    <p:extLst>
      <p:ext uri="{BB962C8B-B14F-4D97-AF65-F5344CB8AC3E}">
        <p14:creationId xmlns:p14="http://schemas.microsoft.com/office/powerpoint/2010/main" val="173515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BFB2F9-A7D7-45BC-A79D-D278687952CD}"/>
              </a:ext>
            </a:extLst>
          </p:cNvPr>
          <p:cNvSpPr>
            <a:spLocks noGrp="1"/>
          </p:cNvSpPr>
          <p:nvPr>
            <p:ph type="body" sz="half" idx="2"/>
          </p:nvPr>
        </p:nvSpPr>
        <p:spPr>
          <a:xfrm>
            <a:off x="686528" y="2410385"/>
            <a:ext cx="4495071" cy="2255399"/>
          </a:xfrm>
        </p:spPr>
        <p:txBody>
          <a:bodyPr/>
          <a:lstStyle/>
          <a:p>
            <a:r>
              <a:rPr lang="sv-SE" dirty="0"/>
              <a:t>Samtal med en anhörig till någon som lever med en kronisk neurologisk sjukdom.</a:t>
            </a:r>
          </a:p>
          <a:p>
            <a:r>
              <a:rPr lang="sv-SE" dirty="0"/>
              <a:t>En förmån för alla medlemmar i </a:t>
            </a:r>
            <a:r>
              <a:rPr lang="sv-SE" dirty="0" err="1"/>
              <a:t>Neuroförbundet</a:t>
            </a:r>
            <a:r>
              <a:rPr lang="sv-SE" dirty="0"/>
              <a:t>.</a:t>
            </a:r>
          </a:p>
          <a:p>
            <a:r>
              <a:rPr lang="sv-SE" dirty="0"/>
              <a:t>Neuro.se &gt; Om oss &gt; </a:t>
            </a:r>
            <a:r>
              <a:rPr lang="sv-SE" dirty="0">
                <a:hlinkClick r:id="rId3"/>
              </a:rPr>
              <a:t>Anhörigstöd</a:t>
            </a:r>
            <a:endParaRPr lang="sv-SE" dirty="0"/>
          </a:p>
        </p:txBody>
      </p:sp>
      <p:sp>
        <p:nvSpPr>
          <p:cNvPr id="3" name="Rubrik 2">
            <a:extLst>
              <a:ext uri="{FF2B5EF4-FFF2-40B4-BE49-F238E27FC236}">
                <a16:creationId xmlns:a16="http://schemas.microsoft.com/office/drawing/2014/main" id="{9B21981B-CBE1-4055-B246-8A9CE4B9F89F}"/>
              </a:ext>
            </a:extLst>
          </p:cNvPr>
          <p:cNvSpPr>
            <a:spLocks noGrp="1"/>
          </p:cNvSpPr>
          <p:nvPr>
            <p:ph type="title"/>
          </p:nvPr>
        </p:nvSpPr>
        <p:spPr>
          <a:xfrm>
            <a:off x="686530" y="1520826"/>
            <a:ext cx="4495070" cy="671390"/>
          </a:xfrm>
        </p:spPr>
        <p:txBody>
          <a:bodyPr/>
          <a:lstStyle/>
          <a:p>
            <a:r>
              <a:rPr lang="sv-SE" dirty="0"/>
              <a:t>Anhörigstöd</a:t>
            </a:r>
          </a:p>
        </p:txBody>
      </p:sp>
      <p:pic>
        <p:nvPicPr>
          <p:cNvPr id="8" name="Platshållare för bild 7">
            <a:extLst>
              <a:ext uri="{FF2B5EF4-FFF2-40B4-BE49-F238E27FC236}">
                <a16:creationId xmlns:a16="http://schemas.microsoft.com/office/drawing/2014/main" id="{814CF0D6-ECB0-81C1-052E-8E0BA069F75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2982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47571-3D19-4DAA-AFC5-24ADE2CACC08}"/>
              </a:ext>
            </a:extLst>
          </p:cNvPr>
          <p:cNvSpPr>
            <a:spLocks noGrp="1"/>
          </p:cNvSpPr>
          <p:nvPr>
            <p:ph type="title"/>
          </p:nvPr>
        </p:nvSpPr>
        <p:spPr/>
        <p:txBody>
          <a:bodyPr/>
          <a:lstStyle/>
          <a:p>
            <a:r>
              <a:rPr lang="sv-SE" dirty="0"/>
              <a:t>Vi har diagnosstödjare inom 12 diagnoser</a:t>
            </a:r>
          </a:p>
        </p:txBody>
      </p:sp>
      <p:sp>
        <p:nvSpPr>
          <p:cNvPr id="3" name="Platshållare för innehåll 2">
            <a:extLst>
              <a:ext uri="{FF2B5EF4-FFF2-40B4-BE49-F238E27FC236}">
                <a16:creationId xmlns:a16="http://schemas.microsoft.com/office/drawing/2014/main" id="{A778DE61-02F8-4AFE-9DD1-04A9A587AEEF}"/>
              </a:ext>
            </a:extLst>
          </p:cNvPr>
          <p:cNvSpPr>
            <a:spLocks noGrp="1"/>
          </p:cNvSpPr>
          <p:nvPr>
            <p:ph sz="half" idx="1"/>
          </p:nvPr>
        </p:nvSpPr>
        <p:spPr>
          <a:xfrm>
            <a:off x="835289" y="2649414"/>
            <a:ext cx="2313065" cy="2940173"/>
          </a:xfrm>
        </p:spPr>
        <p:txBody>
          <a:bodyPr/>
          <a:lstStyle/>
          <a:p>
            <a:pPr marL="342900" indent="-342900">
              <a:spcBef>
                <a:spcPts val="0"/>
              </a:spcBef>
              <a:buFont typeface="Arial" panose="020B0604020202020204" pitchFamily="34" charset="0"/>
              <a:buChar char="•"/>
            </a:pPr>
            <a:r>
              <a:rPr lang="sv-SE" dirty="0"/>
              <a:t>ALS</a:t>
            </a:r>
          </a:p>
          <a:p>
            <a:pPr marL="342900" indent="-342900">
              <a:spcBef>
                <a:spcPts val="0"/>
              </a:spcBef>
              <a:buFont typeface="Arial" panose="020B0604020202020204" pitchFamily="34" charset="0"/>
              <a:buChar char="•"/>
            </a:pPr>
            <a:r>
              <a:rPr lang="sv-SE" dirty="0"/>
              <a:t>Ataxi</a:t>
            </a:r>
          </a:p>
          <a:p>
            <a:pPr marL="342900" indent="-342900">
              <a:spcBef>
                <a:spcPts val="0"/>
              </a:spcBef>
              <a:buFont typeface="Arial" panose="020B0604020202020204" pitchFamily="34" charset="0"/>
              <a:buChar char="•"/>
            </a:pPr>
            <a:r>
              <a:rPr lang="sv-SE" dirty="0"/>
              <a:t>CP</a:t>
            </a:r>
          </a:p>
          <a:p>
            <a:pPr marL="342900" indent="-342900">
              <a:spcBef>
                <a:spcPts val="0"/>
              </a:spcBef>
              <a:buFont typeface="Arial" panose="020B0604020202020204" pitchFamily="34" charset="0"/>
              <a:buChar char="•"/>
            </a:pPr>
            <a:r>
              <a:rPr lang="sv-SE" dirty="0"/>
              <a:t>Epilepsi</a:t>
            </a:r>
          </a:p>
          <a:p>
            <a:pPr marL="342900" indent="-342900">
              <a:spcBef>
                <a:spcPts val="0"/>
              </a:spcBef>
              <a:buFont typeface="Arial" panose="020B0604020202020204" pitchFamily="34" charset="0"/>
              <a:buChar char="•"/>
            </a:pPr>
            <a:r>
              <a:rPr lang="sv-SE" dirty="0"/>
              <a:t>MG </a:t>
            </a:r>
            <a:r>
              <a:rPr lang="sv-SE" sz="1600" i="1" dirty="0"/>
              <a:t>(</a:t>
            </a:r>
            <a:r>
              <a:rPr lang="sv-SE" sz="1600" i="1" dirty="0" err="1"/>
              <a:t>Myastenia</a:t>
            </a:r>
            <a:r>
              <a:rPr lang="sv-SE" sz="1600" i="1" dirty="0"/>
              <a:t> gravis)</a:t>
            </a:r>
          </a:p>
          <a:p>
            <a:pPr marL="342900" indent="-342900">
              <a:spcBef>
                <a:spcPts val="0"/>
              </a:spcBef>
              <a:buFont typeface="Arial" panose="020B0604020202020204" pitchFamily="34" charset="0"/>
              <a:buChar char="•"/>
            </a:pPr>
            <a:r>
              <a:rPr lang="sv-SE" dirty="0"/>
              <a:t>MS</a:t>
            </a:r>
          </a:p>
          <a:p>
            <a:pPr marL="342900" indent="-342900">
              <a:spcBef>
                <a:spcPts val="0"/>
              </a:spcBef>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
        <p:nvSpPr>
          <p:cNvPr id="4" name="Platshållare för innehåll 3">
            <a:extLst>
              <a:ext uri="{FF2B5EF4-FFF2-40B4-BE49-F238E27FC236}">
                <a16:creationId xmlns:a16="http://schemas.microsoft.com/office/drawing/2014/main" id="{FE579352-5968-455A-ABE6-153DB6EC4E13}"/>
              </a:ext>
            </a:extLst>
          </p:cNvPr>
          <p:cNvSpPr>
            <a:spLocks noGrp="1"/>
          </p:cNvSpPr>
          <p:nvPr>
            <p:ph sz="half" idx="2"/>
          </p:nvPr>
        </p:nvSpPr>
        <p:spPr>
          <a:solidFill>
            <a:srgbClr val="FBEAE7"/>
          </a:solidFill>
        </p:spPr>
        <p:txBody>
          <a:bodyPr/>
          <a:lstStyle/>
          <a:p>
            <a:pPr marL="354013"/>
            <a:endParaRPr lang="sv-SE" dirty="0"/>
          </a:p>
          <a:p>
            <a:pPr marL="354013"/>
            <a:r>
              <a:rPr lang="sv-SE" dirty="0"/>
              <a:t>Alla våra diagnosstödjare finns med bild och namn på hemsidan.</a:t>
            </a:r>
          </a:p>
          <a:p>
            <a:pPr marL="354013"/>
            <a:r>
              <a:rPr lang="sv-SE" dirty="0"/>
              <a:t>Om oss &gt; </a:t>
            </a:r>
            <a:r>
              <a:rPr lang="sv-SE" dirty="0" err="1"/>
              <a:t>diagnosstöd</a:t>
            </a:r>
            <a:r>
              <a:rPr lang="sv-SE" dirty="0"/>
              <a:t> &gt; </a:t>
            </a:r>
            <a:r>
              <a:rPr lang="sv-SE" dirty="0">
                <a:hlinkClick r:id="rId3"/>
              </a:rPr>
              <a:t>diagnosstödjare</a:t>
            </a:r>
            <a:endParaRPr lang="sv-SE" dirty="0"/>
          </a:p>
        </p:txBody>
      </p:sp>
      <p:sp>
        <p:nvSpPr>
          <p:cNvPr id="5" name="Platshållare för innehåll 2">
            <a:extLst>
              <a:ext uri="{FF2B5EF4-FFF2-40B4-BE49-F238E27FC236}">
                <a16:creationId xmlns:a16="http://schemas.microsoft.com/office/drawing/2014/main" id="{4B319102-47C2-41E5-B9E1-0719A7A20B35}"/>
              </a:ext>
            </a:extLst>
          </p:cNvPr>
          <p:cNvSpPr txBox="1">
            <a:spLocks/>
          </p:cNvSpPr>
          <p:nvPr/>
        </p:nvSpPr>
        <p:spPr>
          <a:xfrm>
            <a:off x="3148354" y="2649413"/>
            <a:ext cx="2876209" cy="2940173"/>
          </a:xfrm>
          <a:prstGeom prst="rect">
            <a:avLst/>
          </a:prstGeom>
        </p:spPr>
        <p:txBody>
          <a:bodyPr vert="horz" lIns="0" tIns="0" rIns="91440" bIns="45720" rtlCol="0">
            <a:noAutofit/>
          </a:bodyPr>
          <a:lst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sv-SE" dirty="0"/>
              <a:t>Narkolepsi</a:t>
            </a:r>
          </a:p>
          <a:p>
            <a:pPr marL="342900" indent="-342900">
              <a:spcBef>
                <a:spcPts val="0"/>
              </a:spcBef>
              <a:buFont typeface="Arial" panose="020B0604020202020204" pitchFamily="34" charset="0"/>
              <a:buChar char="•"/>
            </a:pPr>
            <a:r>
              <a:rPr lang="sv-SE" dirty="0"/>
              <a:t>NMD </a:t>
            </a:r>
            <a:r>
              <a:rPr lang="sv-SE" sz="1600" i="1" dirty="0"/>
              <a:t>(Neuromuskulära diagnoser)</a:t>
            </a:r>
          </a:p>
          <a:p>
            <a:pPr marL="342900" indent="-342900">
              <a:spcBef>
                <a:spcPts val="0"/>
              </a:spcBef>
              <a:buFont typeface="Arial" panose="020B0604020202020204" pitchFamily="34" charset="0"/>
              <a:buChar char="•"/>
            </a:pPr>
            <a:r>
              <a:rPr lang="sv-SE" dirty="0"/>
              <a:t>Parkinsons</a:t>
            </a:r>
          </a:p>
          <a:p>
            <a:pPr marL="342900" indent="-342900">
              <a:spcBef>
                <a:spcPts val="0"/>
              </a:spcBef>
              <a:buFont typeface="Arial" panose="020B0604020202020204" pitchFamily="34" charset="0"/>
              <a:buChar char="•"/>
            </a:pPr>
            <a:r>
              <a:rPr lang="sv-SE" dirty="0"/>
              <a:t>Polyneuropati </a:t>
            </a:r>
            <a:r>
              <a:rPr lang="sv-SE" sz="1600" i="1" dirty="0"/>
              <a:t>(flera varianter)</a:t>
            </a:r>
            <a:endParaRPr lang="sv-SE" i="1" dirty="0"/>
          </a:p>
          <a:p>
            <a:pPr marL="342900" indent="-342900">
              <a:spcBef>
                <a:spcPts val="0"/>
              </a:spcBef>
              <a:buFont typeface="Arial" panose="020B0604020202020204" pitchFamily="34" charset="0"/>
              <a:buChar char="•"/>
            </a:pPr>
            <a:r>
              <a:rPr lang="sv-SE" dirty="0"/>
              <a:t>Stroke</a:t>
            </a:r>
          </a:p>
          <a:p>
            <a:pPr marL="342900" indent="-342900">
              <a:spcBef>
                <a:spcPts val="0"/>
              </a:spcBef>
              <a:buFont typeface="Arial" panose="020B0604020202020204" pitchFamily="34" charset="0"/>
              <a:buChar char="•"/>
            </a:pPr>
            <a:r>
              <a:rPr lang="sv-SE" dirty="0"/>
              <a:t>TBE</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16082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D78A6F0-C19A-81F8-5A2D-C2CDB76D8453}"/>
              </a:ext>
            </a:extLst>
          </p:cNvPr>
          <p:cNvSpPr>
            <a:spLocks noGrp="1"/>
          </p:cNvSpPr>
          <p:nvPr>
            <p:ph type="body" sz="half" idx="2"/>
          </p:nvPr>
        </p:nvSpPr>
        <p:spPr>
          <a:xfrm>
            <a:off x="686529" y="2820692"/>
            <a:ext cx="4241072" cy="2094207"/>
          </a:xfrm>
        </p:spPr>
        <p:txBody>
          <a:bodyPr/>
          <a:lstStyle/>
          <a:p>
            <a:r>
              <a:rPr lang="sv-SE" dirty="0"/>
              <a:t>2023 delade vi ut 35 forskningsbidrag på sammanlagt 16,2 miljoner kronor.</a:t>
            </a:r>
          </a:p>
          <a:p>
            <a:r>
              <a:rPr lang="sv-SE" dirty="0"/>
              <a:t>Beviljade bidrag finns här: </a:t>
            </a:r>
            <a:br>
              <a:rPr lang="sv-SE" dirty="0"/>
            </a:br>
            <a:r>
              <a:rPr lang="sv-SE" dirty="0">
                <a:hlinkClick r:id="rId3"/>
              </a:rPr>
              <a:t>neuro.se &gt; forskning</a:t>
            </a:r>
            <a:endParaRPr lang="sv-SE" dirty="0"/>
          </a:p>
        </p:txBody>
      </p:sp>
      <p:sp>
        <p:nvSpPr>
          <p:cNvPr id="3" name="Rubrik 2">
            <a:extLst>
              <a:ext uri="{FF2B5EF4-FFF2-40B4-BE49-F238E27FC236}">
                <a16:creationId xmlns:a16="http://schemas.microsoft.com/office/drawing/2014/main" id="{6F236CF4-ABC5-552C-9F6C-F0351225E515}"/>
              </a:ext>
            </a:extLst>
          </p:cNvPr>
          <p:cNvSpPr>
            <a:spLocks noGrp="1"/>
          </p:cNvSpPr>
          <p:nvPr>
            <p:ph type="title"/>
          </p:nvPr>
        </p:nvSpPr>
        <p:spPr>
          <a:xfrm>
            <a:off x="686530" y="1520825"/>
            <a:ext cx="4241070" cy="1299867"/>
          </a:xfrm>
        </p:spPr>
        <p:txBody>
          <a:bodyPr/>
          <a:lstStyle/>
          <a:p>
            <a:r>
              <a:rPr lang="sv-SE" dirty="0"/>
              <a:t>Insamling till forskning</a:t>
            </a:r>
          </a:p>
        </p:txBody>
      </p:sp>
      <p:pic>
        <p:nvPicPr>
          <p:cNvPr id="5" name="Platshållare för innehåll 5" descr="En bild som visar klädsel, person, leende, Människoansikte&#10;&#10;Automatiskt genererad beskrivning">
            <a:extLst>
              <a:ext uri="{FF2B5EF4-FFF2-40B4-BE49-F238E27FC236}">
                <a16:creationId xmlns:a16="http://schemas.microsoft.com/office/drawing/2014/main" id="{4C1092C3-7F63-B72C-89F0-7238F1A441C3}"/>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5181600" y="617538"/>
            <a:ext cx="6372226" cy="5613400"/>
          </a:xfrm>
        </p:spPr>
      </p:pic>
    </p:spTree>
    <p:extLst>
      <p:ext uri="{BB962C8B-B14F-4D97-AF65-F5344CB8AC3E}">
        <p14:creationId xmlns:p14="http://schemas.microsoft.com/office/powerpoint/2010/main" val="1111106526"/>
      </p:ext>
    </p:extLst>
  </p:cSld>
  <p:clrMapOvr>
    <a:masterClrMapping/>
  </p:clrMapOvr>
</p:sld>
</file>

<file path=ppt/theme/theme1.xml><?xml version="1.0" encoding="utf-8"?>
<a:theme xmlns:a="http://schemas.openxmlformats.org/drawingml/2006/main" name="Neuro Master Page 1">
  <a:themeElements>
    <a:clrScheme name="Neuro Colour Scheme">
      <a:dk1>
        <a:srgbClr val="000000"/>
      </a:dk1>
      <a:lt1>
        <a:srgbClr val="FFFFFF"/>
      </a:lt1>
      <a:dk2>
        <a:srgbClr val="FFFFFF"/>
      </a:dk2>
      <a:lt2>
        <a:srgbClr val="FFFFFF"/>
      </a:lt2>
      <a:accent1>
        <a:srgbClr val="FF5333"/>
      </a:accent1>
      <a:accent2>
        <a:srgbClr val="FF9980"/>
      </a:accent2>
      <a:accent3>
        <a:srgbClr val="0000C1"/>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Neuro.potx" id="{3A981654-477C-4767-B4A5-6F4861420AFA}" vid="{01BC842F-E7AA-452F-BCAF-44838A032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Neuro</Template>
  <TotalTime>3551</TotalTime>
  <Words>1835</Words>
  <Application>Microsoft Office PowerPoint</Application>
  <PresentationFormat>Bredbild</PresentationFormat>
  <Paragraphs>187</Paragraphs>
  <Slides>12</Slides>
  <Notes>12</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12</vt:i4>
      </vt:variant>
    </vt:vector>
  </HeadingPairs>
  <TitlesOfParts>
    <vt:vector size="22" baseType="lpstr">
      <vt:lpstr>Arial</vt:lpstr>
      <vt:lpstr>CadizWeb-Regular</vt:lpstr>
      <vt:lpstr>Calibri</vt:lpstr>
      <vt:lpstr>Calibri Regular</vt:lpstr>
      <vt:lpstr>Gza-SemiBold</vt:lpstr>
      <vt:lpstr>metropolisregular</vt:lpstr>
      <vt:lpstr>Palatino</vt:lpstr>
      <vt:lpstr>Palatino Bold</vt:lpstr>
      <vt:lpstr>Segoe UI Historic</vt:lpstr>
      <vt:lpstr>Neuro Master Page 1</vt:lpstr>
      <vt:lpstr>Vad gör Neuroförbundet?</vt:lpstr>
      <vt:lpstr>Våra fokus-områden</vt:lpstr>
      <vt:lpstr>PowerPoint-presentation</vt:lpstr>
      <vt:lpstr>Gemenskap och kunskap</vt:lpstr>
      <vt:lpstr>Juridisk rådgivning</vt:lpstr>
      <vt:lpstr>Diagnosstöd</vt:lpstr>
      <vt:lpstr>Anhörigstöd</vt:lpstr>
      <vt:lpstr>Vi har diagnosstödjare inom 12 diagnoser</vt:lpstr>
      <vt:lpstr>Insamling till forskning</vt:lpstr>
      <vt:lpstr>Opinionsarbete för att påverka</vt:lpstr>
      <vt:lpstr>Det kan hända vem som helst – därför angår det oss alla.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Kommande satsningar</dc:title>
  <dc:creator>Helene Landersten</dc:creator>
  <cp:lastModifiedBy>Helene Landersten</cp:lastModifiedBy>
  <cp:revision>133</cp:revision>
  <cp:lastPrinted>2023-10-12T17:43:30Z</cp:lastPrinted>
  <dcterms:created xsi:type="dcterms:W3CDTF">2018-09-27T09:17:41Z</dcterms:created>
  <dcterms:modified xsi:type="dcterms:W3CDTF">2024-11-11T08:49:18Z</dcterms:modified>
</cp:coreProperties>
</file>