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8" r:id="rId2"/>
    <p:sldId id="369" r:id="rId3"/>
    <p:sldId id="381" r:id="rId4"/>
    <p:sldId id="385" r:id="rId5"/>
    <p:sldId id="382" r:id="rId6"/>
    <p:sldId id="384" r:id="rId7"/>
    <p:sldId id="377" r:id="rId8"/>
    <p:sldId id="371" r:id="rId9"/>
    <p:sldId id="372" r:id="rId10"/>
    <p:sldId id="378" r:id="rId11"/>
    <p:sldId id="373" r:id="rId12"/>
    <p:sldId id="374" r:id="rId13"/>
    <p:sldId id="375" r:id="rId14"/>
    <p:sldId id="380" r:id="rId15"/>
    <p:sldId id="386" r:id="rId16"/>
    <p:sldId id="376" r:id="rId17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4FB"/>
    <a:srgbClr val="0000C1"/>
    <a:srgbClr val="FBEAE7"/>
    <a:srgbClr val="D4021D"/>
    <a:srgbClr val="FF9980"/>
    <a:srgbClr val="FF3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7"/>
    <p:restoredTop sz="96327"/>
  </p:normalViewPr>
  <p:slideViewPr>
    <p:cSldViewPr snapToGrid="0" snapToObjects="1" showGuides="1">
      <p:cViewPr varScale="1">
        <p:scale>
          <a:sx n="128" d="100"/>
          <a:sy n="128" d="100"/>
        </p:scale>
        <p:origin x="720" y="176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9C682B-DA63-9E46-92CD-E8FB0FCE0C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>
              <a:latin typeface="Calibri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1BB44-835E-FF44-91B5-0FC187745E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>
              <a:latin typeface="Calibri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6385-7664-1B41-A3ED-9D60389CAF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E1FD2-50A7-1048-8239-EE726EC12891}" type="slidenum">
              <a:rPr lang="sv-SE" smtClean="0">
                <a:latin typeface="Calibri Regular"/>
              </a:rPr>
              <a:t>‹#›</a:t>
            </a:fld>
            <a:endParaRPr lang="sv-SE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5827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Regular"/>
              </a:defRPr>
            </a:lvl1pPr>
          </a:lstStyle>
          <a:p>
            <a:fld id="{146D7014-665C-6643-9DA1-DCEED4D64D1F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Regular"/>
              </a:defRPr>
            </a:lvl1pPr>
          </a:lstStyle>
          <a:p>
            <a:fld id="{EBBFF3BE-2E62-F847-A3A6-D6FCDAE7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2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Cover –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4386" y="2077679"/>
            <a:ext cx="5292724" cy="779290"/>
          </a:xfrm>
        </p:spPr>
        <p:txBody>
          <a:bodyPr>
            <a:noAutofit/>
          </a:bodyPr>
          <a:lstStyle>
            <a:lvl1pPr marL="0" indent="0" algn="l">
              <a:buNone/>
              <a:defRPr sz="2000" b="0" i="0" spc="30" baseline="0">
                <a:latin typeface="Calibri Regular"/>
                <a:ea typeface="Calibri Regular"/>
                <a:cs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itle 12"/>
          <p:cNvSpPr>
            <a:spLocks noGrp="1"/>
          </p:cNvSpPr>
          <p:nvPr>
            <p:ph type="title"/>
          </p:nvPr>
        </p:nvSpPr>
        <p:spPr>
          <a:xfrm>
            <a:off x="724386" y="1356465"/>
            <a:ext cx="6690213" cy="721213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" y="5803881"/>
            <a:ext cx="1730978" cy="38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. Title + Content - two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520826"/>
            <a:ext cx="7524750" cy="539216"/>
          </a:xfrm>
        </p:spPr>
        <p:txBody>
          <a:bodyPr tIns="0" rIns="0" bIns="0" anchor="t" anchorCtr="0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5325" y="2649245"/>
            <a:ext cx="5292725" cy="333960"/>
          </a:xfrm>
        </p:spPr>
        <p:txBody>
          <a:bodyPr tIns="0" rIns="0" bIns="0" anchor="t" anchorCtr="0">
            <a:noAutofit/>
          </a:bodyPr>
          <a:lstStyle>
            <a:lvl1pPr marL="0" indent="0">
              <a:buNone/>
              <a:defRPr sz="2000" b="0" i="0" spc="40" baseline="0">
                <a:solidFill>
                  <a:srgbClr val="0000C1"/>
                </a:solidFill>
                <a:latin typeface="Calibri Regular"/>
                <a:ea typeface="Calibri Regular"/>
                <a:cs typeface="Calibri 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5" y="3217025"/>
            <a:ext cx="5292725" cy="2372564"/>
          </a:xfrm>
        </p:spPr>
        <p:txBody>
          <a:bodyPr/>
          <a:lstStyle>
            <a:lvl1pPr>
              <a:defRPr b="0" i="0">
                <a:latin typeface="Calibri Regular"/>
                <a:ea typeface="Calibri Regular"/>
                <a:cs typeface="Calibri Regular"/>
              </a:defRPr>
            </a:lvl1pPr>
            <a:lvl2pPr>
              <a:defRPr b="0" i="0">
                <a:latin typeface="Calibri Regular"/>
                <a:ea typeface="Calibri Regular"/>
                <a:cs typeface="Calibri Regular"/>
              </a:defRPr>
            </a:lvl2pPr>
            <a:lvl3pPr>
              <a:defRPr b="0" i="0">
                <a:latin typeface="Calibri Regular"/>
                <a:ea typeface="Calibri Regular"/>
                <a:cs typeface="Calibri Regular"/>
              </a:defRPr>
            </a:lvl3pPr>
            <a:lvl4pPr>
              <a:defRPr b="0" i="0">
                <a:latin typeface="Calibri Regular"/>
                <a:ea typeface="Calibri Regular"/>
                <a:cs typeface="Calibri Regular"/>
              </a:defRPr>
            </a:lvl4pPr>
            <a:lvl5pPr>
              <a:defRPr b="0" i="0">
                <a:latin typeface="Calibri Regular"/>
                <a:ea typeface="Calibri Regular"/>
                <a:cs typeface="Calibri Regular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649246"/>
            <a:ext cx="5324475" cy="333958"/>
          </a:xfrm>
        </p:spPr>
        <p:txBody>
          <a:bodyPr tIns="0" anchor="t" anchorCtr="0">
            <a:noAutofit/>
          </a:bodyPr>
          <a:lstStyle>
            <a:lvl1pPr marL="0" indent="0">
              <a:buNone/>
              <a:defRPr sz="2000" b="0" i="0" spc="40" baseline="0">
                <a:solidFill>
                  <a:srgbClr val="0000C1"/>
                </a:solidFill>
                <a:latin typeface="Calibri Regular"/>
                <a:ea typeface="Calibri Regular"/>
                <a:cs typeface="Calibri 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7439" y="3217025"/>
            <a:ext cx="5329236" cy="2372564"/>
          </a:xfrm>
        </p:spPr>
        <p:txBody>
          <a:bodyPr/>
          <a:lstStyle>
            <a:lvl1pPr>
              <a:defRPr b="0" i="0">
                <a:latin typeface="Calibri Regular"/>
                <a:ea typeface="Calibri Regular"/>
                <a:cs typeface="Calibri Regular"/>
              </a:defRPr>
            </a:lvl1pPr>
            <a:lvl2pPr>
              <a:defRPr b="0" i="0">
                <a:latin typeface="Calibri Regular"/>
                <a:ea typeface="Calibri Regular"/>
                <a:cs typeface="Calibri Regular"/>
              </a:defRPr>
            </a:lvl2pPr>
            <a:lvl3pPr>
              <a:defRPr b="0" i="0">
                <a:latin typeface="Calibri Regular"/>
                <a:ea typeface="Calibri Regular"/>
                <a:cs typeface="Calibri Regular"/>
              </a:defRPr>
            </a:lvl3pPr>
            <a:lvl4pPr>
              <a:defRPr b="0" i="0">
                <a:latin typeface="Calibri Regular"/>
                <a:ea typeface="Calibri Regular"/>
                <a:cs typeface="Calibri Regular"/>
              </a:defRPr>
            </a:lvl4pPr>
            <a:lvl5pPr>
              <a:defRPr b="0" i="0">
                <a:latin typeface="Calibri Regular"/>
                <a:ea typeface="Calibri Regular"/>
                <a:cs typeface="Calibri Regular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79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.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Icon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21DD853-DCBF-5141-8C3F-A243CC52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20826"/>
            <a:ext cx="8573721" cy="4955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5BE530D-1F22-AA4D-8966-854BF22D8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7568" y="4862500"/>
            <a:ext cx="1328737" cy="475407"/>
          </a:xfrm>
        </p:spPr>
        <p:txBody>
          <a:bodyPr anchor="t"/>
          <a:lstStyle>
            <a:lvl1pPr algn="ctr">
              <a:lnSpc>
                <a:spcPct val="100000"/>
              </a:lnSpc>
              <a:defRPr sz="18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AEDC50-4A8C-FD49-8CA1-F73E6A6715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2544" y="4862500"/>
            <a:ext cx="1328737" cy="475407"/>
          </a:xfrm>
        </p:spPr>
        <p:txBody>
          <a:bodyPr anchor="t"/>
          <a:lstStyle>
            <a:lvl1pPr algn="ctr">
              <a:lnSpc>
                <a:spcPct val="100000"/>
              </a:lnSpc>
              <a:defRPr sz="18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C4EBE68-4920-C84A-977B-F58BE5828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1730" y="4862500"/>
            <a:ext cx="1328737" cy="475407"/>
          </a:xfrm>
        </p:spPr>
        <p:txBody>
          <a:bodyPr anchor="t"/>
          <a:lstStyle>
            <a:lvl1pPr algn="ctr">
              <a:lnSpc>
                <a:spcPct val="100000"/>
              </a:lnSpc>
              <a:defRPr sz="18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45605FD0-DAC7-2346-A391-AD5750772E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7769" y="4862500"/>
            <a:ext cx="1328737" cy="475407"/>
          </a:xfrm>
        </p:spPr>
        <p:txBody>
          <a:bodyPr anchor="t"/>
          <a:lstStyle>
            <a:lvl1pPr algn="ctr">
              <a:lnSpc>
                <a:spcPct val="100000"/>
              </a:lnSpc>
              <a:defRPr sz="18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BB36048-C789-B149-AB94-E008130E62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11338" y="2567687"/>
            <a:ext cx="1981200" cy="19812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9A06BB02-4C72-8340-BD81-34D6B6C761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98952" y="2567687"/>
            <a:ext cx="1981200" cy="19812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51952AE3-C556-3E47-99A3-0D27850505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9717" y="2567687"/>
            <a:ext cx="1981200" cy="19812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AC6BBF45-9C49-4143-95BE-07829874C2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85755" y="2567687"/>
            <a:ext cx="1981200" cy="19812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Photo –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C72820-00E2-444F-88D8-E2806C269804}"/>
              </a:ext>
            </a:extLst>
          </p:cNvPr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132C86C-205B-484E-8F9F-01C220420D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" y="1063869"/>
            <a:ext cx="10799999" cy="4897316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44052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Quote + Photo –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C72820-00E2-444F-88D8-E2806C269804}"/>
              </a:ext>
            </a:extLst>
          </p:cNvPr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6">
            <a:extLst>
              <a:ext uri="{FF2B5EF4-FFF2-40B4-BE49-F238E27FC236}">
                <a16:creationId xmlns:a16="http://schemas.microsoft.com/office/drawing/2014/main" id="{51885EC2-9C1A-E043-BD60-9B9D65EE5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111320"/>
            <a:ext cx="4376405" cy="1476261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</a:br>
            <a:br>
              <a:rPr lang="sv-SE" dirty="0"/>
            </a:br>
            <a:br>
              <a:rPr lang="en-US" dirty="0"/>
            </a:br>
            <a:endParaRPr lang="sv-S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E04C66-B8E0-AD43-A81E-5286BE494F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773188"/>
            <a:ext cx="3515168" cy="414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Calibri Regular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name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BA254BA-E3D4-3740-B5E4-E05552A0D0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7475" y="1063869"/>
            <a:ext cx="5029200" cy="490610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401457"/>
            <a:ext cx="685800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3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Quote + Photo –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D13D57A-65D7-D745-820B-821130F99D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6900" y="1055076"/>
            <a:ext cx="10789775" cy="491587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C72820-00E2-444F-88D8-E2806C269804}"/>
              </a:ext>
            </a:extLst>
          </p:cNvPr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6">
            <a:extLst>
              <a:ext uri="{FF2B5EF4-FFF2-40B4-BE49-F238E27FC236}">
                <a16:creationId xmlns:a16="http://schemas.microsoft.com/office/drawing/2014/main" id="{51885EC2-9C1A-E043-BD60-9B9D65EE5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3808" y="2408304"/>
            <a:ext cx="4376405" cy="1476261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</a:br>
            <a:br>
              <a:rPr lang="sv-SE" dirty="0"/>
            </a:br>
            <a:br>
              <a:rPr lang="en-US" dirty="0"/>
            </a:br>
            <a:endParaRPr lang="sv-S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E04C66-B8E0-AD43-A81E-5286BE494F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808" y="4070172"/>
            <a:ext cx="3515168" cy="414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Calibri Regular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name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46" y="1630057"/>
            <a:ext cx="685800" cy="524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.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" y="5803881"/>
            <a:ext cx="1730978" cy="381617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CF06B97-C26A-43F8-A4A5-EDD46D69CD7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4386" y="2077678"/>
            <a:ext cx="5292724" cy="1488481"/>
          </a:xfrm>
        </p:spPr>
        <p:txBody>
          <a:bodyPr>
            <a:noAutofit/>
          </a:bodyPr>
          <a:lstStyle>
            <a:lvl1pPr marL="0" indent="0" algn="l">
              <a:buNone/>
              <a:defRPr sz="2000" b="0" i="0" spc="30" baseline="0">
                <a:latin typeface="Calibri Regular"/>
                <a:ea typeface="Calibri Regular"/>
                <a:cs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contact</a:t>
            </a:r>
          </a:p>
        </p:txBody>
      </p:sp>
    </p:spTree>
    <p:extLst>
      <p:ext uri="{BB962C8B-B14F-4D97-AF65-F5344CB8AC3E}">
        <p14:creationId xmlns:p14="http://schemas.microsoft.com/office/powerpoint/2010/main" val="32666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Cover –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6528" y="2820693"/>
            <a:ext cx="4495071" cy="805646"/>
          </a:xfrm>
        </p:spPr>
        <p:txBody>
          <a:bodyPr>
            <a:noAutofit/>
          </a:bodyPr>
          <a:lstStyle>
            <a:lvl1pPr marL="0" indent="0">
              <a:buNone/>
              <a:defRPr sz="2000" b="0" i="0" spc="30" baseline="0">
                <a:latin typeface="Calibri Regular"/>
                <a:ea typeface="Calibri Regular"/>
                <a:cs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6530" y="1520825"/>
            <a:ext cx="4495070" cy="1299867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C8106598-41A0-8A4B-AC04-23ECDB5A1F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3401" y="617154"/>
            <a:ext cx="5899690" cy="5613204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" y="5803881"/>
            <a:ext cx="1730978" cy="38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520825"/>
            <a:ext cx="3097213" cy="4068763"/>
          </a:xfrm>
        </p:spPr>
        <p:txBody>
          <a:bodyPr tIns="0" anchor="t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7937" y="1664043"/>
            <a:ext cx="5701983" cy="392554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C72820-00E2-444F-88D8-E2806C269804}"/>
              </a:ext>
            </a:extLst>
          </p:cNvPr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0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. Title + Content – small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95325" y="1520824"/>
            <a:ext cx="3097213" cy="4068764"/>
          </a:xfrm>
        </p:spPr>
        <p:txBody>
          <a:bodyPr tIns="0" rIns="0" bIns="0"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7938" y="1639330"/>
            <a:ext cx="5329237" cy="313038"/>
          </a:xfrm>
        </p:spPr>
        <p:txBody>
          <a:bodyPr>
            <a:noAutofit/>
          </a:bodyPr>
          <a:lstStyle>
            <a:lvl1pPr marL="0" indent="0" algn="l">
              <a:buNone/>
              <a:defRPr sz="2000" b="0" i="0" spc="0" baseline="0">
                <a:solidFill>
                  <a:srgbClr val="0000C1"/>
                </a:solidFill>
                <a:latin typeface="Calibri Regular"/>
                <a:ea typeface="Calibri Regular"/>
                <a:cs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5087309" y="2133600"/>
            <a:ext cx="5701983" cy="346415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>
              <a:buFont typeface="Arial" charset="0"/>
              <a:buNone/>
              <a:defRPr sz="2000"/>
            </a:lvl1pPr>
            <a:lvl2pPr marL="457200" indent="0">
              <a:buFont typeface="Arial" charset="0"/>
              <a:buNone/>
              <a:defRPr sz="2000"/>
            </a:lvl2pPr>
            <a:lvl3pPr marL="914400" indent="0">
              <a:buFont typeface="Arial" charset="0"/>
              <a:buNone/>
              <a:defRPr sz="2000"/>
            </a:lvl3pPr>
            <a:lvl4pPr marL="1371600" indent="0">
              <a:buFont typeface="Arial" charset="0"/>
              <a:buNone/>
              <a:defRPr sz="2000"/>
            </a:lvl4pPr>
            <a:lvl5pPr marL="1828800" indent="0">
              <a:buFont typeface="Arial" charset="0"/>
              <a:buNone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Title + Content – big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95325" y="1520824"/>
            <a:ext cx="3097213" cy="4068764"/>
          </a:xfrm>
        </p:spPr>
        <p:txBody>
          <a:bodyPr tIns="0" rIns="0" bIns="0"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7938" y="1589902"/>
            <a:ext cx="5329237" cy="418511"/>
          </a:xfrm>
        </p:spPr>
        <p:txBody>
          <a:bodyPr>
            <a:noAutofit/>
          </a:bodyPr>
          <a:lstStyle>
            <a:lvl1pPr marL="0" indent="0" algn="l">
              <a:buNone/>
              <a:defRPr sz="2400" b="1" i="0" spc="-20" baseline="0">
                <a:solidFill>
                  <a:schemeClr val="tx1"/>
                </a:solidFill>
                <a:latin typeface="Palatino Bold" pitchFamily="2" charset="77"/>
                <a:ea typeface="Palatino Bold" pitchFamily="2" charset="77"/>
                <a:cs typeface="Palatino 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0"/>
          </p:nvPr>
        </p:nvSpPr>
        <p:spPr>
          <a:xfrm>
            <a:off x="5087938" y="2174788"/>
            <a:ext cx="5701982" cy="341479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>
              <a:buFont typeface="Arial" charset="0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 Title + Content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5326" y="1520826"/>
            <a:ext cx="3086965" cy="1579821"/>
          </a:xfrm>
        </p:spPr>
        <p:txBody>
          <a:bodyPr tIns="0" anchor="t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087389" y="1504199"/>
            <a:ext cx="5320146" cy="3358745"/>
          </a:xfrm>
          <a:prstGeom prst="wedgeRectCallout">
            <a:avLst>
              <a:gd name="adj1" fmla="val -33231"/>
              <a:gd name="adj2" fmla="val 71819"/>
            </a:avLst>
          </a:prstGeom>
          <a:solidFill>
            <a:srgbClr val="FBEAE7"/>
          </a:solidFill>
          <a:ln>
            <a:noFill/>
          </a:ln>
        </p:spPr>
        <p:txBody>
          <a:bodyPr lIns="576000" tIns="360000" rIns="576000" bIns="360000" anchor="ctr" anchorCtr="0"/>
          <a:lstStyle>
            <a:lvl1pPr algn="ctr">
              <a:lnSpc>
                <a:spcPct val="110000"/>
              </a:lnSpc>
              <a:defRPr sz="2200">
                <a:ln>
                  <a:noFill/>
                </a:ln>
                <a:solidFill>
                  <a:schemeClr val="tx1"/>
                </a:solidFill>
              </a:defRPr>
            </a:lvl1pPr>
            <a:lvl2pPr algn="ctr">
              <a:lnSpc>
                <a:spcPct val="110000"/>
              </a:lnSpc>
              <a:defRPr sz="2200">
                <a:ln>
                  <a:noFill/>
                </a:ln>
                <a:solidFill>
                  <a:schemeClr val="tx1"/>
                </a:solidFill>
              </a:defRPr>
            </a:lvl2pPr>
            <a:lvl3pPr algn="ctr">
              <a:lnSpc>
                <a:spcPct val="110000"/>
              </a:lnSpc>
              <a:defRPr sz="2200">
                <a:ln>
                  <a:noFill/>
                </a:ln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 sz="1600">
                <a:ln>
                  <a:noFill/>
                </a:ln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. Title +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5326" y="1520826"/>
            <a:ext cx="3086965" cy="1579821"/>
          </a:xfrm>
        </p:spPr>
        <p:txBody>
          <a:bodyPr tIns="0" anchor="t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330931" y="1520826"/>
            <a:ext cx="7165571" cy="4364585"/>
          </a:xfrm>
          <a:prstGeom prst="rect">
            <a:avLst/>
          </a:prstGeom>
          <a:solidFill>
            <a:srgbClr val="EC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725472" y="2500899"/>
            <a:ext cx="6346181" cy="299373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>
              <a:buFont typeface="Arial" charset="0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5472" y="1801607"/>
            <a:ext cx="5329237" cy="418511"/>
          </a:xfrm>
        </p:spPr>
        <p:txBody>
          <a:bodyPr>
            <a:noAutofit/>
          </a:bodyPr>
          <a:lstStyle>
            <a:lvl1pPr marL="0" indent="0" algn="l">
              <a:buNone/>
              <a:defRPr sz="2400" b="1" i="0" spc="-20" baseline="0">
                <a:solidFill>
                  <a:schemeClr val="tx1"/>
                </a:solidFill>
                <a:latin typeface="Palatino Bold" pitchFamily="2" charset="77"/>
                <a:ea typeface="Palatino Bold" pitchFamily="2" charset="77"/>
                <a:cs typeface="Palatino 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. Title + Content - numbe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520825"/>
            <a:ext cx="3097213" cy="4068763"/>
          </a:xfrm>
          <a:effectLst/>
        </p:spPr>
        <p:txBody>
          <a:bodyPr tIns="0"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087939" y="2183028"/>
            <a:ext cx="5023728" cy="336574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7940" y="1655805"/>
            <a:ext cx="5770110" cy="345990"/>
          </a:xfrm>
        </p:spPr>
        <p:txBody>
          <a:bodyPr>
            <a:noAutofit/>
          </a:bodyPr>
          <a:lstStyle>
            <a:lvl1pPr marL="0" indent="0" algn="l">
              <a:buNone/>
              <a:defRPr sz="2000" b="0" i="0" spc="60" baseline="0">
                <a:solidFill>
                  <a:srgbClr val="0000C1"/>
                </a:solidFill>
                <a:latin typeface="Calibri Regular"/>
                <a:ea typeface="Calibri Regular"/>
                <a:cs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9. Title + 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520825"/>
            <a:ext cx="9721850" cy="581513"/>
          </a:xfrm>
        </p:spPr>
        <p:txBody>
          <a:bodyPr tIns="0" anchor="t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2649414"/>
            <a:ext cx="4799388" cy="2940173"/>
          </a:xfrm>
        </p:spPr>
        <p:txBody>
          <a:bodyPr/>
          <a:lstStyle>
            <a:lvl1pPr>
              <a:defRPr b="0" i="0">
                <a:latin typeface="Calibri Regular"/>
                <a:ea typeface="Calibri Regular"/>
                <a:cs typeface="Calibri Regular"/>
              </a:defRPr>
            </a:lvl1pPr>
            <a:lvl2pPr>
              <a:defRPr b="0" i="0">
                <a:latin typeface="Calibri Regular"/>
                <a:ea typeface="Calibri Regular"/>
                <a:cs typeface="Calibri Regular"/>
              </a:defRPr>
            </a:lvl2pPr>
            <a:lvl3pPr>
              <a:defRPr b="0" i="0">
                <a:latin typeface="Calibri Regular"/>
                <a:ea typeface="Calibri Regular"/>
                <a:cs typeface="Calibri Regular"/>
              </a:defRPr>
            </a:lvl3pPr>
            <a:lvl4pPr>
              <a:defRPr b="0" i="0">
                <a:latin typeface="Calibri Regular"/>
                <a:ea typeface="Calibri Regular"/>
                <a:cs typeface="Calibri Regular"/>
              </a:defRPr>
            </a:lvl4pPr>
            <a:lvl5pPr>
              <a:defRPr b="0" i="0">
                <a:latin typeface="Calibri Regular"/>
                <a:ea typeface="Calibri Regular"/>
                <a:cs typeface="Calibri Regular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2649414"/>
            <a:ext cx="4880178" cy="2940174"/>
          </a:xfrm>
        </p:spPr>
        <p:txBody>
          <a:bodyPr/>
          <a:lstStyle>
            <a:lvl1pPr>
              <a:defRPr b="0" i="0">
                <a:latin typeface="Calibri Regular"/>
                <a:ea typeface="Calibri Regular"/>
                <a:cs typeface="Calibri Regular"/>
              </a:defRPr>
            </a:lvl1pPr>
            <a:lvl2pPr>
              <a:defRPr b="0" i="0">
                <a:latin typeface="Calibri Regular"/>
                <a:ea typeface="Calibri Regular"/>
                <a:cs typeface="Calibri Regular"/>
              </a:defRPr>
            </a:lvl2pPr>
            <a:lvl3pPr>
              <a:defRPr b="0" i="0">
                <a:latin typeface="Calibri Regular"/>
                <a:ea typeface="Calibri Regular"/>
                <a:cs typeface="Calibri Regular"/>
              </a:defRPr>
            </a:lvl3pPr>
            <a:lvl4pPr>
              <a:defRPr b="0" i="0">
                <a:latin typeface="Calibri Regular"/>
                <a:ea typeface="Calibri Regular"/>
                <a:cs typeface="Calibri Regular"/>
              </a:defRPr>
            </a:lvl4pPr>
            <a:lvl5pPr>
              <a:defRPr b="0" i="0">
                <a:latin typeface="Calibri Regular"/>
                <a:ea typeface="Calibri Regular"/>
                <a:cs typeface="Calibri Regular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95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1520825"/>
            <a:ext cx="9721850" cy="792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2707623"/>
            <a:ext cx="9721850" cy="249647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95325" y="799622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0596563" y="484650"/>
            <a:ext cx="900112" cy="267184"/>
          </a:xfrm>
          <a:prstGeom prst="rect">
            <a:avLst/>
          </a:prstGeom>
          <a:noFill/>
        </p:spPr>
        <p:txBody>
          <a:bodyPr wrap="square" lIns="72000" tIns="36000" rIns="0" bIns="36000" rtlCol="0">
            <a:spAutoFit/>
          </a:bodyPr>
          <a:lstStyle/>
          <a:p>
            <a:pPr algn="r"/>
            <a:fld id="{73A1F21B-4AE2-6642-A33F-47B28230E7D4}" type="slidenum">
              <a:rPr lang="en-US" sz="1200" b="0" i="0" smtClean="0">
                <a:latin typeface="Calibri Regular"/>
                <a:ea typeface="Trebuchet MS" charset="0"/>
                <a:cs typeface="Trebuchet MS" charset="0"/>
              </a:rPr>
              <a:pPr algn="r"/>
              <a:t>‹#›</a:t>
            </a:fld>
            <a:endParaRPr lang="en-US" sz="1200" b="0" i="0">
              <a:latin typeface="Calibri Regular"/>
              <a:ea typeface="Trebuchet MS" charset="0"/>
              <a:cs typeface="Trebuchet MS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448147"/>
            <a:ext cx="1024060" cy="2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4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7" r:id="rId3"/>
    <p:sldLayoutId id="2147483650" r:id="rId4"/>
    <p:sldLayoutId id="2147483654" r:id="rId5"/>
    <p:sldLayoutId id="2147483662" r:id="rId6"/>
    <p:sldLayoutId id="2147483679" r:id="rId7"/>
    <p:sldLayoutId id="2147483661" r:id="rId8"/>
    <p:sldLayoutId id="2147483652" r:id="rId9"/>
    <p:sldLayoutId id="2147483653" r:id="rId10"/>
    <p:sldLayoutId id="2147483655" r:id="rId11"/>
    <p:sldLayoutId id="2147483663" r:id="rId12"/>
    <p:sldLayoutId id="2147483674" r:id="rId13"/>
    <p:sldLayoutId id="2147483670" r:id="rId14"/>
    <p:sldLayoutId id="2147483678" r:id="rId15"/>
    <p:sldLayoutId id="21474836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Palatino Bold" pitchFamily="2" charset="77"/>
          <a:ea typeface="Palatino Bold" pitchFamily="2" charset="77"/>
          <a:cs typeface="Palatino Bold" pitchFamily="2" charset="77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/>
        <a:buNone/>
        <a:defRPr sz="2000" b="0" i="0" kern="1200" spc="30" baseline="0">
          <a:solidFill>
            <a:schemeClr val="tx1"/>
          </a:solidFill>
          <a:latin typeface="Calibri Regular"/>
          <a:ea typeface="Calibri Regular"/>
          <a:cs typeface="Calibri Regular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/>
        <a:buNone/>
        <a:defRPr sz="2000" b="0" i="0" kern="1200" spc="30">
          <a:solidFill>
            <a:schemeClr val="tx1"/>
          </a:solidFill>
          <a:latin typeface="Calibri Regular"/>
          <a:ea typeface="Calibri Regular"/>
          <a:cs typeface="Calibri Regular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/>
        <a:buNone/>
        <a:defRPr sz="2000" b="0" i="0" kern="1200" spc="30">
          <a:solidFill>
            <a:schemeClr val="tx1"/>
          </a:solidFill>
          <a:latin typeface="Calibri Regular"/>
          <a:ea typeface="Calibri Regular"/>
          <a:cs typeface="Calibri Regular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/>
        <a:buNone/>
        <a:defRPr sz="2000" b="0" i="0" kern="1200" spc="30">
          <a:solidFill>
            <a:schemeClr val="tx1"/>
          </a:solidFill>
          <a:latin typeface="Calibri Regular"/>
          <a:ea typeface="Calibri Regular"/>
          <a:cs typeface="Calibri Regular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/>
        <a:buNone/>
        <a:defRPr sz="2000" b="0" i="0" kern="1200" spc="30">
          <a:solidFill>
            <a:schemeClr val="tx1"/>
          </a:solidFill>
          <a:latin typeface="Calibri Regular"/>
          <a:ea typeface="Calibri Regular"/>
          <a:cs typeface="Calibri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1708">
          <p15:clr>
            <a:srgbClr val="F26B43"/>
          </p15:clr>
        </p15:guide>
        <p15:guide id="5" pos="1822">
          <p15:clr>
            <a:srgbClr val="F26B43"/>
          </p15:clr>
        </p15:guide>
        <p15:guide id="6" pos="2389">
          <p15:clr>
            <a:srgbClr val="F26B43"/>
          </p15:clr>
        </p15:guide>
        <p15:guide id="7" pos="2502">
          <p15:clr>
            <a:srgbClr val="F26B43"/>
          </p15:clr>
        </p15:guide>
        <p15:guide id="8" pos="3092">
          <p15:clr>
            <a:srgbClr val="F26B43"/>
          </p15:clr>
        </p15:guide>
        <p15:guide id="9" pos="3205">
          <p15:clr>
            <a:srgbClr val="F26B43"/>
          </p15:clr>
        </p15:guide>
        <p15:guide id="10" pos="3772">
          <p15:clr>
            <a:srgbClr val="F26B43"/>
          </p15:clr>
        </p15:guide>
        <p15:guide id="11" pos="3885">
          <p15:clr>
            <a:srgbClr val="F26B43"/>
          </p15:clr>
        </p15:guide>
        <p15:guide id="12" pos="4475">
          <p15:clr>
            <a:srgbClr val="F26B43"/>
          </p15:clr>
        </p15:guide>
        <p15:guide id="13" pos="4588">
          <p15:clr>
            <a:srgbClr val="F26B43"/>
          </p15:clr>
        </p15:guide>
        <p15:guide id="14" pos="5178">
          <p15:clr>
            <a:srgbClr val="F26B43"/>
          </p15:clr>
        </p15:guide>
        <p15:guide id="15" pos="5292">
          <p15:clr>
            <a:srgbClr val="F26B43"/>
          </p15:clr>
        </p15:guide>
        <p15:guide id="16" pos="5858">
          <p15:clr>
            <a:srgbClr val="F26B43"/>
          </p15:clr>
        </p15:guide>
        <p15:guide id="17" pos="5972">
          <p15:clr>
            <a:srgbClr val="F26B43"/>
          </p15:clr>
        </p15:guide>
        <p15:guide id="18" pos="6562">
          <p15:clr>
            <a:srgbClr val="F26B43"/>
          </p15:clr>
        </p15:guide>
        <p15:guide id="19" pos="6675">
          <p15:clr>
            <a:srgbClr val="F26B43"/>
          </p15:clr>
        </p15:guide>
        <p15:guide id="20" pos="7242">
          <p15:clr>
            <a:srgbClr val="F26B43"/>
          </p15:clr>
        </p15:guide>
        <p15:guide id="21" pos="1141">
          <p15:clr>
            <a:srgbClr val="F26B43"/>
          </p15:clr>
        </p15:guide>
        <p15:guide id="22" pos="1028">
          <p15:clr>
            <a:srgbClr val="F26B43"/>
          </p15:clr>
        </p15:guide>
        <p15:guide id="23" pos="438">
          <p15:clr>
            <a:srgbClr val="F26B43"/>
          </p15:clr>
        </p15:guide>
        <p15:guide id="24" orient="horz" pos="436">
          <p15:clr>
            <a:srgbClr val="F26B43"/>
          </p15:clr>
        </p15:guide>
        <p15:guide id="25" orient="horz" pos="640">
          <p15:clr>
            <a:srgbClr val="F26B43"/>
          </p15:clr>
        </p15:guide>
        <p15:guide id="26" orient="horz" pos="958">
          <p15:clr>
            <a:srgbClr val="F26B43"/>
          </p15:clr>
        </p15:guide>
        <p15:guide id="27" orient="horz" pos="1457">
          <p15:clr>
            <a:srgbClr val="F26B43"/>
          </p15:clr>
        </p15:guide>
        <p15:guide id="28" orient="horz" pos="3521">
          <p15:clr>
            <a:srgbClr val="F26B43"/>
          </p15:clr>
        </p15:guide>
        <p15:guide id="29" orient="horz" pos="3702">
          <p15:clr>
            <a:srgbClr val="F26B43"/>
          </p15:clr>
        </p15:guide>
        <p15:guide id="30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ia.kallstrom@neuro.se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712495-3BD9-1107-8645-ED4415CF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13" y="1577401"/>
            <a:ext cx="3086965" cy="1629877"/>
          </a:xfrm>
        </p:spPr>
        <p:txBody>
          <a:bodyPr/>
          <a:lstStyle/>
          <a:p>
            <a:r>
              <a:rPr lang="en-US" dirty="0" err="1"/>
              <a:t>Ansöka</a:t>
            </a:r>
            <a:r>
              <a:rPr lang="en-US" dirty="0"/>
              <a:t> om </a:t>
            </a:r>
            <a:r>
              <a:rPr lang="en-US" dirty="0" err="1"/>
              <a:t>bidrag</a:t>
            </a:r>
            <a:r>
              <a:rPr lang="en-US" dirty="0"/>
              <a:t> </a:t>
            </a:r>
            <a:r>
              <a:rPr lang="en-US" dirty="0" err="1"/>
              <a:t>från</a:t>
            </a:r>
            <a:br>
              <a:rPr lang="en-US" dirty="0"/>
            </a:br>
            <a:r>
              <a:rPr lang="en-US" dirty="0"/>
              <a:t>Neurofonden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FF84B4C-5C8A-BF41-39D3-B646A2F49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0" r="-3" b="17605"/>
          <a:stretch/>
        </p:blipFill>
        <p:spPr>
          <a:xfrm>
            <a:off x="4725472" y="2500899"/>
            <a:ext cx="6346181" cy="2993739"/>
          </a:xfrm>
          <a:prstGeom prst="rect">
            <a:avLst/>
          </a:prstGeom>
          <a:noFill/>
        </p:spPr>
      </p:pic>
      <p:cxnSp>
        <p:nvCxnSpPr>
          <p:cNvPr id="4" name="Rak pil 3">
            <a:extLst>
              <a:ext uri="{FF2B5EF4-FFF2-40B4-BE49-F238E27FC236}">
                <a16:creationId xmlns:a16="http://schemas.microsoft.com/office/drawing/2014/main" id="{FD1DB606-F1DA-57CC-999B-6942A9E60DA0}"/>
              </a:ext>
            </a:extLst>
          </p:cNvPr>
          <p:cNvCxnSpPr>
            <a:cxnSpLocks/>
          </p:cNvCxnSpPr>
          <p:nvPr/>
        </p:nvCxnSpPr>
        <p:spPr>
          <a:xfrm>
            <a:off x="9135291" y="2011680"/>
            <a:ext cx="811813" cy="6595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1FBD6B82-CA40-E04F-3629-D1AA1D2C366F}"/>
              </a:ext>
            </a:extLst>
          </p:cNvPr>
          <p:cNvSpPr txBox="1"/>
          <p:nvPr/>
        </p:nvSpPr>
        <p:spPr>
          <a:xfrm>
            <a:off x="6609522" y="1710717"/>
            <a:ext cx="259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Klicka på föreningsservice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35DC033-E646-6C16-235E-CAE4F5211E9C}"/>
              </a:ext>
            </a:extLst>
          </p:cNvPr>
          <p:cNvSpPr txBox="1"/>
          <p:nvPr/>
        </p:nvSpPr>
        <p:spPr>
          <a:xfrm>
            <a:off x="701413" y="3650723"/>
            <a:ext cx="280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Logga in på Neuros hemsida</a:t>
            </a:r>
          </a:p>
          <a:p>
            <a:r>
              <a:rPr lang="sv-SE" dirty="0" err="1"/>
              <a:t>www.neuro.se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876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D39A278-EB98-E44C-8F41-17B6633C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05" y="1772074"/>
            <a:ext cx="7772400" cy="393031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64152380-33B0-A32F-F262-4AD9BBEC9800}"/>
              </a:ext>
            </a:extLst>
          </p:cNvPr>
          <p:cNvSpPr txBox="1"/>
          <p:nvPr/>
        </p:nvSpPr>
        <p:spPr>
          <a:xfrm>
            <a:off x="1157705" y="832445"/>
            <a:ext cx="8960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solidFill>
                  <a:srgbClr val="606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Använd inte webbläsarens fram- och bakåt-knappar!</a:t>
            </a:r>
            <a:br>
              <a:rPr lang="sv-SE" b="1" i="1" dirty="0">
                <a:solidFill>
                  <a:srgbClr val="606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b="1" i="1" dirty="0">
                <a:solidFill>
                  <a:srgbClr val="606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Använd knapparna i verktyget. Data sparas automatiskt när du navigerar i systemet.</a:t>
            </a:r>
            <a:endParaRPr lang="sv-SE" dirty="0"/>
          </a:p>
        </p:txBody>
      </p:sp>
      <p:cxnSp>
        <p:nvCxnSpPr>
          <p:cNvPr id="5" name="Rak pil 4">
            <a:extLst>
              <a:ext uri="{FF2B5EF4-FFF2-40B4-BE49-F238E27FC236}">
                <a16:creationId xmlns:a16="http://schemas.microsoft.com/office/drawing/2014/main" id="{220C8C4E-697C-EAC2-A68A-DC9E4970212C}"/>
              </a:ext>
            </a:extLst>
          </p:cNvPr>
          <p:cNvCxnSpPr>
            <a:cxnSpLocks/>
          </p:cNvCxnSpPr>
          <p:nvPr/>
        </p:nvCxnSpPr>
        <p:spPr>
          <a:xfrm flipH="1">
            <a:off x="2276061" y="1478776"/>
            <a:ext cx="377929" cy="44941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0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C3C2D96-5BED-3A18-D9E3-99210B0EF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972" y="1659139"/>
            <a:ext cx="7772400" cy="432467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56DF45F-081B-48CC-23C3-CE68EEC6891D}"/>
              </a:ext>
            </a:extLst>
          </p:cNvPr>
          <p:cNvSpPr txBox="1"/>
          <p:nvPr/>
        </p:nvSpPr>
        <p:spPr>
          <a:xfrm>
            <a:off x="2220952" y="874188"/>
            <a:ext cx="9010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v-SE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Än en gång, </a:t>
            </a:r>
            <a:r>
              <a:rPr lang="sv-SE" b="1" i="1" dirty="0">
                <a:solidFill>
                  <a:srgbClr val="606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använd inte webbläsarens fram- och bakåt-knappar!</a:t>
            </a:r>
            <a:br>
              <a:rPr lang="sv-SE" b="1" i="1" dirty="0">
                <a:solidFill>
                  <a:srgbClr val="606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b="1" i="1" dirty="0">
                <a:solidFill>
                  <a:srgbClr val="606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Använd knapparna i verktyget. Data sparas automatiskt när du navigerar i systemet.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0F0B83-F4E3-1A14-DAF8-17B84AE88C38}"/>
              </a:ext>
            </a:extLst>
          </p:cNvPr>
          <p:cNvSpPr txBox="1"/>
          <p:nvPr/>
        </p:nvSpPr>
        <p:spPr>
          <a:xfrm>
            <a:off x="4928839" y="3006465"/>
            <a:ext cx="339772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v-SE" sz="1200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0C2148E-8B39-A169-2794-495F5E4800D7}"/>
              </a:ext>
            </a:extLst>
          </p:cNvPr>
          <p:cNvSpPr txBox="1"/>
          <p:nvPr/>
        </p:nvSpPr>
        <p:spPr>
          <a:xfrm>
            <a:off x="825190" y="889576"/>
            <a:ext cx="824265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Förening</a:t>
            </a:r>
          </a:p>
        </p:txBody>
      </p:sp>
    </p:spTree>
    <p:extLst>
      <p:ext uri="{BB962C8B-B14F-4D97-AF65-F5344CB8AC3E}">
        <p14:creationId xmlns:p14="http://schemas.microsoft.com/office/powerpoint/2010/main" val="399584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22ECB0B-849D-E937-A6AB-802C91668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10" y="1948158"/>
            <a:ext cx="7772400" cy="402190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C282A39-62D1-3FB7-470D-6EC70D76D8FA}"/>
              </a:ext>
            </a:extLst>
          </p:cNvPr>
          <p:cNvSpPr txBox="1"/>
          <p:nvPr/>
        </p:nvSpPr>
        <p:spPr>
          <a:xfrm>
            <a:off x="1820913" y="755080"/>
            <a:ext cx="6190706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sv-SE" sz="1200" dirty="0"/>
              <a:t>Kortfattad beskrivning 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sv-SE" sz="1200" dirty="0"/>
              <a:t>Planerad tid, behöver inte vara exakt vid ansökningstillfället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sv-SE" sz="1200" dirty="0"/>
              <a:t>Utförlig beskrivning av aktivitet. Ta hjälp av riktlinjerna som beskriver underlag för bidrag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4C5479E-9BB5-05B5-556B-72916EB7DC90}"/>
              </a:ext>
            </a:extLst>
          </p:cNvPr>
          <p:cNvSpPr txBox="1"/>
          <p:nvPr/>
        </p:nvSpPr>
        <p:spPr>
          <a:xfrm>
            <a:off x="1680082" y="2803819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1.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A90FFA3-F0F7-B5F1-E25C-C6AC87935928}"/>
              </a:ext>
            </a:extLst>
          </p:cNvPr>
          <p:cNvSpPr txBox="1"/>
          <p:nvPr/>
        </p:nvSpPr>
        <p:spPr>
          <a:xfrm>
            <a:off x="1645120" y="3222872"/>
            <a:ext cx="35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2.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4C097E1-8729-520F-3A82-D41E54E6A892}"/>
              </a:ext>
            </a:extLst>
          </p:cNvPr>
          <p:cNvSpPr txBox="1"/>
          <p:nvPr/>
        </p:nvSpPr>
        <p:spPr>
          <a:xfrm>
            <a:off x="1641368" y="3682113"/>
            <a:ext cx="35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3.</a:t>
            </a:r>
          </a:p>
        </p:txBody>
      </p:sp>
      <p:sp>
        <p:nvSpPr>
          <p:cNvPr id="7" name="Vänster klammerparentes 6">
            <a:extLst>
              <a:ext uri="{FF2B5EF4-FFF2-40B4-BE49-F238E27FC236}">
                <a16:creationId xmlns:a16="http://schemas.microsoft.com/office/drawing/2014/main" id="{F04ED16D-AE9F-78CB-96D2-3CDE1998413E}"/>
              </a:ext>
            </a:extLst>
          </p:cNvPr>
          <p:cNvSpPr/>
          <p:nvPr/>
        </p:nvSpPr>
        <p:spPr>
          <a:xfrm>
            <a:off x="1900179" y="3182622"/>
            <a:ext cx="178046" cy="38827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51C8778-C44C-A50B-44AF-4D9DD4D42560}"/>
              </a:ext>
            </a:extLst>
          </p:cNvPr>
          <p:cNvSpPr txBox="1"/>
          <p:nvPr/>
        </p:nvSpPr>
        <p:spPr>
          <a:xfrm>
            <a:off x="691376" y="897025"/>
            <a:ext cx="804451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Aktivitet</a:t>
            </a:r>
          </a:p>
        </p:txBody>
      </p:sp>
    </p:spTree>
    <p:extLst>
      <p:ext uri="{BB962C8B-B14F-4D97-AF65-F5344CB8AC3E}">
        <p14:creationId xmlns:p14="http://schemas.microsoft.com/office/powerpoint/2010/main" val="13774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80CDFD0-C0B4-E8F3-D407-1E32307B0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61" y="1933232"/>
            <a:ext cx="7772400" cy="4274411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126133E-8DC3-0739-1694-3AEA70948742}"/>
              </a:ext>
            </a:extLst>
          </p:cNvPr>
          <p:cNvSpPr txBox="1"/>
          <p:nvPr/>
        </p:nvSpPr>
        <p:spPr>
          <a:xfrm>
            <a:off x="1576942" y="874393"/>
            <a:ext cx="8312276" cy="89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sv-SE" sz="1200" dirty="0"/>
              <a:t>Kostnader - ny rad för varje typ av kostnad – ta hjälp av riktlinjerna!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sv-SE" sz="1200" dirty="0"/>
              <a:t>Utförlig beskrivning av budgetplan t.ex. arvode för en föreläsare, lokal för 30 personer varav 10 med rullstol, 2 medhjälpare osv.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sv-SE" sz="1200" dirty="0"/>
              <a:t>Klicka på tillbaka när du är klar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22D5E61-D4BE-5328-354A-3453F9171967}"/>
              </a:ext>
            </a:extLst>
          </p:cNvPr>
          <p:cNvSpPr txBox="1"/>
          <p:nvPr/>
        </p:nvSpPr>
        <p:spPr>
          <a:xfrm>
            <a:off x="1589755" y="364984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1</a:t>
            </a:r>
            <a:r>
              <a:rPr lang="sv-SE" sz="1200" dirty="0"/>
              <a:t>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E441756-2EA7-7AD0-F390-32CC4691CF88}"/>
              </a:ext>
            </a:extLst>
          </p:cNvPr>
          <p:cNvSpPr txBox="1"/>
          <p:nvPr/>
        </p:nvSpPr>
        <p:spPr>
          <a:xfrm>
            <a:off x="1576942" y="4479639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2.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42E0A38-C128-5E93-6D36-CF56DD4F1429}"/>
              </a:ext>
            </a:extLst>
          </p:cNvPr>
          <p:cNvSpPr txBox="1"/>
          <p:nvPr/>
        </p:nvSpPr>
        <p:spPr>
          <a:xfrm>
            <a:off x="635620" y="874393"/>
            <a:ext cx="712118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Budget</a:t>
            </a:r>
          </a:p>
        </p:txBody>
      </p:sp>
      <p:cxnSp>
        <p:nvCxnSpPr>
          <p:cNvPr id="10" name="Rak pil 9">
            <a:extLst>
              <a:ext uri="{FF2B5EF4-FFF2-40B4-BE49-F238E27FC236}">
                <a16:creationId xmlns:a16="http://schemas.microsoft.com/office/drawing/2014/main" id="{5D8FB37B-4C42-1F70-90D8-14B10BEF60CE}"/>
              </a:ext>
            </a:extLst>
          </p:cNvPr>
          <p:cNvCxnSpPr>
            <a:cxnSpLocks/>
          </p:cNvCxnSpPr>
          <p:nvPr/>
        </p:nvCxnSpPr>
        <p:spPr>
          <a:xfrm>
            <a:off x="3668751" y="1679090"/>
            <a:ext cx="211873" cy="4052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96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D39A278-EB98-E44C-8F41-17B6633C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74" y="2123643"/>
            <a:ext cx="7772400" cy="393031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6BFDC1E-E709-74EF-E1DD-619371C0B85C}"/>
              </a:ext>
            </a:extLst>
          </p:cNvPr>
          <p:cNvSpPr txBox="1"/>
          <p:nvPr/>
        </p:nvSpPr>
        <p:spPr>
          <a:xfrm>
            <a:off x="1462669" y="960460"/>
            <a:ext cx="9577038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200" b="1" dirty="0"/>
              <a:t>1. A2024</a:t>
            </a:r>
            <a:r>
              <a:rPr lang="sv-SE" sz="1200" dirty="0"/>
              <a:t> står för Aktivitetsbidrag 2024,</a:t>
            </a:r>
            <a:r>
              <a:rPr lang="sv-SE" sz="1200" b="1" dirty="0"/>
              <a:t> -0005 </a:t>
            </a:r>
            <a:r>
              <a:rPr lang="sv-SE" sz="1200" dirty="0"/>
              <a:t>står för att det är den 5:e aktivitetsansökan av alla ansökningar som ansökningsverktyget tagit emot 2024</a:t>
            </a:r>
          </a:p>
          <a:p>
            <a:pPr>
              <a:lnSpc>
                <a:spcPct val="150000"/>
              </a:lnSpc>
            </a:pPr>
            <a:r>
              <a:rPr lang="sv-SE" sz="1200" dirty="0"/>
              <a:t>2. Skicka in om ansökan är klar. Ansökan kan därefter inte redigeras </a:t>
            </a:r>
          </a:p>
          <a:p>
            <a:pPr>
              <a:lnSpc>
                <a:spcPct val="150000"/>
              </a:lnSpc>
            </a:pPr>
            <a:r>
              <a:rPr lang="sv-SE" sz="1200" dirty="0"/>
              <a:t>3. Du kan alltid logga in i ansökningsverktyget, öppna inskickad ansökan, här A2024-0005, skriva ut om så önskas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C47CB09-4341-9BDF-BB65-057889A7A718}"/>
              </a:ext>
            </a:extLst>
          </p:cNvPr>
          <p:cNvSpPr txBox="1"/>
          <p:nvPr/>
        </p:nvSpPr>
        <p:spPr>
          <a:xfrm>
            <a:off x="1672683" y="2698594"/>
            <a:ext cx="5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1. 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848BD25-7511-E9A6-189B-F472F4DDB8AE}"/>
              </a:ext>
            </a:extLst>
          </p:cNvPr>
          <p:cNvSpPr txBox="1"/>
          <p:nvPr/>
        </p:nvSpPr>
        <p:spPr>
          <a:xfrm>
            <a:off x="1672683" y="3460652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2. </a:t>
            </a:r>
          </a:p>
        </p:txBody>
      </p:sp>
      <p:cxnSp>
        <p:nvCxnSpPr>
          <p:cNvPr id="10" name="Rak pil 9">
            <a:extLst>
              <a:ext uri="{FF2B5EF4-FFF2-40B4-BE49-F238E27FC236}">
                <a16:creationId xmlns:a16="http://schemas.microsoft.com/office/drawing/2014/main" id="{B9BDB363-AB35-8D61-6C2E-32BD49181C45}"/>
              </a:ext>
            </a:extLst>
          </p:cNvPr>
          <p:cNvCxnSpPr/>
          <p:nvPr/>
        </p:nvCxnSpPr>
        <p:spPr>
          <a:xfrm>
            <a:off x="1962615" y="2877015"/>
            <a:ext cx="4144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k pil 10">
            <a:extLst>
              <a:ext uri="{FF2B5EF4-FFF2-40B4-BE49-F238E27FC236}">
                <a16:creationId xmlns:a16="http://schemas.microsoft.com/office/drawing/2014/main" id="{EAF102F7-AE14-858B-6674-8D03570A7822}"/>
              </a:ext>
            </a:extLst>
          </p:cNvPr>
          <p:cNvCxnSpPr>
            <a:cxnSpLocks/>
          </p:cNvCxnSpPr>
          <p:nvPr/>
        </p:nvCxnSpPr>
        <p:spPr>
          <a:xfrm>
            <a:off x="1898688" y="3643456"/>
            <a:ext cx="409250" cy="129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0702B6A-6701-9A62-3325-919B185976B3}"/>
              </a:ext>
            </a:extLst>
          </p:cNvPr>
          <p:cNvSpPr txBox="1"/>
          <p:nvPr/>
        </p:nvSpPr>
        <p:spPr>
          <a:xfrm>
            <a:off x="2377068" y="4382843"/>
            <a:ext cx="3600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898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8B7FE55-41F4-3A45-8A93-24C8023C84DC}"/>
              </a:ext>
            </a:extLst>
          </p:cNvPr>
          <p:cNvSpPr txBox="1"/>
          <p:nvPr/>
        </p:nvSpPr>
        <p:spPr>
          <a:xfrm>
            <a:off x="1728438" y="1315844"/>
            <a:ext cx="90475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dirty="0">
                <a:solidFill>
                  <a:srgbClr val="4D5156"/>
                </a:solidFill>
              </a:rPr>
              <a:t>E</a:t>
            </a:r>
            <a:r>
              <a:rPr lang="sv-SE" b="1" i="0" dirty="0">
                <a:solidFill>
                  <a:srgbClr val="4D5156"/>
                </a:solidFill>
                <a:effectLst/>
              </a:rPr>
              <a:t>tt tips från en medlem:</a:t>
            </a:r>
            <a:endParaRPr lang="sv-SE" b="1" dirty="0">
              <a:solidFill>
                <a:srgbClr val="4D5156"/>
              </a:solidFill>
            </a:endParaRPr>
          </a:p>
          <a:p>
            <a:pPr>
              <a:lnSpc>
                <a:spcPct val="150000"/>
              </a:lnSpc>
            </a:pPr>
            <a:r>
              <a:rPr lang="sv-SE" b="1" i="0" dirty="0">
                <a:solidFill>
                  <a:srgbClr val="4D5156"/>
                </a:solidFill>
                <a:effectLst/>
              </a:rPr>
              <a:t>Global Grant </a:t>
            </a:r>
            <a:r>
              <a:rPr lang="sv-SE" i="0" dirty="0">
                <a:solidFill>
                  <a:srgbClr val="4D5156"/>
                </a:solidFill>
                <a:effectLst/>
              </a:rPr>
              <a:t>är en </a:t>
            </a:r>
            <a:r>
              <a:rPr lang="sv-SE" b="0" i="0" dirty="0">
                <a:solidFill>
                  <a:srgbClr val="4D5156"/>
                </a:solidFill>
                <a:effectLst/>
              </a:rPr>
              <a:t>internationell databas om stipendier, fonder och bidrag för enskilda personer och föreningar. På svenska och engelska.</a:t>
            </a:r>
          </a:p>
          <a:p>
            <a:pPr>
              <a:lnSpc>
                <a:spcPct val="150000"/>
              </a:lnSpc>
            </a:pPr>
            <a:r>
              <a:rPr lang="sv-SE" dirty="0">
                <a:solidFill>
                  <a:srgbClr val="4D5156"/>
                </a:solidFill>
              </a:rPr>
              <a:t>Du kan logga in hemifrån eller på biblioteket. Alla bibliotek har inte tillgång till databasen</a:t>
            </a:r>
            <a:endParaRPr lang="sv-SE" b="0" i="0" dirty="0">
              <a:solidFill>
                <a:srgbClr val="4D5156"/>
              </a:solidFill>
              <a:effectLst/>
            </a:endParaRPr>
          </a:p>
          <a:p>
            <a:endParaRPr lang="sv-SE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r>
              <a:rPr lang="sv-SE" b="0" i="0" dirty="0" err="1">
                <a:solidFill>
                  <a:srgbClr val="4D5156"/>
                </a:solidFill>
                <a:effectLst/>
              </a:rPr>
              <a:t>https</a:t>
            </a:r>
            <a:r>
              <a:rPr lang="sv-SE" b="0" i="0" dirty="0">
                <a:solidFill>
                  <a:srgbClr val="4D5156"/>
                </a:solidFill>
                <a:effectLst/>
              </a:rPr>
              <a:t>://</a:t>
            </a:r>
            <a:r>
              <a:rPr lang="sv-SE" b="0" i="0" dirty="0" err="1">
                <a:solidFill>
                  <a:srgbClr val="4D5156"/>
                </a:solidFill>
                <a:effectLst/>
              </a:rPr>
              <a:t>www.</a:t>
            </a:r>
            <a:r>
              <a:rPr lang="sv-SE" b="1" i="0" dirty="0" err="1">
                <a:solidFill>
                  <a:srgbClr val="5F6368"/>
                </a:solidFill>
                <a:effectLst/>
              </a:rPr>
              <a:t>globalgrant</a:t>
            </a:r>
            <a:r>
              <a:rPr lang="sv-SE" b="0" i="0" dirty="0" err="1">
                <a:solidFill>
                  <a:srgbClr val="4D5156"/>
                </a:solidFill>
                <a:effectLst/>
              </a:rPr>
              <a:t>.com</a:t>
            </a:r>
            <a:endParaRPr lang="sv-SE" b="0" i="0" dirty="0">
              <a:solidFill>
                <a:srgbClr val="4D5156"/>
              </a:solidFill>
              <a:effectLst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3805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235455E9-2E73-8A23-A0BD-1B2E3740C2F8}"/>
              </a:ext>
            </a:extLst>
          </p:cNvPr>
          <p:cNvSpPr txBox="1"/>
          <p:nvPr/>
        </p:nvSpPr>
        <p:spPr>
          <a:xfrm>
            <a:off x="1781055" y="1714206"/>
            <a:ext cx="82825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Kontakta Mia Källström v</a:t>
            </a:r>
            <a:r>
              <a:rPr lang="sv-SE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 frågor angående bidragsansökan</a:t>
            </a:r>
          </a:p>
          <a:p>
            <a:endParaRPr lang="sv-SE" b="1" i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hlinkClick r:id="rId2"/>
            </a:endParaRPr>
          </a:p>
          <a:p>
            <a:r>
              <a:rPr lang="sv-SE" sz="1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mia.kallstrom@neuro.se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55D69B7-F21C-3A29-0590-AD87E71AA493}"/>
              </a:ext>
            </a:extLst>
          </p:cNvPr>
          <p:cNvSpPr txBox="1"/>
          <p:nvPr/>
        </p:nvSpPr>
        <p:spPr>
          <a:xfrm>
            <a:off x="4157565" y="3574134"/>
            <a:ext cx="2773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latin typeface="Edwardian Script ITC" panose="030303020407070D0804" pitchFamily="66" charset="77"/>
              </a:rPr>
              <a:t>Lycka</a:t>
            </a:r>
            <a:r>
              <a:rPr lang="sv-SE" sz="4400" b="1" dirty="0">
                <a:latin typeface="Comic Sans MS" panose="030F0902030302020204" pitchFamily="66" charset="0"/>
              </a:rPr>
              <a:t> </a:t>
            </a:r>
            <a:r>
              <a:rPr lang="sv-SE" sz="4400" dirty="0">
                <a:latin typeface="Edwardian Script ITC" panose="030303020407070D0804" pitchFamily="66" charset="77"/>
              </a:rPr>
              <a:t>till!     </a:t>
            </a:r>
          </a:p>
        </p:txBody>
      </p:sp>
    </p:spTree>
    <p:extLst>
      <p:ext uri="{BB962C8B-B14F-4D97-AF65-F5344CB8AC3E}">
        <p14:creationId xmlns:p14="http://schemas.microsoft.com/office/powerpoint/2010/main" val="180366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B0358CB-625C-BE59-3F6B-6000931D4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97" y="863104"/>
            <a:ext cx="7419279" cy="1630308"/>
          </a:xfrm>
          <a:prstGeom prst="rect">
            <a:avLst/>
          </a:prstGeom>
        </p:spPr>
      </p:pic>
      <p:cxnSp>
        <p:nvCxnSpPr>
          <p:cNvPr id="7" name="Rak pil 6">
            <a:extLst>
              <a:ext uri="{FF2B5EF4-FFF2-40B4-BE49-F238E27FC236}">
                <a16:creationId xmlns:a16="http://schemas.microsoft.com/office/drawing/2014/main" id="{A0F6A177-7E1C-F5C0-E2A6-7555F1C6CA91}"/>
              </a:ext>
            </a:extLst>
          </p:cNvPr>
          <p:cNvCxnSpPr>
            <a:cxnSpLocks/>
          </p:cNvCxnSpPr>
          <p:nvPr/>
        </p:nvCxnSpPr>
        <p:spPr>
          <a:xfrm flipH="1" flipV="1">
            <a:off x="1124113" y="2240868"/>
            <a:ext cx="169428" cy="968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CDC9C343-E63E-F988-E03C-0059A8CC7F00}"/>
              </a:ext>
            </a:extLst>
          </p:cNvPr>
          <p:cNvSpPr txBox="1"/>
          <p:nvPr/>
        </p:nvSpPr>
        <p:spPr>
          <a:xfrm>
            <a:off x="555859" y="3166567"/>
            <a:ext cx="130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1. Klicka här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47FB1D6-E64A-645A-6612-6A5D6719B727}"/>
              </a:ext>
            </a:extLst>
          </p:cNvPr>
          <p:cNvSpPr txBox="1"/>
          <p:nvPr/>
        </p:nvSpPr>
        <p:spPr>
          <a:xfrm>
            <a:off x="557722" y="5625564"/>
            <a:ext cx="236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3. Scrolla ner på sidan!</a:t>
            </a:r>
          </a:p>
        </p:txBody>
      </p:sp>
      <p:pic>
        <p:nvPicPr>
          <p:cNvPr id="18" name="Bildobjekt 17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1533471E-37C2-60DB-8F79-599569F8A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480" y="3648761"/>
            <a:ext cx="7772400" cy="1738479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4F9EA46D-9481-E97F-4DE9-8874CC5ED446}"/>
              </a:ext>
            </a:extLst>
          </p:cNvPr>
          <p:cNvSpPr txBox="1"/>
          <p:nvPr/>
        </p:nvSpPr>
        <p:spPr>
          <a:xfrm>
            <a:off x="3304480" y="3279429"/>
            <a:ext cx="387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2. Nu är du på sidan Föreningsservice</a:t>
            </a:r>
          </a:p>
        </p:txBody>
      </p:sp>
    </p:spTree>
    <p:extLst>
      <p:ext uri="{BB962C8B-B14F-4D97-AF65-F5344CB8AC3E}">
        <p14:creationId xmlns:p14="http://schemas.microsoft.com/office/powerpoint/2010/main" val="38210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BD849BD-71C6-7117-74F8-03228581E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042" y="1193376"/>
            <a:ext cx="6109010" cy="416017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E6238E07-E40F-A205-FC2C-EFD31A20777F}"/>
              </a:ext>
            </a:extLst>
          </p:cNvPr>
          <p:cNvSpPr txBox="1"/>
          <p:nvPr/>
        </p:nvSpPr>
        <p:spPr>
          <a:xfrm>
            <a:off x="1498300" y="3244334"/>
            <a:ext cx="13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Till ansökan </a:t>
            </a:r>
          </a:p>
        </p:txBody>
      </p:sp>
      <p:cxnSp>
        <p:nvCxnSpPr>
          <p:cNvPr id="4" name="Rak pil 3">
            <a:extLst>
              <a:ext uri="{FF2B5EF4-FFF2-40B4-BE49-F238E27FC236}">
                <a16:creationId xmlns:a16="http://schemas.microsoft.com/office/drawing/2014/main" id="{710B495C-67F0-6934-BECE-0970A345730F}"/>
              </a:ext>
            </a:extLst>
          </p:cNvPr>
          <p:cNvCxnSpPr>
            <a:cxnSpLocks/>
          </p:cNvCxnSpPr>
          <p:nvPr/>
        </p:nvCxnSpPr>
        <p:spPr>
          <a:xfrm>
            <a:off x="2832409" y="3534937"/>
            <a:ext cx="1840111" cy="3426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91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5EED058-F861-2CE5-33B3-6633317FF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483"/>
            <a:ext cx="8872804" cy="286954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60BC4E1-7BEE-EC49-9738-12CF77523B82}"/>
              </a:ext>
            </a:extLst>
          </p:cNvPr>
          <p:cNvSpPr txBox="1"/>
          <p:nvPr/>
        </p:nvSpPr>
        <p:spPr>
          <a:xfrm>
            <a:off x="8971724" y="1357483"/>
            <a:ext cx="2686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Sida till andra fonder </a:t>
            </a:r>
          </a:p>
          <a:p>
            <a:r>
              <a:rPr lang="sv-SE" dirty="0"/>
              <a:t>som kan sökas</a:t>
            </a:r>
          </a:p>
        </p:txBody>
      </p:sp>
      <p:cxnSp>
        <p:nvCxnSpPr>
          <p:cNvPr id="7" name="Rak pil 6">
            <a:extLst>
              <a:ext uri="{FF2B5EF4-FFF2-40B4-BE49-F238E27FC236}">
                <a16:creationId xmlns:a16="http://schemas.microsoft.com/office/drawing/2014/main" id="{3E2B82CA-0B4E-3798-F767-53CC0E78E139}"/>
              </a:ext>
            </a:extLst>
          </p:cNvPr>
          <p:cNvCxnSpPr/>
          <p:nvPr/>
        </p:nvCxnSpPr>
        <p:spPr>
          <a:xfrm flipH="1">
            <a:off x="8652893" y="2005124"/>
            <a:ext cx="836341" cy="2118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AC944359-C4FD-9CE7-DE30-14D46944D544}"/>
              </a:ext>
            </a:extLst>
          </p:cNvPr>
          <p:cNvSpPr txBox="1"/>
          <p:nvPr/>
        </p:nvSpPr>
        <p:spPr>
          <a:xfrm>
            <a:off x="7837420" y="3244504"/>
            <a:ext cx="2268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Till ansökningsverktyg</a:t>
            </a:r>
          </a:p>
        </p:txBody>
      </p:sp>
      <p:cxnSp>
        <p:nvCxnSpPr>
          <p:cNvPr id="10" name="Rak pil 9">
            <a:extLst>
              <a:ext uri="{FF2B5EF4-FFF2-40B4-BE49-F238E27FC236}">
                <a16:creationId xmlns:a16="http://schemas.microsoft.com/office/drawing/2014/main" id="{507FC572-CF4A-F6A2-6A37-174C715508DD}"/>
              </a:ext>
            </a:extLst>
          </p:cNvPr>
          <p:cNvCxnSpPr>
            <a:cxnSpLocks/>
          </p:cNvCxnSpPr>
          <p:nvPr/>
        </p:nvCxnSpPr>
        <p:spPr>
          <a:xfrm flipH="1">
            <a:off x="6369043" y="3458816"/>
            <a:ext cx="1428778" cy="1394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A6C0FABC-EC28-AD3B-70A0-CF249396BFBD}"/>
              </a:ext>
            </a:extLst>
          </p:cNvPr>
          <p:cNvSpPr txBox="1"/>
          <p:nvPr/>
        </p:nvSpPr>
        <p:spPr>
          <a:xfrm>
            <a:off x="613740" y="4641342"/>
            <a:ext cx="8719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Längre ner p</a:t>
            </a:r>
            <a:r>
              <a:rPr lang="sv-SE" sz="1800" dirty="0"/>
              <a:t>å sidan finns länkar till rekvisition och redovisning av beviljade ansökningar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198443D-3CEE-D1E1-501F-8978F06AEB70}"/>
              </a:ext>
            </a:extLst>
          </p:cNvPr>
          <p:cNvSpPr txBox="1"/>
          <p:nvPr/>
        </p:nvSpPr>
        <p:spPr>
          <a:xfrm>
            <a:off x="7961816" y="5473920"/>
            <a:ext cx="2536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/>
              <a:t>men innan du ansöker …</a:t>
            </a:r>
          </a:p>
        </p:txBody>
      </p:sp>
    </p:spTree>
    <p:extLst>
      <p:ext uri="{BB962C8B-B14F-4D97-AF65-F5344CB8AC3E}">
        <p14:creationId xmlns:p14="http://schemas.microsoft.com/office/powerpoint/2010/main" val="424040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41177D76-BCD8-7C85-03C4-001579094E99}"/>
              </a:ext>
            </a:extLst>
          </p:cNvPr>
          <p:cNvSpPr txBox="1"/>
          <p:nvPr/>
        </p:nvSpPr>
        <p:spPr>
          <a:xfrm>
            <a:off x="844412" y="1025723"/>
            <a:ext cx="9164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Förbered ansökan </a:t>
            </a:r>
            <a:r>
              <a:rPr lang="sv-SE" sz="1800" b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innan</a:t>
            </a:r>
            <a:r>
              <a:rPr lang="sv-SE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inloggning till ansökningsverktyg. Ta hjälp av riktlinjerna! </a:t>
            </a:r>
          </a:p>
          <a:p>
            <a:r>
              <a:rPr lang="sv-SE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förenklar för dig</a:t>
            </a:r>
            <a:endParaRPr lang="sv-SE" dirty="0"/>
          </a:p>
        </p:txBody>
      </p:sp>
      <p:pic>
        <p:nvPicPr>
          <p:cNvPr id="4" name="Bildobjekt 3" descr="En bild som visar text, skärmbild, Teckensnitt, algebra&#10;&#10;Automatiskt genererad beskrivning">
            <a:extLst>
              <a:ext uri="{FF2B5EF4-FFF2-40B4-BE49-F238E27FC236}">
                <a16:creationId xmlns:a16="http://schemas.microsoft.com/office/drawing/2014/main" id="{D6E040B9-A2B9-7A6A-13BE-5A9AA9C5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12" y="2643660"/>
            <a:ext cx="6346181" cy="1570680"/>
          </a:xfrm>
          <a:prstGeom prst="rect">
            <a:avLst/>
          </a:prstGeom>
          <a:noFill/>
        </p:spPr>
      </p:pic>
      <p:cxnSp>
        <p:nvCxnSpPr>
          <p:cNvPr id="11" name="Rak pil 10">
            <a:extLst>
              <a:ext uri="{FF2B5EF4-FFF2-40B4-BE49-F238E27FC236}">
                <a16:creationId xmlns:a16="http://schemas.microsoft.com/office/drawing/2014/main" id="{3E583F84-8227-66A0-6F8B-615D76E10706}"/>
              </a:ext>
            </a:extLst>
          </p:cNvPr>
          <p:cNvCxnSpPr>
            <a:cxnSpLocks/>
          </p:cNvCxnSpPr>
          <p:nvPr/>
        </p:nvCxnSpPr>
        <p:spPr>
          <a:xfrm flipH="1">
            <a:off x="7150836" y="1348888"/>
            <a:ext cx="1029068" cy="1647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D91447CB-CCD6-16AD-7849-72AC366BF9E8}"/>
              </a:ext>
            </a:extLst>
          </p:cNvPr>
          <p:cNvSpPr txBox="1"/>
          <p:nvPr/>
        </p:nvSpPr>
        <p:spPr>
          <a:xfrm>
            <a:off x="844412" y="1821151"/>
            <a:ext cx="419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Scrolla ner på sidan så hittar du riktlinjerna</a:t>
            </a:r>
          </a:p>
        </p:txBody>
      </p:sp>
    </p:spTree>
    <p:extLst>
      <p:ext uri="{BB962C8B-B14F-4D97-AF65-F5344CB8AC3E}">
        <p14:creationId xmlns:p14="http://schemas.microsoft.com/office/powerpoint/2010/main" val="287215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B7933BC-E52A-5D98-1B39-2144CB17B7AA}"/>
              </a:ext>
            </a:extLst>
          </p:cNvPr>
          <p:cNvSpPr txBox="1"/>
          <p:nvPr/>
        </p:nvSpPr>
        <p:spPr>
          <a:xfrm>
            <a:off x="728041" y="3739331"/>
            <a:ext cx="102273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0" u="none" strike="noStrike" dirty="0" err="1">
                <a:solidFill>
                  <a:srgbClr val="333333"/>
                </a:solidFill>
                <a:effectLst/>
                <a:latin typeface="CadizWeb-Regular"/>
              </a:rPr>
              <a:t>Neurofondens</a:t>
            </a:r>
            <a:r>
              <a:rPr lang="sv-SE" b="1" i="0" u="none" strike="noStrike" dirty="0">
                <a:solidFill>
                  <a:srgbClr val="333333"/>
                </a:solidFill>
                <a:effectLst/>
                <a:latin typeface="CadizWeb-Regular"/>
              </a:rPr>
              <a:t> bidrag för rehabilitering och rekreation</a:t>
            </a:r>
            <a:br>
              <a:rPr lang="sv-SE" dirty="0"/>
            </a:br>
            <a:r>
              <a:rPr lang="sv-SE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v-SE" sz="16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nsökningsperioden är årligen 15 augusti – 15 oktober för aktivitet/er under efterföljande år</a:t>
            </a:r>
            <a:endParaRPr lang="sv-SE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 information hittar du på sidan Föreningsservice </a:t>
            </a:r>
            <a:r>
              <a:rPr lang="sv-SE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</a:t>
            </a:r>
            <a:r>
              <a:rPr lang="sv-SE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Söka pengar – se bild 3!</a:t>
            </a:r>
            <a:endParaRPr lang="sv-S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22CD38B-E031-E7EF-2035-607DC9CE41AC}"/>
              </a:ext>
            </a:extLst>
          </p:cNvPr>
          <p:cNvSpPr txBox="1"/>
          <p:nvPr/>
        </p:nvSpPr>
        <p:spPr>
          <a:xfrm>
            <a:off x="728041" y="3050548"/>
            <a:ext cx="62293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0" u="none" strike="noStrike" dirty="0">
                <a:solidFill>
                  <a:srgbClr val="333333"/>
                </a:solidFill>
                <a:effectLst/>
                <a:latin typeface="CadizWeb-Regular"/>
              </a:rPr>
              <a:t>Neurodagen  </a:t>
            </a:r>
          </a:p>
          <a:p>
            <a:r>
              <a:rPr lang="sv-SE" sz="160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Ansökningstiden är omkring mitten av februari till mitten av maj</a:t>
            </a:r>
            <a:endParaRPr lang="sv-S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920270E-7EB1-9896-DCDB-A9BE51D106CC}"/>
              </a:ext>
            </a:extLst>
          </p:cNvPr>
          <p:cNvSpPr txBox="1"/>
          <p:nvPr/>
        </p:nvSpPr>
        <p:spPr>
          <a:xfrm>
            <a:off x="745434" y="234814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0" u="none" strike="noStrike" dirty="0">
                <a:solidFill>
                  <a:srgbClr val="333333"/>
                </a:solidFill>
                <a:effectLst/>
                <a:latin typeface="CadizWeb-Regular"/>
              </a:rPr>
              <a:t>Aktivitetsbidrag</a:t>
            </a:r>
          </a:p>
          <a:p>
            <a:r>
              <a:rPr lang="sv-SE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Aktivitetsbidrag kan sökas en gång per år</a:t>
            </a:r>
            <a:endParaRPr lang="sv-SE" sz="160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1A0D1F9-83B6-B08A-887A-2833C674C73C}"/>
              </a:ext>
            </a:extLst>
          </p:cNvPr>
          <p:cNvSpPr txBox="1"/>
          <p:nvPr/>
        </p:nvSpPr>
        <p:spPr>
          <a:xfrm>
            <a:off x="745434" y="780585"/>
            <a:ext cx="384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Stiftelsen Neurofonden 1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971487E-639F-6F6B-C1BF-4B2C3484CA14}"/>
              </a:ext>
            </a:extLst>
          </p:cNvPr>
          <p:cNvSpPr txBox="1"/>
          <p:nvPr/>
        </p:nvSpPr>
        <p:spPr>
          <a:xfrm>
            <a:off x="778995" y="1166917"/>
            <a:ext cx="10227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Anslag ur Stiftelsen Neurofonden 1 utgår enligt de grunder som anges i paragraferna 2 (Ändamålsparagraf) och 6 (Ansökan om bidrag) av stiftelsens stadgar och i enlighet med dess bestämmelser.</a:t>
            </a:r>
          </a:p>
          <a:p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särskilda bestämmelser, bilaga till stadgarna, står mer beskrivet vad som gäller vid ansökan, genomförande och redovisning.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FAAC233-EA5A-A258-C099-73D16479184E}"/>
              </a:ext>
            </a:extLst>
          </p:cNvPr>
          <p:cNvSpPr txBox="1"/>
          <p:nvPr/>
        </p:nvSpPr>
        <p:spPr>
          <a:xfrm>
            <a:off x="728041" y="4771994"/>
            <a:ext cx="9020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Extra stöd Neuroförbundet </a:t>
            </a:r>
          </a:p>
          <a:p>
            <a:r>
              <a:rPr lang="sv-SE" sz="1600" dirty="0"/>
              <a:t>Vissa år kan förening, läns- och regionförbund ansöka om ett </a:t>
            </a:r>
            <a:r>
              <a:rPr lang="sv-SE" sz="1600" i="1" dirty="0"/>
              <a:t>Extra stöd från Neuroförbundet </a:t>
            </a:r>
            <a:r>
              <a:rPr lang="sv-SE" sz="1600" dirty="0"/>
              <a:t>som då är avsett för specifika ändamål. </a:t>
            </a:r>
          </a:p>
        </p:txBody>
      </p:sp>
    </p:spTree>
    <p:extLst>
      <p:ext uri="{BB962C8B-B14F-4D97-AF65-F5344CB8AC3E}">
        <p14:creationId xmlns:p14="http://schemas.microsoft.com/office/powerpoint/2010/main" val="162895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B7A25D1-9460-4731-D181-333EAF480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298" y="2276427"/>
            <a:ext cx="7449067" cy="307082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17B71CB-CBF7-6C9B-B6FE-09566C76F8B4}"/>
              </a:ext>
            </a:extLst>
          </p:cNvPr>
          <p:cNvSpPr txBox="1"/>
          <p:nvPr/>
        </p:nvSpPr>
        <p:spPr>
          <a:xfrm>
            <a:off x="2114679" y="1407461"/>
            <a:ext cx="693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Nya användare behöver inloggningsuppgifter. Skriv in din e-postadress. Du får ett lösenord när du klickar på ”Ny användare”. Spara det!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FEDF201-47B1-32AC-8E08-9147E32120A9}"/>
              </a:ext>
            </a:extLst>
          </p:cNvPr>
          <p:cNvSpPr txBox="1"/>
          <p:nvPr/>
        </p:nvSpPr>
        <p:spPr>
          <a:xfrm>
            <a:off x="2114679" y="849387"/>
            <a:ext cx="4445147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 err="1">
                <a:solidFill>
                  <a:schemeClr val="bg1"/>
                </a:solidFill>
              </a:rPr>
              <a:t>Neurofondens</a:t>
            </a:r>
            <a:r>
              <a:rPr lang="sv-SE" sz="2000" dirty="0">
                <a:solidFill>
                  <a:schemeClr val="bg1"/>
                </a:solidFill>
              </a:rPr>
              <a:t> digitala ansökningsverktyg</a:t>
            </a:r>
          </a:p>
        </p:txBody>
      </p:sp>
    </p:spTree>
    <p:extLst>
      <p:ext uri="{BB962C8B-B14F-4D97-AF65-F5344CB8AC3E}">
        <p14:creationId xmlns:p14="http://schemas.microsoft.com/office/powerpoint/2010/main" val="318193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50F2E66-2534-F552-B5C9-93B3D815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48" y="1228415"/>
            <a:ext cx="3714266" cy="465102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947F2B0-6C1D-940D-2B57-3B7C5E10D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035" y="1228415"/>
            <a:ext cx="3399181" cy="4401170"/>
          </a:xfrm>
          <a:prstGeom prst="rect">
            <a:avLst/>
          </a:prstGeom>
        </p:spPr>
      </p:pic>
      <p:cxnSp>
        <p:nvCxnSpPr>
          <p:cNvPr id="7" name="Rak pil 6">
            <a:extLst>
              <a:ext uri="{FF2B5EF4-FFF2-40B4-BE49-F238E27FC236}">
                <a16:creationId xmlns:a16="http://schemas.microsoft.com/office/drawing/2014/main" id="{E6BF79CA-6B81-32A1-130E-38B7034FBE2D}"/>
              </a:ext>
            </a:extLst>
          </p:cNvPr>
          <p:cNvCxnSpPr>
            <a:cxnSpLocks/>
          </p:cNvCxnSpPr>
          <p:nvPr/>
        </p:nvCxnSpPr>
        <p:spPr>
          <a:xfrm flipH="1">
            <a:off x="1866571" y="2638902"/>
            <a:ext cx="240337" cy="1464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8F6015FA-E0A2-32F9-2A15-CAC8876CA71B}"/>
              </a:ext>
            </a:extLst>
          </p:cNvPr>
          <p:cNvSpPr txBox="1"/>
          <p:nvPr/>
        </p:nvSpPr>
        <p:spPr>
          <a:xfrm>
            <a:off x="9854769" y="3458309"/>
            <a:ext cx="1764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Stämmer dina   personuppgifter?</a:t>
            </a:r>
          </a:p>
        </p:txBody>
      </p:sp>
      <p:cxnSp>
        <p:nvCxnSpPr>
          <p:cNvPr id="14" name="Rak pil 13">
            <a:extLst>
              <a:ext uri="{FF2B5EF4-FFF2-40B4-BE49-F238E27FC236}">
                <a16:creationId xmlns:a16="http://schemas.microsoft.com/office/drawing/2014/main" id="{6B05DFD0-B964-95DF-0891-5AB0990DD423}"/>
              </a:ext>
            </a:extLst>
          </p:cNvPr>
          <p:cNvCxnSpPr>
            <a:cxnSpLocks/>
          </p:cNvCxnSpPr>
          <p:nvPr/>
        </p:nvCxnSpPr>
        <p:spPr>
          <a:xfrm flipH="1">
            <a:off x="9085335" y="3955774"/>
            <a:ext cx="769434" cy="230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ak pil 27">
            <a:extLst>
              <a:ext uri="{FF2B5EF4-FFF2-40B4-BE49-F238E27FC236}">
                <a16:creationId xmlns:a16="http://schemas.microsoft.com/office/drawing/2014/main" id="{48F04B34-7DC9-6DA0-E77A-3061ACAFF3D0}"/>
              </a:ext>
            </a:extLst>
          </p:cNvPr>
          <p:cNvCxnSpPr>
            <a:cxnSpLocks/>
          </p:cNvCxnSpPr>
          <p:nvPr/>
        </p:nvCxnSpPr>
        <p:spPr>
          <a:xfrm flipH="1">
            <a:off x="8263186" y="5126823"/>
            <a:ext cx="1184533" cy="3098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B8F4E5CA-D8DF-BAB6-BB77-0C76C4A5B456}"/>
              </a:ext>
            </a:extLst>
          </p:cNvPr>
          <p:cNvSpPr txBox="1"/>
          <p:nvPr/>
        </p:nvSpPr>
        <p:spPr>
          <a:xfrm>
            <a:off x="9456234" y="4862151"/>
            <a:ext cx="193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Nu kan du skapa en ansökan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CFE3353-A268-AC30-77AB-96E1CE47960F}"/>
              </a:ext>
            </a:extLst>
          </p:cNvPr>
          <p:cNvSpPr txBox="1"/>
          <p:nvPr/>
        </p:nvSpPr>
        <p:spPr>
          <a:xfrm>
            <a:off x="7125156" y="3679552"/>
            <a:ext cx="22760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0E7CB0E-6856-6C59-689E-AD07DE045AE6}"/>
              </a:ext>
            </a:extLst>
          </p:cNvPr>
          <p:cNvSpPr txBox="1"/>
          <p:nvPr/>
        </p:nvSpPr>
        <p:spPr>
          <a:xfrm>
            <a:off x="816323" y="875585"/>
            <a:ext cx="2100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1. Logga in som sökande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0550293-A326-20C6-5F0E-763B4BB9155D}"/>
              </a:ext>
            </a:extLst>
          </p:cNvPr>
          <p:cNvSpPr txBox="1"/>
          <p:nvPr/>
        </p:nvSpPr>
        <p:spPr>
          <a:xfrm>
            <a:off x="5771872" y="875585"/>
            <a:ext cx="443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2. Kontrollera ev. personuppgifter och skapa en ansökan</a:t>
            </a:r>
          </a:p>
        </p:txBody>
      </p:sp>
    </p:spTree>
    <p:extLst>
      <p:ext uri="{BB962C8B-B14F-4D97-AF65-F5344CB8AC3E}">
        <p14:creationId xmlns:p14="http://schemas.microsoft.com/office/powerpoint/2010/main" val="25805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E9F4B1D-8147-C818-45F5-2BEB37A8D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833" y="3428999"/>
            <a:ext cx="5852378" cy="2740645"/>
          </a:xfrm>
          <a:prstGeom prst="rect">
            <a:avLst/>
          </a:prstGeom>
        </p:spPr>
      </p:pic>
      <p:pic>
        <p:nvPicPr>
          <p:cNvPr id="9" name="Bildobjekt 8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4CA7D621-5296-7547-C3FB-6C838018A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20" y="842324"/>
            <a:ext cx="7772400" cy="2586339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3F94553-E0C3-1E8C-B1CC-F73C31781BC6}"/>
              </a:ext>
            </a:extLst>
          </p:cNvPr>
          <p:cNvSpPr txBox="1"/>
          <p:nvPr/>
        </p:nvSpPr>
        <p:spPr>
          <a:xfrm>
            <a:off x="4801141" y="2312085"/>
            <a:ext cx="167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Välj typ av ansökan!</a:t>
            </a:r>
          </a:p>
        </p:txBody>
      </p:sp>
      <p:cxnSp>
        <p:nvCxnSpPr>
          <p:cNvPr id="5" name="Rak pil 4">
            <a:extLst>
              <a:ext uri="{FF2B5EF4-FFF2-40B4-BE49-F238E27FC236}">
                <a16:creationId xmlns:a16="http://schemas.microsoft.com/office/drawing/2014/main" id="{22C86158-78B6-0DA8-B623-1D309D19FF8E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4244009" y="2465974"/>
            <a:ext cx="557132" cy="233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6453E6AD-94B2-D685-7E46-F0502A45AFFB}"/>
              </a:ext>
            </a:extLst>
          </p:cNvPr>
          <p:cNvSpPr txBox="1"/>
          <p:nvPr/>
        </p:nvSpPr>
        <p:spPr>
          <a:xfrm>
            <a:off x="671838" y="5046936"/>
            <a:ext cx="49469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400" b="1" dirty="0"/>
              <a:t>N2024</a:t>
            </a:r>
            <a:r>
              <a:rPr lang="sv-SE" sz="1400" dirty="0"/>
              <a:t>-0001 visar att ansökan skapats för Neurodagen 2024</a:t>
            </a:r>
          </a:p>
          <a:p>
            <a:pPr>
              <a:lnSpc>
                <a:spcPct val="150000"/>
              </a:lnSpc>
            </a:pPr>
            <a:r>
              <a:rPr lang="sv-SE" sz="1400" b="1" dirty="0"/>
              <a:t>-0001 </a:t>
            </a:r>
            <a:r>
              <a:rPr lang="sv-SE" sz="1400" dirty="0"/>
              <a:t>innebär att det är den första ansökan för Neurodagen 2024</a:t>
            </a:r>
          </a:p>
          <a:p>
            <a:r>
              <a:rPr lang="sv-SE" sz="1400" dirty="0"/>
              <a:t>som skickats till verktyget</a:t>
            </a:r>
          </a:p>
        </p:txBody>
      </p:sp>
      <p:cxnSp>
        <p:nvCxnSpPr>
          <p:cNvPr id="12" name="Rak pil 11">
            <a:extLst>
              <a:ext uri="{FF2B5EF4-FFF2-40B4-BE49-F238E27FC236}">
                <a16:creationId xmlns:a16="http://schemas.microsoft.com/office/drawing/2014/main" id="{4B01936C-38F8-EBBE-B1E7-932E4AD18FCB}"/>
              </a:ext>
            </a:extLst>
          </p:cNvPr>
          <p:cNvCxnSpPr>
            <a:cxnSpLocks/>
          </p:cNvCxnSpPr>
          <p:nvPr/>
        </p:nvCxnSpPr>
        <p:spPr>
          <a:xfrm flipV="1">
            <a:off x="2225149" y="4595336"/>
            <a:ext cx="3596917" cy="856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ruta 5">
            <a:extLst>
              <a:ext uri="{FF2B5EF4-FFF2-40B4-BE49-F238E27FC236}">
                <a16:creationId xmlns:a16="http://schemas.microsoft.com/office/drawing/2014/main" id="{621EB5A5-B6D9-391F-654A-1A09471EF34E}"/>
              </a:ext>
            </a:extLst>
          </p:cNvPr>
          <p:cNvSpPr txBox="1"/>
          <p:nvPr/>
        </p:nvSpPr>
        <p:spPr>
          <a:xfrm>
            <a:off x="708220" y="4357850"/>
            <a:ext cx="217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Ansökan får en beteckning, här N2024-0001</a:t>
            </a:r>
          </a:p>
        </p:txBody>
      </p:sp>
    </p:spTree>
    <p:extLst>
      <p:ext uri="{BB962C8B-B14F-4D97-AF65-F5344CB8AC3E}">
        <p14:creationId xmlns:p14="http://schemas.microsoft.com/office/powerpoint/2010/main" val="18216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/>
    </p:bldLst>
  </p:timing>
</p:sld>
</file>

<file path=ppt/theme/theme1.xml><?xml version="1.0" encoding="utf-8"?>
<a:theme xmlns:a="http://schemas.openxmlformats.org/drawingml/2006/main" name="Neuro Master Page 1">
  <a:themeElements>
    <a:clrScheme name="Neuro Colour Schem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F5333"/>
      </a:accent1>
      <a:accent2>
        <a:srgbClr val="FF9980"/>
      </a:accent2>
      <a:accent3>
        <a:srgbClr val="0000C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Neuro  -  Skrivskyddad" id="{0AB956BB-CA13-4CAC-AF63-C20A16E34FF0}" vid="{203363A2-F359-4AE1-9631-5731768B3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Neuro Master Page 1</Template>
  <TotalTime>3108</TotalTime>
  <Words>596</Words>
  <Application>Microsoft Macintosh PowerPoint</Application>
  <PresentationFormat>Bredbild</PresentationFormat>
  <Paragraphs>68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7" baseType="lpstr">
      <vt:lpstr>Arial</vt:lpstr>
      <vt:lpstr>Arial</vt:lpstr>
      <vt:lpstr>CadizWeb-Regular</vt:lpstr>
      <vt:lpstr>Calibri</vt:lpstr>
      <vt:lpstr>Calibri Regular</vt:lpstr>
      <vt:lpstr>Comic Sans MS</vt:lpstr>
      <vt:lpstr>Edwardian Script ITC</vt:lpstr>
      <vt:lpstr>Palatino</vt:lpstr>
      <vt:lpstr>Palatino Bold</vt:lpstr>
      <vt:lpstr>Times New Roman</vt:lpstr>
      <vt:lpstr>Neuro Master Page 1</vt:lpstr>
      <vt:lpstr>Ansöka om bidrag från Neurofonden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ansöka om bidrag</dc:title>
  <dc:creator>Christina Brännström</dc:creator>
  <cp:lastModifiedBy>Christina Brännström</cp:lastModifiedBy>
  <cp:revision>13</cp:revision>
  <cp:lastPrinted>2018-08-27T13:33:28Z</cp:lastPrinted>
  <dcterms:created xsi:type="dcterms:W3CDTF">2024-02-14T13:38:30Z</dcterms:created>
  <dcterms:modified xsi:type="dcterms:W3CDTF">2024-02-20T09:59:06Z</dcterms:modified>
</cp:coreProperties>
</file>