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47" r:id="rId5"/>
    <p:sldId id="355" r:id="rId6"/>
    <p:sldId id="350" r:id="rId7"/>
    <p:sldId id="357" r:id="rId8"/>
    <p:sldId id="358" r:id="rId9"/>
    <p:sldId id="360" r:id="rId10"/>
    <p:sldId id="361" r:id="rId11"/>
    <p:sldId id="362" r:id="rId12"/>
    <p:sldId id="363" r:id="rId13"/>
    <p:sldId id="364" r:id="rId14"/>
    <p:sldId id="365" r:id="rId15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FB"/>
    <a:srgbClr val="FBEAE7"/>
    <a:srgbClr val="0000C1"/>
    <a:srgbClr val="D4021D"/>
    <a:srgbClr val="FF9980"/>
    <a:srgbClr val="FF3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0"/>
    <p:restoredTop sz="94686"/>
  </p:normalViewPr>
  <p:slideViewPr>
    <p:cSldViewPr snapToGrid="0" snapToObjects="1" showGuides="1">
      <p:cViewPr varScale="1">
        <p:scale>
          <a:sx n="85" d="100"/>
          <a:sy n="85" d="100"/>
        </p:scale>
        <p:origin x="1044" y="84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9C682B-DA63-9E46-92CD-E8FB0FCE0C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1BB44-835E-FF44-91B5-0FC187745E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A6385-7664-1B41-A3ED-9D60389CA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20E1FD2-50A7-1048-8239-EE726EC12891}" type="slidenum">
              <a:rPr lang="sv-SE" smtClean="0">
                <a:latin typeface="Calibri Regular"/>
              </a:rPr>
              <a:t>‹#›</a:t>
            </a:fld>
            <a:endParaRPr lang="sv-SE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5827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 b="0" i="0">
                <a:latin typeface="Calibri Regular"/>
              </a:defRPr>
            </a:lvl1pPr>
          </a:lstStyle>
          <a:p>
            <a:fld id="{146D7014-665C-6643-9DA1-DCEED4D64D1F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 b="0" i="0">
                <a:latin typeface="Calibri Regular"/>
              </a:defRPr>
            </a:lvl1pPr>
          </a:lstStyle>
          <a:p>
            <a:fld id="{EBBFF3BE-2E62-F847-A3A6-D6FCDAE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. Cover –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4386" y="2077679"/>
            <a:ext cx="5292724" cy="7792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0" name="Title 12"/>
          <p:cNvSpPr>
            <a:spLocks noGrp="1"/>
          </p:cNvSpPr>
          <p:nvPr>
            <p:ph type="title"/>
          </p:nvPr>
        </p:nvSpPr>
        <p:spPr>
          <a:xfrm>
            <a:off x="724386" y="1356465"/>
            <a:ext cx="6690213" cy="721213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. Title + Content - two colum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6"/>
            <a:ext cx="7524750" cy="539216"/>
          </a:xfrm>
        </p:spPr>
        <p:txBody>
          <a:bodyPr tIns="0" rIns="0" bIns="0"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5325" y="2649245"/>
            <a:ext cx="5292725" cy="333960"/>
          </a:xfrm>
        </p:spPr>
        <p:txBody>
          <a:bodyPr tIns="0" rIns="0" b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325" y="3217025"/>
            <a:ext cx="5292725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49246"/>
            <a:ext cx="5324475" cy="333958"/>
          </a:xfrm>
        </p:spPr>
        <p:txBody>
          <a:bodyPr t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439" y="3217025"/>
            <a:ext cx="5329236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5779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.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Icon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021DD853-DCBF-5141-8C3F-A243CC52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20826"/>
            <a:ext cx="8573721" cy="49554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5BE530D-1F22-AA4D-8966-854BF22D8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37568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CDAEDC50-4A8C-FD49-8CA1-F73E6A6715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2544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3C4EBE68-4920-C84A-977B-F58BE5828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41730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45605FD0-DAC7-2346-A391-AD5750772E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17769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6BB36048-C789-B149-AB94-E008130E62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11338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9A06BB02-4C72-8340-BD81-34D6B6C7612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98952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51952AE3-C556-3E47-99A3-0D27850505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09717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AC6BBF45-9C49-4143-95BE-07829874C25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85755" y="2567687"/>
            <a:ext cx="1981200" cy="1981200"/>
          </a:xfrm>
        </p:spPr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B132C86C-205B-484E-8F9F-01C220420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325" y="1063869"/>
            <a:ext cx="10799999" cy="489731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05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Quote + Photo –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2111320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325" y="3773188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BA254BA-E3D4-3740-B5E4-E05552A0D0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67475" y="1063869"/>
            <a:ext cx="5029200" cy="4906108"/>
          </a:xfrm>
        </p:spPr>
        <p:txBody>
          <a:bodyPr/>
          <a:lstStyle/>
          <a:p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401457"/>
            <a:ext cx="6858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33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Quote +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D13D57A-65D7-D745-820B-821130F99DE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6900" y="1055076"/>
            <a:ext cx="10789775" cy="4915877"/>
          </a:xfrm>
        </p:spPr>
        <p:txBody>
          <a:bodyPr/>
          <a:lstStyle/>
          <a:p>
            <a:endParaRPr lang="sv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3808" y="2408304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3808" y="4070172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46" y="1630057"/>
            <a:ext cx="685800" cy="5242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A78E58-79F1-2046-8D2F-3461F9B7544E}"/>
              </a:ext>
            </a:extLst>
          </p:cNvPr>
          <p:cNvSpPr txBox="1"/>
          <p:nvPr userDrawn="1"/>
        </p:nvSpPr>
        <p:spPr>
          <a:xfrm>
            <a:off x="553846" y="1617871"/>
            <a:ext cx="4995950" cy="128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200" b="0" i="0" spc="10" baseline="0" dirty="0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Tel: 08-677 70 10</a:t>
            </a:r>
          </a:p>
          <a:p>
            <a:pPr algn="l">
              <a:lnSpc>
                <a:spcPct val="120000"/>
              </a:lnSpc>
            </a:pPr>
            <a:r>
              <a:rPr lang="en-US" sz="2200" b="0" i="0" spc="10" baseline="0" dirty="0" err="1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Mejl</a:t>
            </a:r>
            <a:r>
              <a:rPr lang="en-US" sz="2200" b="0" i="0" spc="10" baseline="0" dirty="0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: </a:t>
            </a:r>
            <a:r>
              <a:rPr lang="en-US" sz="2200" b="0" i="0" spc="10" baseline="0" dirty="0" err="1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info@neuro.se</a:t>
            </a:r>
            <a:endParaRPr lang="en-US" sz="2200" b="0" i="0" spc="10" baseline="0" dirty="0">
              <a:solidFill>
                <a:schemeClr val="tx1"/>
              </a:solidFill>
              <a:effectLst/>
              <a:latin typeface="Calibri Regular"/>
              <a:ea typeface="Trebuchet MS" charset="0"/>
              <a:cs typeface="Trebuchet MS" charset="0"/>
            </a:endParaRPr>
          </a:p>
          <a:p>
            <a:pPr algn="l">
              <a:lnSpc>
                <a:spcPct val="120000"/>
              </a:lnSpc>
            </a:pPr>
            <a:r>
              <a:rPr lang="en-US" sz="2200" b="0" i="0" spc="10" baseline="0" dirty="0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Webb:  </a:t>
            </a:r>
            <a:r>
              <a:rPr lang="en-US" sz="2200" b="0" i="0" spc="10" baseline="0" dirty="0" err="1">
                <a:solidFill>
                  <a:schemeClr val="tx1"/>
                </a:solidFill>
                <a:effectLst/>
                <a:latin typeface="Calibri Regular"/>
                <a:ea typeface="Trebuchet MS" charset="0"/>
                <a:cs typeface="Trebuchet MS" charset="0"/>
              </a:rPr>
              <a:t>neuro.se</a:t>
            </a:r>
            <a:endParaRPr lang="en-US" sz="2200" b="0" i="0" spc="10" baseline="0" dirty="0">
              <a:solidFill>
                <a:schemeClr val="tx1"/>
              </a:solidFill>
              <a:effectLst/>
              <a:latin typeface="Calibri Regular"/>
              <a:ea typeface="Trebuchet MS" charset="0"/>
              <a:cs typeface="Trebuchet M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. Cover –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6528" y="2820693"/>
            <a:ext cx="4495071" cy="805646"/>
          </a:xfrm>
        </p:spPr>
        <p:txBody>
          <a:bodyPr>
            <a:noAutofit/>
          </a:bodyPr>
          <a:lstStyle>
            <a:lvl1pPr marL="0" indent="0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6530" y="1520825"/>
            <a:ext cx="4495070" cy="12998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C8106598-41A0-8A4B-AC04-23ECDB5A1F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53401" y="617154"/>
            <a:ext cx="5899690" cy="561320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.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87937" y="1664043"/>
            <a:ext cx="5701983" cy="39255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. Title + Content – small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639330"/>
            <a:ext cx="5329237" cy="313038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5087309" y="2133600"/>
            <a:ext cx="5701983" cy="346415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 marL="457200" indent="0">
              <a:buFont typeface="Arial" charset="0"/>
              <a:buNone/>
              <a:defRPr sz="2000"/>
            </a:lvl2pPr>
            <a:lvl3pPr marL="914400" indent="0">
              <a:buFont typeface="Arial" charset="0"/>
              <a:buNone/>
              <a:defRPr sz="2000"/>
            </a:lvl3pPr>
            <a:lvl4pPr marL="1371600" indent="0">
              <a:buFont typeface="Arial" charset="0"/>
              <a:buNone/>
              <a:defRPr sz="2000"/>
            </a:lvl4pPr>
            <a:lvl5pPr marL="1828800" indent="0">
              <a:buFont typeface="Arial" charset="0"/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. Title + Content – big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589902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0"/>
          </p:nvPr>
        </p:nvSpPr>
        <p:spPr>
          <a:xfrm>
            <a:off x="5087938" y="2174788"/>
            <a:ext cx="5701982" cy="341479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72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. Title + Content -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5087389" y="1504199"/>
            <a:ext cx="5320146" cy="3358745"/>
          </a:xfrm>
          <a:prstGeom prst="wedgeRectCallout">
            <a:avLst>
              <a:gd name="adj1" fmla="val -33231"/>
              <a:gd name="adj2" fmla="val 71819"/>
            </a:avLst>
          </a:prstGeom>
          <a:solidFill>
            <a:srgbClr val="FBEAE7"/>
          </a:solidFill>
          <a:ln>
            <a:noFill/>
          </a:ln>
        </p:spPr>
        <p:txBody>
          <a:bodyPr lIns="576000" tIns="360000" rIns="576000" bIns="360000" anchor="ctr" anchorCtr="0"/>
          <a:lstStyle>
            <a:lvl1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1pPr>
            <a:lvl2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2pPr>
            <a:lvl3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. Title +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330931" y="1520826"/>
            <a:ext cx="7165571" cy="4364585"/>
          </a:xfrm>
          <a:prstGeom prst="rect">
            <a:avLst/>
          </a:prstGeom>
          <a:solidFill>
            <a:srgbClr val="EC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725472" y="2500899"/>
            <a:ext cx="6346181" cy="299373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5472" y="1801607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. Title + Content - numbe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  <a:effectLst/>
        </p:spPr>
        <p:txBody>
          <a:bodyPr tIns="0"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087939" y="2183028"/>
            <a:ext cx="5023728" cy="336574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40" y="1655805"/>
            <a:ext cx="5770110" cy="3459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6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09. Title + 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581513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2649414"/>
            <a:ext cx="4799388" cy="2940173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2649414"/>
            <a:ext cx="4880178" cy="294017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095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7921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707623"/>
            <a:ext cx="9721850" cy="24964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5325" y="799622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596563" y="484650"/>
            <a:ext cx="900112" cy="267184"/>
          </a:xfrm>
          <a:prstGeom prst="rect">
            <a:avLst/>
          </a:prstGeom>
          <a:noFill/>
        </p:spPr>
        <p:txBody>
          <a:bodyPr wrap="square" lIns="72000" tIns="36000" rIns="0" bIns="36000" rtlCol="0">
            <a:spAutoFit/>
          </a:bodyPr>
          <a:lstStyle/>
          <a:p>
            <a:pPr algn="r"/>
            <a:fld id="{73A1F21B-4AE2-6642-A33F-47B28230E7D4}" type="slidenum">
              <a:rPr lang="en-US" sz="1200" b="0" i="0" smtClean="0">
                <a:latin typeface="Calibri Regular"/>
                <a:ea typeface="Trebuchet MS" charset="0"/>
                <a:cs typeface="Trebuchet MS" charset="0"/>
              </a:rPr>
              <a:pPr algn="r"/>
              <a:t>‹#›</a:t>
            </a:fld>
            <a:endParaRPr lang="en-US" sz="1200" b="0" i="0">
              <a:latin typeface="Calibri Regular"/>
              <a:ea typeface="Trebuchet MS" charset="0"/>
              <a:cs typeface="Trebuchet MS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448147"/>
            <a:ext cx="1024060" cy="2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7" r:id="rId3"/>
    <p:sldLayoutId id="2147483650" r:id="rId4"/>
    <p:sldLayoutId id="2147483654" r:id="rId5"/>
    <p:sldLayoutId id="2147483662" r:id="rId6"/>
    <p:sldLayoutId id="2147483679" r:id="rId7"/>
    <p:sldLayoutId id="2147483661" r:id="rId8"/>
    <p:sldLayoutId id="2147483652" r:id="rId9"/>
    <p:sldLayoutId id="2147483653" r:id="rId10"/>
    <p:sldLayoutId id="2147483655" r:id="rId11"/>
    <p:sldLayoutId id="2147483663" r:id="rId12"/>
    <p:sldLayoutId id="2147483674" r:id="rId13"/>
    <p:sldLayoutId id="2147483670" r:id="rId14"/>
    <p:sldLayoutId id="2147483678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Palatino Bold" pitchFamily="2" charset="77"/>
          <a:ea typeface="Palatino Bold" pitchFamily="2" charset="77"/>
          <a:cs typeface="Palatino Bold" pitchFamily="2" charset="77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/>
        <a:buNone/>
        <a:defRPr sz="2000" b="0" i="0" kern="1200" spc="30" baseline="0">
          <a:solidFill>
            <a:schemeClr val="tx1"/>
          </a:solidFill>
          <a:latin typeface="Calibri Regular"/>
          <a:ea typeface="Calibri Regular"/>
          <a:cs typeface="Calibri Regular"/>
        </a:defRPr>
      </a:lvl1pPr>
      <a:lvl2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2pPr>
      <a:lvl3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3pPr>
      <a:lvl4pPr marL="13716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4pPr>
      <a:lvl5pPr marL="18288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1708">
          <p15:clr>
            <a:srgbClr val="F26B43"/>
          </p15:clr>
        </p15:guide>
        <p15:guide id="5" pos="1822">
          <p15:clr>
            <a:srgbClr val="F26B43"/>
          </p15:clr>
        </p15:guide>
        <p15:guide id="6" pos="2389">
          <p15:clr>
            <a:srgbClr val="F26B43"/>
          </p15:clr>
        </p15:guide>
        <p15:guide id="7" pos="2502">
          <p15:clr>
            <a:srgbClr val="F26B43"/>
          </p15:clr>
        </p15:guide>
        <p15:guide id="8" pos="3092">
          <p15:clr>
            <a:srgbClr val="F26B43"/>
          </p15:clr>
        </p15:guide>
        <p15:guide id="9" pos="3205">
          <p15:clr>
            <a:srgbClr val="F26B43"/>
          </p15:clr>
        </p15:guide>
        <p15:guide id="10" pos="3772">
          <p15:clr>
            <a:srgbClr val="F26B43"/>
          </p15:clr>
        </p15:guide>
        <p15:guide id="11" pos="3885">
          <p15:clr>
            <a:srgbClr val="F26B43"/>
          </p15:clr>
        </p15:guide>
        <p15:guide id="12" pos="4475">
          <p15:clr>
            <a:srgbClr val="F26B43"/>
          </p15:clr>
        </p15:guide>
        <p15:guide id="13" pos="4588">
          <p15:clr>
            <a:srgbClr val="F26B43"/>
          </p15:clr>
        </p15:guide>
        <p15:guide id="14" pos="5178">
          <p15:clr>
            <a:srgbClr val="F26B43"/>
          </p15:clr>
        </p15:guide>
        <p15:guide id="15" pos="5292">
          <p15:clr>
            <a:srgbClr val="F26B43"/>
          </p15:clr>
        </p15:guide>
        <p15:guide id="16" pos="5858">
          <p15:clr>
            <a:srgbClr val="F26B43"/>
          </p15:clr>
        </p15:guide>
        <p15:guide id="17" pos="5972">
          <p15:clr>
            <a:srgbClr val="F26B43"/>
          </p15:clr>
        </p15:guide>
        <p15:guide id="18" pos="6562">
          <p15:clr>
            <a:srgbClr val="F26B43"/>
          </p15:clr>
        </p15:guide>
        <p15:guide id="19" pos="6675">
          <p15:clr>
            <a:srgbClr val="F26B43"/>
          </p15:clr>
        </p15:guide>
        <p15:guide id="20" pos="7242">
          <p15:clr>
            <a:srgbClr val="F26B43"/>
          </p15:clr>
        </p15:guide>
        <p15:guide id="21" pos="1141">
          <p15:clr>
            <a:srgbClr val="F26B43"/>
          </p15:clr>
        </p15:guide>
        <p15:guide id="22" pos="1028">
          <p15:clr>
            <a:srgbClr val="F26B43"/>
          </p15:clr>
        </p15:guide>
        <p15:guide id="23" pos="438">
          <p15:clr>
            <a:srgbClr val="F26B43"/>
          </p15:clr>
        </p15:guide>
        <p15:guide id="24" orient="horz" pos="436">
          <p15:clr>
            <a:srgbClr val="F26B43"/>
          </p15:clr>
        </p15:guide>
        <p15:guide id="25" orient="horz" pos="640">
          <p15:clr>
            <a:srgbClr val="F26B43"/>
          </p15:clr>
        </p15:guide>
        <p15:guide id="26" orient="horz" pos="958">
          <p15:clr>
            <a:srgbClr val="F26B43"/>
          </p15:clr>
        </p15:guide>
        <p15:guide id="27" orient="horz" pos="1457">
          <p15:clr>
            <a:srgbClr val="F26B43"/>
          </p15:clr>
        </p15:guide>
        <p15:guide id="28" orient="horz" pos="3521">
          <p15:clr>
            <a:srgbClr val="F26B43"/>
          </p15:clr>
        </p15:guide>
        <p15:guide id="29" orient="horz" pos="3702">
          <p15:clr>
            <a:srgbClr val="F26B43"/>
          </p15:clr>
        </p15:guide>
        <p15:guide id="30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529" y="1520825"/>
            <a:ext cx="4753217" cy="1299867"/>
          </a:xfrm>
        </p:spPr>
        <p:txBody>
          <a:bodyPr/>
          <a:lstStyle/>
          <a:p>
            <a:r>
              <a:rPr lang="sv-SE" dirty="0"/>
              <a:t>Förslag till Neuros etiska program</a:t>
            </a:r>
          </a:p>
        </p:txBody>
      </p:sp>
    </p:spTree>
    <p:extLst>
      <p:ext uri="{BB962C8B-B14F-4D97-AF65-F5344CB8AC3E}">
        <p14:creationId xmlns:p14="http://schemas.microsoft.com/office/powerpoint/2010/main" val="174195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Rätt att bestämma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4" y="2187664"/>
            <a:ext cx="5292725" cy="333960"/>
          </a:xfrm>
        </p:spPr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5" y="2644216"/>
            <a:ext cx="5292725" cy="2372564"/>
          </a:xfrm>
        </p:spPr>
        <p:txBody>
          <a:bodyPr/>
          <a:lstStyle/>
          <a:p>
            <a:r>
              <a:rPr lang="sv-SE" dirty="0"/>
              <a:t>Ja till patientens rätt att själv bestämma över sin kropp, sin behandling och sin vård</a:t>
            </a:r>
          </a:p>
          <a:p>
            <a:r>
              <a:rPr lang="sv-SE" dirty="0"/>
              <a:t>Begreppet </a:t>
            </a:r>
            <a:r>
              <a:rPr lang="sv-SE" i="1" dirty="0"/>
              <a:t>autonomi</a:t>
            </a:r>
            <a:r>
              <a:rPr lang="sv-SE" dirty="0"/>
              <a:t>- självbestämmande - är en hörnpelare 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893063"/>
            <a:ext cx="5324475" cy="333958"/>
          </a:xfrm>
        </p:spPr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242718"/>
            <a:ext cx="5659120" cy="2372564"/>
          </a:xfrm>
        </p:spPr>
        <p:txBody>
          <a:bodyPr/>
          <a:lstStyle/>
          <a:p>
            <a:r>
              <a:rPr lang="sv-SE" dirty="0"/>
              <a:t>Ja till patientens rätt att själv bestämma över sin kropp, sin behandling och sin vård</a:t>
            </a:r>
          </a:p>
          <a:p>
            <a:r>
              <a:rPr lang="sv-SE" dirty="0"/>
              <a:t>Begreppet </a:t>
            </a:r>
            <a:r>
              <a:rPr lang="sv-SE" i="1" dirty="0"/>
              <a:t>autonomi</a:t>
            </a:r>
            <a:r>
              <a:rPr lang="sv-SE" dirty="0"/>
              <a:t>- självbestämmande - är en hörnpelare i såväl hälso- och sjukvård som omsorg och service</a:t>
            </a:r>
          </a:p>
          <a:p>
            <a:r>
              <a:rPr lang="sv-SE" dirty="0"/>
              <a:t>Det är samhället – allas vårt gemensamma - ansvar att hjälpa människor att leva även då de har det som allra svårast</a:t>
            </a:r>
          </a:p>
          <a:p>
            <a:r>
              <a:rPr lang="sv-SE" dirty="0"/>
              <a:t>Tanken på självmordskliniker tar Neuro helt avstånd ifrån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382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Forskning och människosyn 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11813" y="2008045"/>
            <a:ext cx="5324475" cy="333958"/>
          </a:xfrm>
        </p:spPr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09431" y="2394002"/>
            <a:ext cx="5887243" cy="2372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Kunskapens frihet måste enligt vår uppfattning innebära att resultaten blir offentliga och fria</a:t>
            </a:r>
          </a:p>
          <a:p>
            <a:pPr>
              <a:lnSpc>
                <a:spcPct val="100000"/>
              </a:lnSpc>
            </a:pPr>
            <a:r>
              <a:rPr lang="sv-SE" dirty="0"/>
              <a:t>Det är viktigt att granska de värderingar som styr forskningen</a:t>
            </a:r>
          </a:p>
          <a:p>
            <a:pPr>
              <a:lnSpc>
                <a:spcPct val="100000"/>
              </a:lnSpc>
            </a:pPr>
            <a:r>
              <a:rPr lang="sv-SE" dirty="0"/>
              <a:t>De etiska problem vi står inför på grund av nya forskningsrön är det pris vi får betala för den glädje och nytta vi har av dem</a:t>
            </a:r>
          </a:p>
          <a:p>
            <a:pPr>
              <a:lnSpc>
                <a:spcPct val="100000"/>
              </a:lnSpc>
            </a:pPr>
            <a:r>
              <a:rPr lang="sv-SE" dirty="0"/>
              <a:t>Forskningen inte får ske med vilka metoder som helst</a:t>
            </a:r>
          </a:p>
          <a:p>
            <a:pPr>
              <a:lnSpc>
                <a:spcPct val="100000"/>
              </a:lnSpc>
            </a:pPr>
            <a:r>
              <a:rPr lang="sv-SE" dirty="0"/>
              <a:t>Neuro har en principiellt positiv inställning till genetisk forskning och till genetiken praktiskt tillämpad</a:t>
            </a:r>
          </a:p>
        </p:txBody>
      </p:sp>
    </p:spTree>
    <p:extLst>
      <p:ext uri="{BB962C8B-B14F-4D97-AF65-F5344CB8AC3E}">
        <p14:creationId xmlns:p14="http://schemas.microsoft.com/office/powerpoint/2010/main" val="242314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C92021-0F5D-40AF-B365-77B694DD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Utgångspunkter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46B7266-699A-4691-B134-70969931C1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Etiska programmet från 1997</a:t>
            </a:r>
          </a:p>
          <a:p>
            <a:endParaRPr lang="sv-SE" dirty="0"/>
          </a:p>
          <a:p>
            <a:r>
              <a:rPr lang="sv-SE" dirty="0"/>
              <a:t>Styrelsens ställningstaganden genom åren</a:t>
            </a:r>
          </a:p>
          <a:p>
            <a:endParaRPr lang="sv-SE" dirty="0"/>
          </a:p>
          <a:p>
            <a:r>
              <a:rPr lang="sv-SE" dirty="0"/>
              <a:t>Förändringar i omvärlden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A6CA78C-4EB4-43F5-9D19-9C17B459F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54" y="2152650"/>
            <a:ext cx="280910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2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4DF74E3C-B7DC-4AFB-A450-6EC4A31A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46ED0A8-95E4-4D0A-B3E7-4C0C72BEFD8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25472" y="1772239"/>
            <a:ext cx="6346181" cy="411951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Det mesta som är bra, relevant och genomtänkt och står sig än idag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Vissa konkreta exempel har blivit föråldrade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Utveckling inom det medicinska området har gjort vissa ställningstaganden irrelevanta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Flera format behöver finnas för olika kanaler, exempelvis ett heltäckande program för interna dialoger inom hela Neuro men kortare punkter för publicering på hemsida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493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4DF74E3C-B7DC-4AFB-A450-6EC4A31A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Våra värderingar </a:t>
            </a:r>
            <a:br>
              <a:rPr lang="sv-SE" dirty="0"/>
            </a:br>
            <a:br>
              <a:rPr lang="sv-SE" dirty="0"/>
            </a:br>
            <a:r>
              <a:rPr lang="sv-SE" sz="2400" i="1" dirty="0"/>
              <a:t>Alla våra handlingar styrs sist och slutligen av våra värderingar, särskilt synen på människan och människans värde samt uppfattningen om vad ett gott liv innebär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0C418F-8413-43C4-9DB8-6657E8DCB1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7937" y="1258690"/>
            <a:ext cx="5701983" cy="3925545"/>
          </a:xfrm>
        </p:spPr>
        <p:txBody>
          <a:bodyPr/>
          <a:lstStyle/>
          <a:p>
            <a:r>
              <a:rPr lang="sv-SE" dirty="0"/>
              <a:t>Människosyn</a:t>
            </a:r>
          </a:p>
          <a:p>
            <a:r>
              <a:rPr lang="sv-SE" dirty="0"/>
              <a:t>Livet har ett värde i sig</a:t>
            </a:r>
          </a:p>
          <a:p>
            <a:r>
              <a:rPr lang="sv-SE" dirty="0"/>
              <a:t>Etik och samhälle</a:t>
            </a:r>
          </a:p>
          <a:p>
            <a:r>
              <a:rPr lang="sv-SE" dirty="0"/>
              <a:t>Människovärde och ekonomi</a:t>
            </a:r>
          </a:p>
          <a:p>
            <a:r>
              <a:rPr lang="sv-SE" dirty="0"/>
              <a:t>Rätten till en värdig död – om rätt att få dö</a:t>
            </a:r>
          </a:p>
          <a:p>
            <a:r>
              <a:rPr lang="sv-SE" dirty="0"/>
              <a:t>Rätt att bestämma</a:t>
            </a:r>
          </a:p>
          <a:p>
            <a:r>
              <a:rPr lang="sv-SE" dirty="0"/>
              <a:t>Forskning och människosyn</a:t>
            </a:r>
          </a:p>
          <a:p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788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Människosyn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Människan är fri, ansvarig, skapande och social</a:t>
            </a:r>
          </a:p>
          <a:p>
            <a:r>
              <a:rPr lang="sv-SE" dirty="0"/>
              <a:t>Den enskilda människan har ett unikt värde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i="1" dirty="0"/>
              <a:t>Humanistiska människosyn</a:t>
            </a:r>
          </a:p>
          <a:p>
            <a:r>
              <a:rPr lang="sv-SE" dirty="0"/>
              <a:t>Människan är fri, ansvarig, skapande och social</a:t>
            </a:r>
          </a:p>
          <a:p>
            <a:r>
              <a:rPr lang="sv-SE" dirty="0"/>
              <a:t>Den enskilda människan har ett unikt värde</a:t>
            </a:r>
          </a:p>
          <a:p>
            <a:r>
              <a:rPr lang="sv-SE" dirty="0"/>
              <a:t>Ingens liv är mer eller mindre värt </a:t>
            </a:r>
          </a:p>
          <a:p>
            <a:r>
              <a:rPr lang="sv-SE" i="1" dirty="0"/>
              <a:t>Respekt för varje människas värdighet och höghet</a:t>
            </a:r>
            <a:r>
              <a:rPr lang="sv-SE" dirty="0"/>
              <a:t>, det vill säga varje människas integritet; </a:t>
            </a:r>
          </a:p>
        </p:txBody>
      </p:sp>
    </p:spTree>
    <p:extLst>
      <p:ext uri="{BB962C8B-B14F-4D97-AF65-F5344CB8AC3E}">
        <p14:creationId xmlns:p14="http://schemas.microsoft.com/office/powerpoint/2010/main" val="173421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Livet har ett värde i sig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4" y="2471553"/>
            <a:ext cx="5292725" cy="333960"/>
          </a:xfrm>
        </p:spPr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5" y="2975447"/>
            <a:ext cx="5292725" cy="2372564"/>
          </a:xfrm>
        </p:spPr>
        <p:txBody>
          <a:bodyPr/>
          <a:lstStyle/>
          <a:p>
            <a:r>
              <a:rPr lang="sv-SE" dirty="0"/>
              <a:t>Varje människas liv är värt att leva och bevara</a:t>
            </a:r>
          </a:p>
          <a:p>
            <a:r>
              <a:rPr lang="sv-SE" dirty="0"/>
              <a:t>Ett gott liv måste bedömas utifrån den enskildes behov och förutsättningar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439" y="2471553"/>
            <a:ext cx="5324475" cy="333958"/>
          </a:xfrm>
        </p:spPr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439" y="2866208"/>
            <a:ext cx="5329236" cy="2372564"/>
          </a:xfrm>
        </p:spPr>
        <p:txBody>
          <a:bodyPr/>
          <a:lstStyle/>
          <a:p>
            <a:r>
              <a:rPr lang="sv-SE" dirty="0"/>
              <a:t>Det är samhällets plikt att ge varje människa - alla utan undantag - möjlighet att förverkliga det goda livet</a:t>
            </a:r>
          </a:p>
          <a:p>
            <a:r>
              <a:rPr lang="sv-SE" dirty="0"/>
              <a:t>Varje människas liv är värt att leva och bevara</a:t>
            </a:r>
          </a:p>
          <a:p>
            <a:r>
              <a:rPr lang="sv-SE" dirty="0"/>
              <a:t>Ett gott liv måste bedömas utifrån den enskildes behov och förutsättningar</a:t>
            </a:r>
          </a:p>
          <a:p>
            <a:r>
              <a:rPr lang="sv-SE" i="1" dirty="0"/>
              <a:t>Ett gott liv kan levas endast om man får möjligheter att göra det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83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Etik och samhälle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Hur fördelning av resurserna i ett samhälle sker</a:t>
            </a:r>
          </a:p>
          <a:p>
            <a:r>
              <a:rPr lang="sv-SE" dirty="0"/>
              <a:t>Ett samhälle där solidariteten mellan människor och grupper av människor sitter i högsäte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Neuro menar att politik och ekonomi i grunden är etiska frågor</a:t>
            </a:r>
          </a:p>
          <a:p>
            <a:r>
              <a:rPr lang="sv-SE" dirty="0"/>
              <a:t>Hur fördelning av resurserna i ett samhälle sker</a:t>
            </a:r>
          </a:p>
          <a:p>
            <a:r>
              <a:rPr lang="sv-SE" dirty="0"/>
              <a:t>Ett samhälle där solidariteten mellan människor och grupper av människor sitter i högsäte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006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Människovärde och ekonomi 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Hög ålder, låg födelsevikt, självförvållade skador, ekonomisk ställning och social funktion är inte en godtagbar grund för prioriteringar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Viktigt är det att slå vakt om det absoluta människovärdet i tider av ekonomisk knapphet</a:t>
            </a:r>
          </a:p>
          <a:p>
            <a:r>
              <a:rPr lang="sv-SE" dirty="0"/>
              <a:t>Hög ålder, låg födelsevikt, självförvållade skador, ekonomisk ställning och social funktion är inte en godtagbar grund för prioriteringar</a:t>
            </a:r>
          </a:p>
          <a:p>
            <a:r>
              <a:rPr lang="sv-SE" dirty="0"/>
              <a:t>Samtliga samhällsutgifter måste tas upp till prioriteringsdiskussion</a:t>
            </a:r>
          </a:p>
        </p:txBody>
      </p:sp>
    </p:spTree>
    <p:extLst>
      <p:ext uri="{BB962C8B-B14F-4D97-AF65-F5344CB8AC3E}">
        <p14:creationId xmlns:p14="http://schemas.microsoft.com/office/powerpoint/2010/main" val="206531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0DEFE-8F8A-4392-B1DB-2469738B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20826"/>
            <a:ext cx="10220914" cy="539216"/>
          </a:xfrm>
        </p:spPr>
        <p:txBody>
          <a:bodyPr/>
          <a:lstStyle/>
          <a:p>
            <a:r>
              <a:rPr lang="sv-SE" dirty="0"/>
              <a:t>Rätten till en värdig död – om rätt att få dö</a:t>
            </a:r>
            <a:br>
              <a:rPr lang="sv-SE" dirty="0"/>
            </a:br>
            <a:r>
              <a:rPr lang="sv-SE" sz="2000" i="1" dirty="0"/>
              <a:t>Debatten borde inte handla om dödshjälp utan om hur man ska hjälpa människor att leva värdigt tills de dör.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8ED637-D161-492F-8621-27C80F4AB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4" y="2749115"/>
            <a:ext cx="5292725" cy="333960"/>
          </a:xfrm>
        </p:spPr>
        <p:txBody>
          <a:bodyPr/>
          <a:lstStyle/>
          <a:p>
            <a:r>
              <a:rPr lang="sv-SE" dirty="0"/>
              <a:t>Kort version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0F990D-8B16-43F1-886E-D74B77546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6" y="3109493"/>
            <a:ext cx="4875916" cy="2372564"/>
          </a:xfrm>
        </p:spPr>
        <p:txBody>
          <a:bodyPr/>
          <a:lstStyle/>
          <a:p>
            <a:r>
              <a:rPr lang="sv-SE" dirty="0"/>
              <a:t>Neuro har klart tagit ställning mot dödshjälp</a:t>
            </a:r>
          </a:p>
          <a:p>
            <a:r>
              <a:rPr lang="sv-SE" dirty="0"/>
              <a:t>Neuro har också tagit ställning för rätten till en värdig död. 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A50291E-D711-4F85-867E-25591B1C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05782" y="2482268"/>
            <a:ext cx="5324475" cy="333958"/>
          </a:xfrm>
        </p:spPr>
        <p:txBody>
          <a:bodyPr/>
          <a:lstStyle/>
          <a:p>
            <a:r>
              <a:rPr lang="sv-SE" dirty="0"/>
              <a:t>Lång version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8C8BB3C-7F8F-4A3D-8E5C-4ECC75C16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5782" y="2869062"/>
            <a:ext cx="5583578" cy="2372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Neuro har inte tagit ställning i frågan om när livet börjar</a:t>
            </a:r>
          </a:p>
          <a:p>
            <a:pPr>
              <a:lnSpc>
                <a:spcPct val="100000"/>
              </a:lnSpc>
            </a:pPr>
            <a:r>
              <a:rPr lang="sv-SE" dirty="0"/>
              <a:t>Neonatalvårdens dilemma</a:t>
            </a:r>
          </a:p>
          <a:p>
            <a:pPr>
              <a:lnSpc>
                <a:spcPct val="100000"/>
              </a:lnSpc>
            </a:pPr>
            <a:r>
              <a:rPr lang="sv-SE" dirty="0"/>
              <a:t>Neuro har klart tagit ställning mot dödshjälp</a:t>
            </a:r>
          </a:p>
          <a:p>
            <a:pPr>
              <a:lnSpc>
                <a:spcPct val="100000"/>
              </a:lnSpc>
            </a:pPr>
            <a:r>
              <a:rPr lang="sv-SE" dirty="0"/>
              <a:t>Neuro anser att frågan om dödshjälp inte får betraktas enbart som en individuell fråga utan måste ses i ett samhällsperspektiv</a:t>
            </a:r>
          </a:p>
          <a:p>
            <a:pPr>
              <a:lnSpc>
                <a:spcPct val="100000"/>
              </a:lnSpc>
            </a:pPr>
            <a:r>
              <a:rPr lang="sv-SE" dirty="0"/>
              <a:t>Neuro har också tagit ställning för rätten till en värdig död.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3845743"/>
      </p:ext>
    </p:extLst>
  </p:cSld>
  <p:clrMapOvr>
    <a:masterClrMapping/>
  </p:clrMapOvr>
</p:sld>
</file>

<file path=ppt/theme/theme1.xml><?xml version="1.0" encoding="utf-8"?>
<a:theme xmlns:a="http://schemas.openxmlformats.org/drawingml/2006/main" name="Neuro Master Page 1">
  <a:themeElements>
    <a:clrScheme name="Neuro Colour Sc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5333"/>
      </a:accent1>
      <a:accent2>
        <a:srgbClr val="FF9980"/>
      </a:accent2>
      <a:accent3>
        <a:srgbClr val="0000C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uro-Powerpoint-example" id="{BBE81399-FC4C-3A4A-A489-4E005489D1C0}" vid="{F8CEBA5A-FF9B-EA45-A03C-625A73104F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3ED24B13FB5E46A6463555E6E72BD5" ma:contentTypeVersion="11" ma:contentTypeDescription="Skapa ett nytt dokument." ma:contentTypeScope="" ma:versionID="6461d051a00e597fbaecfd8ad087f162">
  <xsd:schema xmlns:xsd="http://www.w3.org/2001/XMLSchema" xmlns:xs="http://www.w3.org/2001/XMLSchema" xmlns:p="http://schemas.microsoft.com/office/2006/metadata/properties" xmlns:ns3="45a01b10-d79c-486a-96fe-239e4c6e9723" xmlns:ns4="3b7c15bc-8de2-420f-88d2-06523029493b" targetNamespace="http://schemas.microsoft.com/office/2006/metadata/properties" ma:root="true" ma:fieldsID="5dfcf384cef84506172e34d1680c1f35" ns3:_="" ns4:_="">
    <xsd:import namespace="45a01b10-d79c-486a-96fe-239e4c6e9723"/>
    <xsd:import namespace="3b7c15bc-8de2-420f-88d2-0652302949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01b10-d79c-486a-96fe-239e4c6e9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c15bc-8de2-420f-88d2-0652302949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E97FEE-5FF1-4A8C-8CFE-9166D7B174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B97C81-8FCA-4D18-9084-AF8AAD7CA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01b10-d79c-486a-96fe-239e4c6e9723"/>
    <ds:schemaRef ds:uri="3b7c15bc-8de2-420f-88d2-065230294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6AD932-27D8-4BCA-8A2C-5A1FA8E9337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b7c15bc-8de2-420f-88d2-06523029493b"/>
    <ds:schemaRef ds:uri="http://purl.org/dc/dcmitype/"/>
    <ds:schemaRef ds:uri="http://schemas.openxmlformats.org/package/2006/metadata/core-properties"/>
    <ds:schemaRef ds:uri="45a01b10-d79c-486a-96fe-239e4c6e972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686</Words>
  <Application>Microsoft Office PowerPoint</Application>
  <PresentationFormat>Bredbild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Regular</vt:lpstr>
      <vt:lpstr>Palatino</vt:lpstr>
      <vt:lpstr>Palatino Bold</vt:lpstr>
      <vt:lpstr>Neuro Master Page 1</vt:lpstr>
      <vt:lpstr>Förslag till Neuros etiska program</vt:lpstr>
      <vt:lpstr>Utgångspunkter</vt:lpstr>
      <vt:lpstr>Slutsatser  </vt:lpstr>
      <vt:lpstr>Våra värderingar   Alla våra handlingar styrs sist och slutligen av våra värderingar, särskilt synen på människan och människans värde samt uppfattningen om vad ett gott liv innebär</vt:lpstr>
      <vt:lpstr>Människosyn</vt:lpstr>
      <vt:lpstr>Livet har ett värde i sig</vt:lpstr>
      <vt:lpstr>Etik och samhälle</vt:lpstr>
      <vt:lpstr>Människovärde och ekonomi </vt:lpstr>
      <vt:lpstr>Rätten till en värdig död – om rätt att få dö Debatten borde inte handla om dödshjälp utan om hur man ska hjälpa människor att leva värdigt tills de dör. </vt:lpstr>
      <vt:lpstr>Rätt att bestämma</vt:lpstr>
      <vt:lpstr>Forskning och människosyn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inklusive medlemskap</dc:title>
  <dc:creator>Neuroförbundet familjevecka</dc:creator>
  <cp:lastModifiedBy>Per-Jan Tjärnberg</cp:lastModifiedBy>
  <cp:revision>19</cp:revision>
  <cp:lastPrinted>2020-10-08T14:16:19Z</cp:lastPrinted>
  <dcterms:created xsi:type="dcterms:W3CDTF">2020-05-26T13:56:31Z</dcterms:created>
  <dcterms:modified xsi:type="dcterms:W3CDTF">2020-10-26T12:28:49Z</dcterms:modified>
</cp:coreProperties>
</file>