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1" r:id="rId2"/>
    <p:sldId id="304" r:id="rId3"/>
    <p:sldId id="363" r:id="rId4"/>
    <p:sldId id="273" r:id="rId5"/>
    <p:sldId id="318" r:id="rId6"/>
    <p:sldId id="356" r:id="rId7"/>
    <p:sldId id="292" r:id="rId8"/>
    <p:sldId id="357" r:id="rId9"/>
    <p:sldId id="637" r:id="rId10"/>
    <p:sldId id="299" r:id="rId11"/>
    <p:sldId id="287" r:id="rId12"/>
    <p:sldId id="300" r:id="rId13"/>
    <p:sldId id="302" r:id="rId14"/>
    <p:sldId id="285" r:id="rId15"/>
    <p:sldId id="303" r:id="rId16"/>
    <p:sldId id="361" r:id="rId17"/>
    <p:sldId id="362" r:id="rId18"/>
    <p:sldId id="288" r:id="rId19"/>
    <p:sldId id="291" r:id="rId20"/>
    <p:sldId id="289" r:id="rId21"/>
    <p:sldId id="271" r:id="rId22"/>
    <p:sldId id="294" r:id="rId23"/>
    <p:sldId id="360" r:id="rId24"/>
    <p:sldId id="290" r:id="rId25"/>
    <p:sldId id="364" r:id="rId26"/>
    <p:sldId id="516" r:id="rId27"/>
    <p:sldId id="323" r:id="rId28"/>
    <p:sldId id="256" r:id="rId29"/>
    <p:sldId id="295" r:id="rId30"/>
    <p:sldId id="682" r:id="rId31"/>
    <p:sldId id="365" r:id="rId32"/>
    <p:sldId id="298" r:id="rId33"/>
  </p:sldIdLst>
  <p:sldSz cx="12192000" cy="6858000"/>
  <p:notesSz cx="6889750" cy="1002188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 Malmströ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2256"/>
  </p:normalViewPr>
  <p:slideViewPr>
    <p:cSldViewPr snapToGrid="0">
      <p:cViewPr varScale="1">
        <p:scale>
          <a:sx n="62" d="100"/>
          <a:sy n="62" d="100"/>
        </p:scale>
        <p:origin x="1488" y="62"/>
      </p:cViewPr>
      <p:guideLst/>
    </p:cSldViewPr>
  </p:slideViewPr>
  <p:notesTextViewPr>
    <p:cViewPr>
      <p:scale>
        <a:sx n="3" d="2"/>
        <a:sy n="3" d="2"/>
      </p:scale>
      <p:origin x="0" y="-43"/>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9BBA2D-2CC2-42E3-BCF4-B6668890450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24D2CB2-56BB-45E0-AC71-C3A91850CB3F}">
      <dgm:prSet phldrT="[Text]"/>
      <dgm:spPr/>
      <dgm:t>
        <a:bodyPr/>
        <a:lstStyle/>
        <a:p>
          <a:r>
            <a:rPr lang="en-US" dirty="0" err="1"/>
            <a:t>Utveckling</a:t>
          </a:r>
          <a:endParaRPr lang="en-US" dirty="0"/>
        </a:p>
      </dgm:t>
    </dgm:pt>
    <dgm:pt modelId="{B5C6931F-DE19-4891-8F5E-11BDD40B4B2B}" type="parTrans" cxnId="{AF55FC97-134F-45C1-9ABA-0FD46010F056}">
      <dgm:prSet/>
      <dgm:spPr/>
      <dgm:t>
        <a:bodyPr/>
        <a:lstStyle/>
        <a:p>
          <a:endParaRPr lang="en-US"/>
        </a:p>
      </dgm:t>
    </dgm:pt>
    <dgm:pt modelId="{B4DEE492-6446-40AB-93CE-38C7199BA1B8}" type="sibTrans" cxnId="{AF55FC97-134F-45C1-9ABA-0FD46010F056}">
      <dgm:prSet/>
      <dgm:spPr/>
      <dgm:t>
        <a:bodyPr/>
        <a:lstStyle/>
        <a:p>
          <a:endParaRPr lang="en-US"/>
        </a:p>
      </dgm:t>
    </dgm:pt>
    <dgm:pt modelId="{E7FD1EE5-30C1-4771-A4BF-457704163648}">
      <dgm:prSet phldrT="[Text]"/>
      <dgm:spPr/>
      <dgm:t>
        <a:bodyPr/>
        <a:lstStyle/>
        <a:p>
          <a:r>
            <a:rPr lang="en-US" dirty="0" err="1"/>
            <a:t>Anpassa</a:t>
          </a:r>
          <a:r>
            <a:rPr lang="en-US" dirty="0"/>
            <a:t> </a:t>
          </a:r>
          <a:r>
            <a:rPr lang="en-US" dirty="0" err="1"/>
            <a:t>plattform</a:t>
          </a:r>
          <a:endParaRPr lang="en-US" dirty="0"/>
        </a:p>
      </dgm:t>
    </dgm:pt>
    <dgm:pt modelId="{1B1D7639-36E3-4222-913A-0B70E3AC35D4}" type="parTrans" cxnId="{B70589FC-19CB-41F3-9493-7017A73608BE}">
      <dgm:prSet/>
      <dgm:spPr/>
      <dgm:t>
        <a:bodyPr/>
        <a:lstStyle/>
        <a:p>
          <a:endParaRPr lang="en-US"/>
        </a:p>
      </dgm:t>
    </dgm:pt>
    <dgm:pt modelId="{95371D14-5408-438E-9FE5-3FAA20B8BEC5}" type="sibTrans" cxnId="{B70589FC-19CB-41F3-9493-7017A73608BE}">
      <dgm:prSet/>
      <dgm:spPr/>
      <dgm:t>
        <a:bodyPr/>
        <a:lstStyle/>
        <a:p>
          <a:endParaRPr lang="en-US"/>
        </a:p>
      </dgm:t>
    </dgm:pt>
    <dgm:pt modelId="{F00290A2-1892-460B-95A0-FDDE4A66EAC7}">
      <dgm:prSet phldrT="[Text]"/>
      <dgm:spPr/>
      <dgm:t>
        <a:bodyPr/>
        <a:lstStyle/>
        <a:p>
          <a:r>
            <a:rPr lang="en-US" dirty="0" err="1"/>
            <a:t>Definiera</a:t>
          </a:r>
          <a:r>
            <a:rPr lang="en-US" dirty="0"/>
            <a:t> </a:t>
          </a:r>
          <a:r>
            <a:rPr lang="en-US" dirty="0" err="1"/>
            <a:t>viktiga</a:t>
          </a:r>
          <a:r>
            <a:rPr lang="en-US" dirty="0"/>
            <a:t> </a:t>
          </a:r>
          <a:r>
            <a:rPr lang="en-US" dirty="0" err="1"/>
            <a:t>klinska</a:t>
          </a:r>
          <a:r>
            <a:rPr lang="en-US" dirty="0"/>
            <a:t> </a:t>
          </a:r>
          <a:r>
            <a:rPr lang="en-US" dirty="0" err="1"/>
            <a:t>parameterar</a:t>
          </a:r>
          <a:r>
            <a:rPr lang="en-US" dirty="0"/>
            <a:t> </a:t>
          </a:r>
          <a:r>
            <a:rPr lang="en-US" dirty="0" err="1"/>
            <a:t>och</a:t>
          </a:r>
          <a:r>
            <a:rPr lang="en-US" dirty="0"/>
            <a:t> </a:t>
          </a:r>
          <a:r>
            <a:rPr lang="en-US" dirty="0" err="1"/>
            <a:t>gränsvärden</a:t>
          </a:r>
          <a:endParaRPr lang="en-US" dirty="0"/>
        </a:p>
      </dgm:t>
    </dgm:pt>
    <dgm:pt modelId="{E8DE1DB6-FC30-4AFA-9EC7-D64F9F14CF6F}" type="parTrans" cxnId="{0761D688-F4D4-4BD2-A8DE-D519DC618A66}">
      <dgm:prSet/>
      <dgm:spPr/>
      <dgm:t>
        <a:bodyPr/>
        <a:lstStyle/>
        <a:p>
          <a:endParaRPr lang="en-US"/>
        </a:p>
      </dgm:t>
    </dgm:pt>
    <dgm:pt modelId="{138DA855-645C-4AE9-92C0-3EEDAA272D6D}" type="sibTrans" cxnId="{0761D688-F4D4-4BD2-A8DE-D519DC618A66}">
      <dgm:prSet/>
      <dgm:spPr/>
      <dgm:t>
        <a:bodyPr/>
        <a:lstStyle/>
        <a:p>
          <a:endParaRPr lang="en-US"/>
        </a:p>
      </dgm:t>
    </dgm:pt>
    <dgm:pt modelId="{9E6F007F-3D85-418E-9D47-55FA0016ED11}">
      <dgm:prSet phldrT="[Text]"/>
      <dgm:spPr/>
      <dgm:t>
        <a:bodyPr/>
        <a:lstStyle/>
        <a:p>
          <a:r>
            <a:rPr lang="en-US" dirty="0"/>
            <a:t>Pilot</a:t>
          </a:r>
        </a:p>
      </dgm:t>
    </dgm:pt>
    <dgm:pt modelId="{E5CDC9F5-1818-4421-A4D9-AA820F7DA4CC}" type="parTrans" cxnId="{78013145-B3D2-4AD7-A616-892C98D7AD65}">
      <dgm:prSet/>
      <dgm:spPr/>
      <dgm:t>
        <a:bodyPr/>
        <a:lstStyle/>
        <a:p>
          <a:endParaRPr lang="en-US"/>
        </a:p>
      </dgm:t>
    </dgm:pt>
    <dgm:pt modelId="{95EC0D7F-0648-4FDD-81FE-4D1C7E6ED93E}" type="sibTrans" cxnId="{78013145-B3D2-4AD7-A616-892C98D7AD65}">
      <dgm:prSet/>
      <dgm:spPr/>
      <dgm:t>
        <a:bodyPr/>
        <a:lstStyle/>
        <a:p>
          <a:endParaRPr lang="en-US"/>
        </a:p>
      </dgm:t>
    </dgm:pt>
    <dgm:pt modelId="{73F46C61-93A6-4885-8BF4-8FE465997865}">
      <dgm:prSet phldrT="[Text]"/>
      <dgm:spPr/>
      <dgm:t>
        <a:bodyPr/>
        <a:lstStyle/>
        <a:p>
          <a:r>
            <a:rPr lang="en-US" dirty="0" err="1"/>
            <a:t>Finjustera</a:t>
          </a:r>
          <a:r>
            <a:rPr lang="en-US" dirty="0"/>
            <a:t> </a:t>
          </a:r>
          <a:r>
            <a:rPr lang="en-US" dirty="0" err="1"/>
            <a:t>självinlärnings</a:t>
          </a:r>
          <a:r>
            <a:rPr lang="en-US" dirty="0"/>
            <a:t> </a:t>
          </a:r>
          <a:r>
            <a:rPr lang="en-US" dirty="0" err="1"/>
            <a:t>algorithmer</a:t>
          </a:r>
          <a:endParaRPr lang="en-US" dirty="0"/>
        </a:p>
      </dgm:t>
    </dgm:pt>
    <dgm:pt modelId="{E87BE751-1DD2-4654-8016-0C0DD65CB2B2}" type="parTrans" cxnId="{7571B593-5D26-4858-812E-A7CB2D06F649}">
      <dgm:prSet/>
      <dgm:spPr/>
      <dgm:t>
        <a:bodyPr/>
        <a:lstStyle/>
        <a:p>
          <a:endParaRPr lang="en-US"/>
        </a:p>
      </dgm:t>
    </dgm:pt>
    <dgm:pt modelId="{622B22DA-990A-411A-9265-9B64138576DB}" type="sibTrans" cxnId="{7571B593-5D26-4858-812E-A7CB2D06F649}">
      <dgm:prSet/>
      <dgm:spPr/>
      <dgm:t>
        <a:bodyPr/>
        <a:lstStyle/>
        <a:p>
          <a:endParaRPr lang="en-US"/>
        </a:p>
      </dgm:t>
    </dgm:pt>
    <dgm:pt modelId="{71C28D67-0126-47BE-B9C2-DD3E673B4605}">
      <dgm:prSet phldrT="[Text]"/>
      <dgm:spPr/>
      <dgm:t>
        <a:bodyPr/>
        <a:lstStyle/>
        <a:p>
          <a:r>
            <a:rPr lang="en-US" dirty="0" err="1"/>
            <a:t>Forskning</a:t>
          </a:r>
          <a:endParaRPr lang="en-US" dirty="0"/>
        </a:p>
      </dgm:t>
    </dgm:pt>
    <dgm:pt modelId="{B1B5394C-F6D1-47B4-B99F-405090275F0E}" type="parTrans" cxnId="{DBEADF94-583E-4044-9C55-106F51D68B01}">
      <dgm:prSet/>
      <dgm:spPr/>
      <dgm:t>
        <a:bodyPr/>
        <a:lstStyle/>
        <a:p>
          <a:endParaRPr lang="en-US"/>
        </a:p>
      </dgm:t>
    </dgm:pt>
    <dgm:pt modelId="{BC07BD99-308F-407C-8426-DDBE30A58790}" type="sibTrans" cxnId="{DBEADF94-583E-4044-9C55-106F51D68B01}">
      <dgm:prSet/>
      <dgm:spPr/>
      <dgm:t>
        <a:bodyPr/>
        <a:lstStyle/>
        <a:p>
          <a:endParaRPr lang="en-US"/>
        </a:p>
      </dgm:t>
    </dgm:pt>
    <dgm:pt modelId="{F133D402-32C4-4D07-8B48-1529E06946C6}">
      <dgm:prSet phldrT="[Text]"/>
      <dgm:spPr/>
      <dgm:t>
        <a:bodyPr/>
        <a:lstStyle/>
        <a:p>
          <a:r>
            <a:rPr lang="en-US" dirty="0"/>
            <a:t>Test </a:t>
          </a:r>
          <a:r>
            <a:rPr lang="en-US" dirty="0" err="1"/>
            <a:t>på</a:t>
          </a:r>
          <a:r>
            <a:rPr lang="en-US" dirty="0"/>
            <a:t> </a:t>
          </a:r>
          <a:r>
            <a:rPr lang="en-US" dirty="0" err="1"/>
            <a:t>patientgrupp</a:t>
          </a:r>
          <a:r>
            <a:rPr lang="en-US" dirty="0"/>
            <a:t> </a:t>
          </a:r>
          <a:r>
            <a:rPr lang="en-US" dirty="0" err="1"/>
            <a:t>Hjärtsvikt</a:t>
          </a:r>
          <a:endParaRPr lang="en-US" dirty="0"/>
        </a:p>
      </dgm:t>
    </dgm:pt>
    <dgm:pt modelId="{E9B0BC79-D7D6-4B21-A969-164C39301AC5}" type="parTrans" cxnId="{C100A6AB-0671-4BCD-8B2A-126A0AAD468E}">
      <dgm:prSet/>
      <dgm:spPr/>
      <dgm:t>
        <a:bodyPr/>
        <a:lstStyle/>
        <a:p>
          <a:endParaRPr lang="en-US"/>
        </a:p>
      </dgm:t>
    </dgm:pt>
    <dgm:pt modelId="{5BDFA83B-D529-4600-8A9B-B691290C0ACA}" type="sibTrans" cxnId="{C100A6AB-0671-4BCD-8B2A-126A0AAD468E}">
      <dgm:prSet/>
      <dgm:spPr/>
      <dgm:t>
        <a:bodyPr/>
        <a:lstStyle/>
        <a:p>
          <a:endParaRPr lang="en-US"/>
        </a:p>
      </dgm:t>
    </dgm:pt>
    <dgm:pt modelId="{D558BF1B-DFF1-4C33-A2DD-FC204B307453}">
      <dgm:prSet phldrT="[Text]"/>
      <dgm:spPr/>
      <dgm:t>
        <a:bodyPr/>
        <a:lstStyle/>
        <a:p>
          <a:r>
            <a:rPr lang="en-US" dirty="0" err="1"/>
            <a:t>Algorithmer</a:t>
          </a:r>
          <a:r>
            <a:rPr lang="en-US" dirty="0"/>
            <a:t> </a:t>
          </a:r>
          <a:r>
            <a:rPr lang="en-US" dirty="0" err="1"/>
            <a:t>för</a:t>
          </a:r>
          <a:r>
            <a:rPr lang="en-US" dirty="0"/>
            <a:t> </a:t>
          </a:r>
          <a:r>
            <a:rPr lang="en-US" dirty="0" err="1"/>
            <a:t>självinlärning</a:t>
          </a:r>
          <a:r>
            <a:rPr lang="en-US" dirty="0"/>
            <a:t> (ML)</a:t>
          </a:r>
        </a:p>
      </dgm:t>
    </dgm:pt>
    <dgm:pt modelId="{6110F686-F554-40F3-880F-3795C4DE0799}" type="parTrans" cxnId="{FCA33990-0F7B-407A-B9DA-D4C328612BB5}">
      <dgm:prSet/>
      <dgm:spPr/>
      <dgm:t>
        <a:bodyPr/>
        <a:lstStyle/>
        <a:p>
          <a:endParaRPr lang="en-US"/>
        </a:p>
      </dgm:t>
    </dgm:pt>
    <dgm:pt modelId="{432195C6-903B-4D7F-B209-E0D045B24914}" type="sibTrans" cxnId="{FCA33990-0F7B-407A-B9DA-D4C328612BB5}">
      <dgm:prSet/>
      <dgm:spPr/>
      <dgm:t>
        <a:bodyPr/>
        <a:lstStyle/>
        <a:p>
          <a:endParaRPr lang="en-US"/>
        </a:p>
      </dgm:t>
    </dgm:pt>
    <dgm:pt modelId="{14789FF2-8BD3-4815-82A3-2914E8C3EBED}">
      <dgm:prSet phldrT="[Text]"/>
      <dgm:spPr/>
      <dgm:t>
        <a:bodyPr/>
        <a:lstStyle/>
        <a:p>
          <a:r>
            <a:rPr lang="en-US" dirty="0" err="1"/>
            <a:t>Mindre</a:t>
          </a:r>
          <a:r>
            <a:rPr lang="en-US" dirty="0"/>
            <a:t> </a:t>
          </a:r>
          <a:r>
            <a:rPr lang="en-US" dirty="0" err="1"/>
            <a:t>grupp</a:t>
          </a:r>
          <a:r>
            <a:rPr lang="en-US" dirty="0"/>
            <a:t> </a:t>
          </a:r>
          <a:r>
            <a:rPr lang="en-US" dirty="0" err="1"/>
            <a:t>för</a:t>
          </a:r>
          <a:r>
            <a:rPr lang="en-US" dirty="0"/>
            <a:t> </a:t>
          </a:r>
          <a:r>
            <a:rPr lang="en-US" dirty="0" err="1"/>
            <a:t>mätning</a:t>
          </a:r>
          <a:r>
            <a:rPr lang="en-US" dirty="0"/>
            <a:t> </a:t>
          </a:r>
          <a:r>
            <a:rPr lang="en-US" dirty="0" err="1"/>
            <a:t>av</a:t>
          </a:r>
          <a:r>
            <a:rPr lang="en-US" dirty="0"/>
            <a:t> </a:t>
          </a:r>
          <a:r>
            <a:rPr lang="en-US" dirty="0" err="1"/>
            <a:t>vitala</a:t>
          </a:r>
          <a:r>
            <a:rPr lang="en-US" dirty="0"/>
            <a:t> </a:t>
          </a:r>
          <a:r>
            <a:rPr lang="en-US" dirty="0" err="1"/>
            <a:t>parametrar</a:t>
          </a:r>
          <a:endParaRPr lang="en-US" dirty="0"/>
        </a:p>
      </dgm:t>
    </dgm:pt>
    <dgm:pt modelId="{DE5C8994-EE57-453C-8FA1-ED90E92C84F5}" type="parTrans" cxnId="{4FC6760E-62E0-400B-9C3F-72CCF509C9DD}">
      <dgm:prSet/>
      <dgm:spPr/>
      <dgm:t>
        <a:bodyPr/>
        <a:lstStyle/>
        <a:p>
          <a:endParaRPr lang="en-US"/>
        </a:p>
      </dgm:t>
    </dgm:pt>
    <dgm:pt modelId="{0B078F58-1308-4AAF-946F-406F0BBE834A}" type="sibTrans" cxnId="{4FC6760E-62E0-400B-9C3F-72CCF509C9DD}">
      <dgm:prSet/>
      <dgm:spPr/>
      <dgm:t>
        <a:bodyPr/>
        <a:lstStyle/>
        <a:p>
          <a:endParaRPr lang="en-US"/>
        </a:p>
      </dgm:t>
    </dgm:pt>
    <dgm:pt modelId="{FDFB35C3-9494-41DD-A166-7E99EB5906E7}">
      <dgm:prSet phldrT="[Text]"/>
      <dgm:spPr/>
      <dgm:t>
        <a:bodyPr/>
        <a:lstStyle/>
        <a:p>
          <a:r>
            <a:rPr lang="en-US" dirty="0" err="1"/>
            <a:t>Utvärdering</a:t>
          </a:r>
          <a:r>
            <a:rPr lang="en-US" dirty="0"/>
            <a:t> </a:t>
          </a:r>
          <a:r>
            <a:rPr lang="en-US" dirty="0" err="1"/>
            <a:t>av</a:t>
          </a:r>
          <a:r>
            <a:rPr lang="en-US" dirty="0"/>
            <a:t> </a:t>
          </a:r>
          <a:r>
            <a:rPr lang="en-US" dirty="0" err="1"/>
            <a:t>resultat</a:t>
          </a:r>
          <a:endParaRPr lang="en-US" dirty="0"/>
        </a:p>
      </dgm:t>
    </dgm:pt>
    <dgm:pt modelId="{B5AAE2CF-200D-4CE6-9986-F6B4BA2E3B73}" type="parTrans" cxnId="{3B735714-86FF-4093-9DCB-8DE9BA9557B7}">
      <dgm:prSet/>
      <dgm:spPr/>
      <dgm:t>
        <a:bodyPr/>
        <a:lstStyle/>
        <a:p>
          <a:endParaRPr lang="en-US"/>
        </a:p>
      </dgm:t>
    </dgm:pt>
    <dgm:pt modelId="{17C016FD-B9F9-4E1E-A777-74CB2CAF57E6}" type="sibTrans" cxnId="{3B735714-86FF-4093-9DCB-8DE9BA9557B7}">
      <dgm:prSet/>
      <dgm:spPr/>
      <dgm:t>
        <a:bodyPr/>
        <a:lstStyle/>
        <a:p>
          <a:endParaRPr lang="en-US"/>
        </a:p>
      </dgm:t>
    </dgm:pt>
    <dgm:pt modelId="{657DC59D-373E-4FA5-9003-22C56E77B71A}">
      <dgm:prSet phldrT="[Text]"/>
      <dgm:spPr/>
      <dgm:t>
        <a:bodyPr/>
        <a:lstStyle/>
        <a:p>
          <a:r>
            <a:rPr lang="en-US" dirty="0" err="1"/>
            <a:t>Fortsatt</a:t>
          </a:r>
          <a:r>
            <a:rPr lang="en-US" dirty="0"/>
            <a:t> </a:t>
          </a:r>
          <a:r>
            <a:rPr lang="en-US" dirty="0" err="1"/>
            <a:t>justering</a:t>
          </a:r>
          <a:r>
            <a:rPr lang="en-US" dirty="0"/>
            <a:t> </a:t>
          </a:r>
          <a:r>
            <a:rPr lang="en-US" dirty="0" err="1"/>
            <a:t>av</a:t>
          </a:r>
          <a:r>
            <a:rPr lang="en-US" dirty="0"/>
            <a:t> </a:t>
          </a:r>
          <a:r>
            <a:rPr lang="en-US" dirty="0" err="1"/>
            <a:t>Självinlärning</a:t>
          </a:r>
          <a:r>
            <a:rPr lang="en-US" dirty="0"/>
            <a:t> </a:t>
          </a:r>
          <a:r>
            <a:rPr lang="en-US" dirty="0" err="1"/>
            <a:t>och</a:t>
          </a:r>
          <a:r>
            <a:rPr lang="en-US" dirty="0"/>
            <a:t> </a:t>
          </a:r>
          <a:r>
            <a:rPr lang="en-US" dirty="0" err="1"/>
            <a:t>förbättring</a:t>
          </a:r>
          <a:r>
            <a:rPr lang="en-US" dirty="0"/>
            <a:t> </a:t>
          </a:r>
          <a:r>
            <a:rPr lang="en-US" dirty="0" err="1"/>
            <a:t>av</a:t>
          </a:r>
          <a:r>
            <a:rPr lang="en-US" dirty="0"/>
            <a:t> </a:t>
          </a:r>
          <a:r>
            <a:rPr lang="en-US" dirty="0" err="1"/>
            <a:t>lösning</a:t>
          </a:r>
          <a:endParaRPr lang="en-US" dirty="0"/>
        </a:p>
      </dgm:t>
    </dgm:pt>
    <dgm:pt modelId="{4CF20EBA-FDE7-4D40-BE09-651D2CCEA430}" type="parTrans" cxnId="{8677DC52-AB6F-4330-ADE5-3B2A779738FA}">
      <dgm:prSet/>
      <dgm:spPr/>
      <dgm:t>
        <a:bodyPr/>
        <a:lstStyle/>
        <a:p>
          <a:endParaRPr lang="en-US"/>
        </a:p>
      </dgm:t>
    </dgm:pt>
    <dgm:pt modelId="{79425260-7836-444E-852C-74B9DCFDF50D}" type="sibTrans" cxnId="{8677DC52-AB6F-4330-ADE5-3B2A779738FA}">
      <dgm:prSet/>
      <dgm:spPr/>
      <dgm:t>
        <a:bodyPr/>
        <a:lstStyle/>
        <a:p>
          <a:endParaRPr lang="en-US"/>
        </a:p>
      </dgm:t>
    </dgm:pt>
    <dgm:pt modelId="{F4678EDB-B7DA-40E3-B4D5-9926DE5DD47C}">
      <dgm:prSet phldrT="[Text]"/>
      <dgm:spPr/>
      <dgm:t>
        <a:bodyPr/>
        <a:lstStyle/>
        <a:p>
          <a:r>
            <a:rPr lang="en-US" dirty="0"/>
            <a:t>Ta </a:t>
          </a:r>
          <a:r>
            <a:rPr lang="en-US" dirty="0" err="1"/>
            <a:t>fram</a:t>
          </a:r>
          <a:r>
            <a:rPr lang="en-US" dirty="0"/>
            <a:t> </a:t>
          </a:r>
          <a:r>
            <a:rPr lang="en-US" dirty="0" err="1"/>
            <a:t>Sensorer</a:t>
          </a:r>
          <a:endParaRPr lang="en-US" dirty="0"/>
        </a:p>
      </dgm:t>
    </dgm:pt>
    <dgm:pt modelId="{46A609AF-90F6-464D-AB9D-06A4AD10624C}" type="parTrans" cxnId="{3726ECDC-634B-41A6-B937-5EF2A82266DC}">
      <dgm:prSet/>
      <dgm:spPr/>
      <dgm:t>
        <a:bodyPr/>
        <a:lstStyle/>
        <a:p>
          <a:endParaRPr lang="en-US"/>
        </a:p>
      </dgm:t>
    </dgm:pt>
    <dgm:pt modelId="{7DD47E64-B6BD-4214-A25A-95AB319E5DDE}" type="sibTrans" cxnId="{3726ECDC-634B-41A6-B937-5EF2A82266DC}">
      <dgm:prSet/>
      <dgm:spPr/>
      <dgm:t>
        <a:bodyPr/>
        <a:lstStyle/>
        <a:p>
          <a:endParaRPr lang="en-US"/>
        </a:p>
      </dgm:t>
    </dgm:pt>
    <dgm:pt modelId="{6E92E95F-5393-448C-ABC4-807A666722EF}">
      <dgm:prSet phldrT="[Text]"/>
      <dgm:spPr/>
      <dgm:t>
        <a:bodyPr/>
        <a:lstStyle/>
        <a:p>
          <a:r>
            <a:rPr lang="en-US" dirty="0" err="1"/>
            <a:t>kvalitesäkra</a:t>
          </a:r>
          <a:r>
            <a:rPr lang="en-US" dirty="0"/>
            <a:t> </a:t>
          </a:r>
          <a:r>
            <a:rPr lang="en-US" dirty="0" err="1"/>
            <a:t>självinlärda</a:t>
          </a:r>
          <a:r>
            <a:rPr lang="en-US" dirty="0"/>
            <a:t> </a:t>
          </a:r>
          <a:r>
            <a:rPr lang="en-US" dirty="0" err="1"/>
            <a:t>beslut</a:t>
          </a:r>
          <a:r>
            <a:rPr lang="en-US" dirty="0"/>
            <a:t> – </a:t>
          </a:r>
          <a:r>
            <a:rPr lang="en-US" dirty="0" err="1"/>
            <a:t>Läkare</a:t>
          </a:r>
          <a:r>
            <a:rPr lang="en-US" dirty="0"/>
            <a:t> </a:t>
          </a:r>
          <a:r>
            <a:rPr lang="en-US" dirty="0" err="1"/>
            <a:t>validera</a:t>
          </a:r>
          <a:r>
            <a:rPr lang="en-US" dirty="0"/>
            <a:t> </a:t>
          </a:r>
          <a:r>
            <a:rPr lang="en-US" dirty="0" err="1"/>
            <a:t>förändringar</a:t>
          </a:r>
          <a:endParaRPr lang="en-US" dirty="0"/>
        </a:p>
      </dgm:t>
    </dgm:pt>
    <dgm:pt modelId="{4DC40D1F-AA14-4D1E-97C3-C276D75CBF26}" type="parTrans" cxnId="{A5A4C307-B2FE-4B31-BB5D-394CD9A90C46}">
      <dgm:prSet/>
      <dgm:spPr/>
      <dgm:t>
        <a:bodyPr/>
        <a:lstStyle/>
        <a:p>
          <a:endParaRPr lang="en-US"/>
        </a:p>
      </dgm:t>
    </dgm:pt>
    <dgm:pt modelId="{A1139BAC-5D93-43FC-A1CB-2DCD071CA329}" type="sibTrans" cxnId="{A5A4C307-B2FE-4B31-BB5D-394CD9A90C46}">
      <dgm:prSet/>
      <dgm:spPr/>
      <dgm:t>
        <a:bodyPr/>
        <a:lstStyle/>
        <a:p>
          <a:endParaRPr lang="en-US"/>
        </a:p>
      </dgm:t>
    </dgm:pt>
    <dgm:pt modelId="{46FB4D78-93F0-4040-9E74-2ED48B5B0C5B}" type="pres">
      <dgm:prSet presAssocID="{CE9BBA2D-2CC2-42E3-BCF4-B66688904509}" presName="linearFlow" presStyleCnt="0">
        <dgm:presLayoutVars>
          <dgm:dir/>
          <dgm:animLvl val="lvl"/>
          <dgm:resizeHandles val="exact"/>
        </dgm:presLayoutVars>
      </dgm:prSet>
      <dgm:spPr/>
    </dgm:pt>
    <dgm:pt modelId="{788FAB03-88B2-457E-A298-9FD105EC3E1D}" type="pres">
      <dgm:prSet presAssocID="{224D2CB2-56BB-45E0-AC71-C3A91850CB3F}" presName="composite" presStyleCnt="0"/>
      <dgm:spPr/>
    </dgm:pt>
    <dgm:pt modelId="{6A1B0E54-592E-453A-AA5E-93E496E190ED}" type="pres">
      <dgm:prSet presAssocID="{224D2CB2-56BB-45E0-AC71-C3A91850CB3F}" presName="parentText" presStyleLbl="alignNode1" presStyleIdx="0" presStyleCnt="3">
        <dgm:presLayoutVars>
          <dgm:chMax val="1"/>
          <dgm:bulletEnabled val="1"/>
        </dgm:presLayoutVars>
      </dgm:prSet>
      <dgm:spPr/>
    </dgm:pt>
    <dgm:pt modelId="{64A404E4-24C5-4585-BA6B-9CB7BFE12A45}" type="pres">
      <dgm:prSet presAssocID="{224D2CB2-56BB-45E0-AC71-C3A91850CB3F}" presName="descendantText" presStyleLbl="alignAcc1" presStyleIdx="0" presStyleCnt="3">
        <dgm:presLayoutVars>
          <dgm:bulletEnabled val="1"/>
        </dgm:presLayoutVars>
      </dgm:prSet>
      <dgm:spPr/>
    </dgm:pt>
    <dgm:pt modelId="{3B32AEAC-F321-4D23-8531-63B5F8810CCE}" type="pres">
      <dgm:prSet presAssocID="{B4DEE492-6446-40AB-93CE-38C7199BA1B8}" presName="sp" presStyleCnt="0"/>
      <dgm:spPr/>
    </dgm:pt>
    <dgm:pt modelId="{CA3A1FD7-F40B-4A41-A477-7E710A8C3C5E}" type="pres">
      <dgm:prSet presAssocID="{9E6F007F-3D85-418E-9D47-55FA0016ED11}" presName="composite" presStyleCnt="0"/>
      <dgm:spPr/>
    </dgm:pt>
    <dgm:pt modelId="{D3ACC226-57EC-41F4-83CD-CDAFC31D081B}" type="pres">
      <dgm:prSet presAssocID="{9E6F007F-3D85-418E-9D47-55FA0016ED11}" presName="parentText" presStyleLbl="alignNode1" presStyleIdx="1" presStyleCnt="3">
        <dgm:presLayoutVars>
          <dgm:chMax val="1"/>
          <dgm:bulletEnabled val="1"/>
        </dgm:presLayoutVars>
      </dgm:prSet>
      <dgm:spPr/>
    </dgm:pt>
    <dgm:pt modelId="{F70A6157-4437-4B3A-88E1-72164C3ACE7E}" type="pres">
      <dgm:prSet presAssocID="{9E6F007F-3D85-418E-9D47-55FA0016ED11}" presName="descendantText" presStyleLbl="alignAcc1" presStyleIdx="1" presStyleCnt="3">
        <dgm:presLayoutVars>
          <dgm:bulletEnabled val="1"/>
        </dgm:presLayoutVars>
      </dgm:prSet>
      <dgm:spPr/>
    </dgm:pt>
    <dgm:pt modelId="{258F80E2-FD54-4065-AC25-FF8FC01F30C8}" type="pres">
      <dgm:prSet presAssocID="{95EC0D7F-0648-4FDD-81FE-4D1C7E6ED93E}" presName="sp" presStyleCnt="0"/>
      <dgm:spPr/>
    </dgm:pt>
    <dgm:pt modelId="{11D0EAA0-5080-4B54-8F8E-3075ECB0E047}" type="pres">
      <dgm:prSet presAssocID="{71C28D67-0126-47BE-B9C2-DD3E673B4605}" presName="composite" presStyleCnt="0"/>
      <dgm:spPr/>
    </dgm:pt>
    <dgm:pt modelId="{B002116F-0389-4314-B9CC-9755E8DF3C76}" type="pres">
      <dgm:prSet presAssocID="{71C28D67-0126-47BE-B9C2-DD3E673B4605}" presName="parentText" presStyleLbl="alignNode1" presStyleIdx="2" presStyleCnt="3" custLinFactNeighborY="0">
        <dgm:presLayoutVars>
          <dgm:chMax val="1"/>
          <dgm:bulletEnabled val="1"/>
        </dgm:presLayoutVars>
      </dgm:prSet>
      <dgm:spPr/>
    </dgm:pt>
    <dgm:pt modelId="{8E0730EF-4FCC-4598-ACD1-0E15ECB1B327}" type="pres">
      <dgm:prSet presAssocID="{71C28D67-0126-47BE-B9C2-DD3E673B4605}" presName="descendantText" presStyleLbl="alignAcc1" presStyleIdx="2" presStyleCnt="3">
        <dgm:presLayoutVars>
          <dgm:bulletEnabled val="1"/>
        </dgm:presLayoutVars>
      </dgm:prSet>
      <dgm:spPr/>
    </dgm:pt>
  </dgm:ptLst>
  <dgm:cxnLst>
    <dgm:cxn modelId="{F06F7A05-BE66-41D0-B5ED-00CF09A53B41}" type="presOf" srcId="{14789FF2-8BD3-4815-82A3-2914E8C3EBED}" destId="{F70A6157-4437-4B3A-88E1-72164C3ACE7E}" srcOrd="0" destOrd="1" presId="urn:microsoft.com/office/officeart/2005/8/layout/chevron2"/>
    <dgm:cxn modelId="{A5A4C307-B2FE-4B31-BB5D-394CD9A90C46}" srcId="{9E6F007F-3D85-418E-9D47-55FA0016ED11}" destId="{6E92E95F-5393-448C-ABC4-807A666722EF}" srcOrd="2" destOrd="0" parTransId="{4DC40D1F-AA14-4D1E-97C3-C276D75CBF26}" sibTransId="{A1139BAC-5D93-43FC-A1CB-2DCD071CA329}"/>
    <dgm:cxn modelId="{4FC6760E-62E0-400B-9C3F-72CCF509C9DD}" srcId="{9E6F007F-3D85-418E-9D47-55FA0016ED11}" destId="{14789FF2-8BD3-4815-82A3-2914E8C3EBED}" srcOrd="1" destOrd="0" parTransId="{DE5C8994-EE57-453C-8FA1-ED90E92C84F5}" sibTransId="{0B078F58-1308-4AAF-946F-406F0BBE834A}"/>
    <dgm:cxn modelId="{3B735714-86FF-4093-9DCB-8DE9BA9557B7}" srcId="{71C28D67-0126-47BE-B9C2-DD3E673B4605}" destId="{FDFB35C3-9494-41DD-A166-7E99EB5906E7}" srcOrd="1" destOrd="0" parTransId="{B5AAE2CF-200D-4CE6-9986-F6B4BA2E3B73}" sibTransId="{17C016FD-B9F9-4E1E-A777-74CB2CAF57E6}"/>
    <dgm:cxn modelId="{7DC2441C-608D-4780-A970-BF3EC3F8DCE8}" type="presOf" srcId="{E7FD1EE5-30C1-4771-A4BF-457704163648}" destId="{64A404E4-24C5-4585-BA6B-9CB7BFE12A45}" srcOrd="0" destOrd="0" presId="urn:microsoft.com/office/officeart/2005/8/layout/chevron2"/>
    <dgm:cxn modelId="{FAF1261D-CC43-40D5-9059-1E6045F75D9C}" type="presOf" srcId="{F4678EDB-B7DA-40E3-B4D5-9926DE5DD47C}" destId="{64A404E4-24C5-4585-BA6B-9CB7BFE12A45}" srcOrd="0" destOrd="3" presId="urn:microsoft.com/office/officeart/2005/8/layout/chevron2"/>
    <dgm:cxn modelId="{461CF631-961B-4925-A3BF-C6FE22EBA065}" type="presOf" srcId="{224D2CB2-56BB-45E0-AC71-C3A91850CB3F}" destId="{6A1B0E54-592E-453A-AA5E-93E496E190ED}" srcOrd="0" destOrd="0" presId="urn:microsoft.com/office/officeart/2005/8/layout/chevron2"/>
    <dgm:cxn modelId="{78013145-B3D2-4AD7-A616-892C98D7AD65}" srcId="{CE9BBA2D-2CC2-42E3-BCF4-B66688904509}" destId="{9E6F007F-3D85-418E-9D47-55FA0016ED11}" srcOrd="1" destOrd="0" parTransId="{E5CDC9F5-1818-4421-A4D9-AA820F7DA4CC}" sibTransId="{95EC0D7F-0648-4FDD-81FE-4D1C7E6ED93E}"/>
    <dgm:cxn modelId="{8677DC52-AB6F-4330-ADE5-3B2A779738FA}" srcId="{71C28D67-0126-47BE-B9C2-DD3E673B4605}" destId="{657DC59D-373E-4FA5-9003-22C56E77B71A}" srcOrd="2" destOrd="0" parTransId="{4CF20EBA-FDE7-4D40-BE09-651D2CCEA430}" sibTransId="{79425260-7836-444E-852C-74B9DCFDF50D}"/>
    <dgm:cxn modelId="{97CE5884-4B85-4BE1-94F9-99BC0BD7C300}" type="presOf" srcId="{657DC59D-373E-4FA5-9003-22C56E77B71A}" destId="{8E0730EF-4FCC-4598-ACD1-0E15ECB1B327}" srcOrd="0" destOrd="2" presId="urn:microsoft.com/office/officeart/2005/8/layout/chevron2"/>
    <dgm:cxn modelId="{0D08B784-8374-4D35-B742-3BFD93BB9839}" type="presOf" srcId="{71C28D67-0126-47BE-B9C2-DD3E673B4605}" destId="{B002116F-0389-4314-B9CC-9755E8DF3C76}" srcOrd="0" destOrd="0" presId="urn:microsoft.com/office/officeart/2005/8/layout/chevron2"/>
    <dgm:cxn modelId="{C5382B88-617E-447A-8C2C-4E87BB0FAE31}" type="presOf" srcId="{73F46C61-93A6-4885-8BF4-8FE465997865}" destId="{F70A6157-4437-4B3A-88E1-72164C3ACE7E}" srcOrd="0" destOrd="0" presId="urn:microsoft.com/office/officeart/2005/8/layout/chevron2"/>
    <dgm:cxn modelId="{0761D688-F4D4-4BD2-A8DE-D519DC618A66}" srcId="{224D2CB2-56BB-45E0-AC71-C3A91850CB3F}" destId="{F00290A2-1892-460B-95A0-FDDE4A66EAC7}" srcOrd="1" destOrd="0" parTransId="{E8DE1DB6-FC30-4AFA-9EC7-D64F9F14CF6F}" sibTransId="{138DA855-645C-4AE9-92C0-3EEDAA272D6D}"/>
    <dgm:cxn modelId="{FCA33990-0F7B-407A-B9DA-D4C328612BB5}" srcId="{224D2CB2-56BB-45E0-AC71-C3A91850CB3F}" destId="{D558BF1B-DFF1-4C33-A2DD-FC204B307453}" srcOrd="2" destOrd="0" parTransId="{6110F686-F554-40F3-880F-3795C4DE0799}" sibTransId="{432195C6-903B-4D7F-B209-E0D045B24914}"/>
    <dgm:cxn modelId="{CB2B7A91-3B67-4BFA-ADBD-578ED108292F}" type="presOf" srcId="{CE9BBA2D-2CC2-42E3-BCF4-B66688904509}" destId="{46FB4D78-93F0-4040-9E74-2ED48B5B0C5B}" srcOrd="0" destOrd="0" presId="urn:microsoft.com/office/officeart/2005/8/layout/chevron2"/>
    <dgm:cxn modelId="{7571B593-5D26-4858-812E-A7CB2D06F649}" srcId="{9E6F007F-3D85-418E-9D47-55FA0016ED11}" destId="{73F46C61-93A6-4885-8BF4-8FE465997865}" srcOrd="0" destOrd="0" parTransId="{E87BE751-1DD2-4654-8016-0C0DD65CB2B2}" sibTransId="{622B22DA-990A-411A-9265-9B64138576DB}"/>
    <dgm:cxn modelId="{DBEADF94-583E-4044-9C55-106F51D68B01}" srcId="{CE9BBA2D-2CC2-42E3-BCF4-B66688904509}" destId="{71C28D67-0126-47BE-B9C2-DD3E673B4605}" srcOrd="2" destOrd="0" parTransId="{B1B5394C-F6D1-47B4-B99F-405090275F0E}" sibTransId="{BC07BD99-308F-407C-8426-DDBE30A58790}"/>
    <dgm:cxn modelId="{AF55FC97-134F-45C1-9ABA-0FD46010F056}" srcId="{CE9BBA2D-2CC2-42E3-BCF4-B66688904509}" destId="{224D2CB2-56BB-45E0-AC71-C3A91850CB3F}" srcOrd="0" destOrd="0" parTransId="{B5C6931F-DE19-4891-8F5E-11BDD40B4B2B}" sibTransId="{B4DEE492-6446-40AB-93CE-38C7199BA1B8}"/>
    <dgm:cxn modelId="{6BBC4C9F-EC50-472A-95C2-10FAAAC59B0A}" type="presOf" srcId="{F133D402-32C4-4D07-8B48-1529E06946C6}" destId="{8E0730EF-4FCC-4598-ACD1-0E15ECB1B327}" srcOrd="0" destOrd="0" presId="urn:microsoft.com/office/officeart/2005/8/layout/chevron2"/>
    <dgm:cxn modelId="{3EDE10A9-06D0-4B42-8EF2-01B87ADFB6B6}" type="presOf" srcId="{6E92E95F-5393-448C-ABC4-807A666722EF}" destId="{F70A6157-4437-4B3A-88E1-72164C3ACE7E}" srcOrd="0" destOrd="2" presId="urn:microsoft.com/office/officeart/2005/8/layout/chevron2"/>
    <dgm:cxn modelId="{C100A6AB-0671-4BCD-8B2A-126A0AAD468E}" srcId="{71C28D67-0126-47BE-B9C2-DD3E673B4605}" destId="{F133D402-32C4-4D07-8B48-1529E06946C6}" srcOrd="0" destOrd="0" parTransId="{E9B0BC79-D7D6-4B21-A969-164C39301AC5}" sibTransId="{5BDFA83B-D529-4600-8A9B-B691290C0ACA}"/>
    <dgm:cxn modelId="{7799D3AF-1CD5-4071-872A-354858B6A3CA}" type="presOf" srcId="{FDFB35C3-9494-41DD-A166-7E99EB5906E7}" destId="{8E0730EF-4FCC-4598-ACD1-0E15ECB1B327}" srcOrd="0" destOrd="1" presId="urn:microsoft.com/office/officeart/2005/8/layout/chevron2"/>
    <dgm:cxn modelId="{29AE29D3-4613-4393-A682-50E1E908CF3B}" type="presOf" srcId="{F00290A2-1892-460B-95A0-FDDE4A66EAC7}" destId="{64A404E4-24C5-4585-BA6B-9CB7BFE12A45}" srcOrd="0" destOrd="1" presId="urn:microsoft.com/office/officeart/2005/8/layout/chevron2"/>
    <dgm:cxn modelId="{84AC44D7-2FB5-4A9D-9515-343197683EF0}" type="presOf" srcId="{9E6F007F-3D85-418E-9D47-55FA0016ED11}" destId="{D3ACC226-57EC-41F4-83CD-CDAFC31D081B}" srcOrd="0" destOrd="0" presId="urn:microsoft.com/office/officeart/2005/8/layout/chevron2"/>
    <dgm:cxn modelId="{3726ECDC-634B-41A6-B937-5EF2A82266DC}" srcId="{224D2CB2-56BB-45E0-AC71-C3A91850CB3F}" destId="{F4678EDB-B7DA-40E3-B4D5-9926DE5DD47C}" srcOrd="3" destOrd="0" parTransId="{46A609AF-90F6-464D-AB9D-06A4AD10624C}" sibTransId="{7DD47E64-B6BD-4214-A25A-95AB319E5DDE}"/>
    <dgm:cxn modelId="{E7DB6DE1-A190-4C7A-B318-926F1BE3B113}" type="presOf" srcId="{D558BF1B-DFF1-4C33-A2DD-FC204B307453}" destId="{64A404E4-24C5-4585-BA6B-9CB7BFE12A45}" srcOrd="0" destOrd="2" presId="urn:microsoft.com/office/officeart/2005/8/layout/chevron2"/>
    <dgm:cxn modelId="{B70589FC-19CB-41F3-9493-7017A73608BE}" srcId="{224D2CB2-56BB-45E0-AC71-C3A91850CB3F}" destId="{E7FD1EE5-30C1-4771-A4BF-457704163648}" srcOrd="0" destOrd="0" parTransId="{1B1D7639-36E3-4222-913A-0B70E3AC35D4}" sibTransId="{95371D14-5408-438E-9FE5-3FAA20B8BEC5}"/>
    <dgm:cxn modelId="{FB2A2959-8C7D-4946-BB99-6AF3C2C50F5D}" type="presParOf" srcId="{46FB4D78-93F0-4040-9E74-2ED48B5B0C5B}" destId="{788FAB03-88B2-457E-A298-9FD105EC3E1D}" srcOrd="0" destOrd="0" presId="urn:microsoft.com/office/officeart/2005/8/layout/chevron2"/>
    <dgm:cxn modelId="{1C660AA0-3CAF-4BA8-955D-6134C0885574}" type="presParOf" srcId="{788FAB03-88B2-457E-A298-9FD105EC3E1D}" destId="{6A1B0E54-592E-453A-AA5E-93E496E190ED}" srcOrd="0" destOrd="0" presId="urn:microsoft.com/office/officeart/2005/8/layout/chevron2"/>
    <dgm:cxn modelId="{B81C0EF7-0CF0-4F36-A08E-8A75BE744469}" type="presParOf" srcId="{788FAB03-88B2-457E-A298-9FD105EC3E1D}" destId="{64A404E4-24C5-4585-BA6B-9CB7BFE12A45}" srcOrd="1" destOrd="0" presId="urn:microsoft.com/office/officeart/2005/8/layout/chevron2"/>
    <dgm:cxn modelId="{86EF4B3F-3949-499D-9630-6B03889CCFA5}" type="presParOf" srcId="{46FB4D78-93F0-4040-9E74-2ED48B5B0C5B}" destId="{3B32AEAC-F321-4D23-8531-63B5F8810CCE}" srcOrd="1" destOrd="0" presId="urn:microsoft.com/office/officeart/2005/8/layout/chevron2"/>
    <dgm:cxn modelId="{B51AB32B-23FA-4FFC-8D10-966CD9D20AD8}" type="presParOf" srcId="{46FB4D78-93F0-4040-9E74-2ED48B5B0C5B}" destId="{CA3A1FD7-F40B-4A41-A477-7E710A8C3C5E}" srcOrd="2" destOrd="0" presId="urn:microsoft.com/office/officeart/2005/8/layout/chevron2"/>
    <dgm:cxn modelId="{C728AE21-C9A9-4F37-91A7-012E8342B334}" type="presParOf" srcId="{CA3A1FD7-F40B-4A41-A477-7E710A8C3C5E}" destId="{D3ACC226-57EC-41F4-83CD-CDAFC31D081B}" srcOrd="0" destOrd="0" presId="urn:microsoft.com/office/officeart/2005/8/layout/chevron2"/>
    <dgm:cxn modelId="{435007E4-2982-4C1D-BFDF-A1611AD373F2}" type="presParOf" srcId="{CA3A1FD7-F40B-4A41-A477-7E710A8C3C5E}" destId="{F70A6157-4437-4B3A-88E1-72164C3ACE7E}" srcOrd="1" destOrd="0" presId="urn:microsoft.com/office/officeart/2005/8/layout/chevron2"/>
    <dgm:cxn modelId="{A157EA26-2AFB-4C4A-9F69-DA6C3665B202}" type="presParOf" srcId="{46FB4D78-93F0-4040-9E74-2ED48B5B0C5B}" destId="{258F80E2-FD54-4065-AC25-FF8FC01F30C8}" srcOrd="3" destOrd="0" presId="urn:microsoft.com/office/officeart/2005/8/layout/chevron2"/>
    <dgm:cxn modelId="{32BFA70A-7B13-4FE9-B734-9BDFC213D27E}" type="presParOf" srcId="{46FB4D78-93F0-4040-9E74-2ED48B5B0C5B}" destId="{11D0EAA0-5080-4B54-8F8E-3075ECB0E047}" srcOrd="4" destOrd="0" presId="urn:microsoft.com/office/officeart/2005/8/layout/chevron2"/>
    <dgm:cxn modelId="{A0944E94-D2DE-4D23-8A00-06550821A5EC}" type="presParOf" srcId="{11D0EAA0-5080-4B54-8F8E-3075ECB0E047}" destId="{B002116F-0389-4314-B9CC-9755E8DF3C76}" srcOrd="0" destOrd="0" presId="urn:microsoft.com/office/officeart/2005/8/layout/chevron2"/>
    <dgm:cxn modelId="{66E2EA7D-6838-48F1-A047-4178E0381D59}" type="presParOf" srcId="{11D0EAA0-5080-4B54-8F8E-3075ECB0E047}" destId="{8E0730EF-4FCC-4598-ACD1-0E15ECB1B327}"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B0E54-592E-453A-AA5E-93E496E190ED}">
      <dsp:nvSpPr>
        <dsp:cNvPr id="0" name=""/>
        <dsp:cNvSpPr/>
      </dsp:nvSpPr>
      <dsp:spPr>
        <a:xfrm rot="5400000">
          <a:off x="-173471" y="175614"/>
          <a:ext cx="1156473" cy="80953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Utveckling</a:t>
          </a:r>
          <a:endParaRPr lang="en-US" sz="1400" kern="1200" dirty="0"/>
        </a:p>
      </dsp:txBody>
      <dsp:txXfrm rot="-5400000">
        <a:off x="1" y="406909"/>
        <a:ext cx="809531" cy="346942"/>
      </dsp:txXfrm>
    </dsp:sp>
    <dsp:sp modelId="{64A404E4-24C5-4585-BA6B-9CB7BFE12A45}">
      <dsp:nvSpPr>
        <dsp:cNvPr id="0" name=""/>
        <dsp:cNvSpPr/>
      </dsp:nvSpPr>
      <dsp:spPr>
        <a:xfrm rot="5400000">
          <a:off x="1557593" y="-745919"/>
          <a:ext cx="751707" cy="22478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err="1"/>
            <a:t>Anpassa</a:t>
          </a:r>
          <a:r>
            <a:rPr lang="en-US" sz="800" kern="1200" dirty="0"/>
            <a:t> </a:t>
          </a:r>
          <a:r>
            <a:rPr lang="en-US" sz="800" kern="1200" dirty="0" err="1"/>
            <a:t>plattform</a:t>
          </a:r>
          <a:endParaRPr lang="en-US" sz="800" kern="1200" dirty="0"/>
        </a:p>
        <a:p>
          <a:pPr marL="57150" lvl="1" indent="-57150" algn="l" defTabSz="355600">
            <a:lnSpc>
              <a:spcPct val="90000"/>
            </a:lnSpc>
            <a:spcBef>
              <a:spcPct val="0"/>
            </a:spcBef>
            <a:spcAft>
              <a:spcPct val="15000"/>
            </a:spcAft>
            <a:buChar char="•"/>
          </a:pPr>
          <a:r>
            <a:rPr lang="en-US" sz="800" kern="1200" dirty="0" err="1"/>
            <a:t>Definiera</a:t>
          </a:r>
          <a:r>
            <a:rPr lang="en-US" sz="800" kern="1200" dirty="0"/>
            <a:t> </a:t>
          </a:r>
          <a:r>
            <a:rPr lang="en-US" sz="800" kern="1200" dirty="0" err="1"/>
            <a:t>viktiga</a:t>
          </a:r>
          <a:r>
            <a:rPr lang="en-US" sz="800" kern="1200" dirty="0"/>
            <a:t> </a:t>
          </a:r>
          <a:r>
            <a:rPr lang="en-US" sz="800" kern="1200" dirty="0" err="1"/>
            <a:t>klinska</a:t>
          </a:r>
          <a:r>
            <a:rPr lang="en-US" sz="800" kern="1200" dirty="0"/>
            <a:t> </a:t>
          </a:r>
          <a:r>
            <a:rPr lang="en-US" sz="800" kern="1200" dirty="0" err="1"/>
            <a:t>parameterar</a:t>
          </a:r>
          <a:r>
            <a:rPr lang="en-US" sz="800" kern="1200" dirty="0"/>
            <a:t> </a:t>
          </a:r>
          <a:r>
            <a:rPr lang="en-US" sz="800" kern="1200" dirty="0" err="1"/>
            <a:t>och</a:t>
          </a:r>
          <a:r>
            <a:rPr lang="en-US" sz="800" kern="1200" dirty="0"/>
            <a:t> </a:t>
          </a:r>
          <a:r>
            <a:rPr lang="en-US" sz="800" kern="1200" dirty="0" err="1"/>
            <a:t>gränsvärden</a:t>
          </a:r>
          <a:endParaRPr lang="en-US" sz="800" kern="1200" dirty="0"/>
        </a:p>
        <a:p>
          <a:pPr marL="57150" lvl="1" indent="-57150" algn="l" defTabSz="355600">
            <a:lnSpc>
              <a:spcPct val="90000"/>
            </a:lnSpc>
            <a:spcBef>
              <a:spcPct val="0"/>
            </a:spcBef>
            <a:spcAft>
              <a:spcPct val="15000"/>
            </a:spcAft>
            <a:buChar char="•"/>
          </a:pPr>
          <a:r>
            <a:rPr lang="en-US" sz="800" kern="1200" dirty="0" err="1"/>
            <a:t>Algorithmer</a:t>
          </a:r>
          <a:r>
            <a:rPr lang="en-US" sz="800" kern="1200" dirty="0"/>
            <a:t> </a:t>
          </a:r>
          <a:r>
            <a:rPr lang="en-US" sz="800" kern="1200" dirty="0" err="1"/>
            <a:t>för</a:t>
          </a:r>
          <a:r>
            <a:rPr lang="en-US" sz="800" kern="1200" dirty="0"/>
            <a:t> </a:t>
          </a:r>
          <a:r>
            <a:rPr lang="en-US" sz="800" kern="1200" dirty="0" err="1"/>
            <a:t>självinlärning</a:t>
          </a:r>
          <a:r>
            <a:rPr lang="en-US" sz="800" kern="1200" dirty="0"/>
            <a:t> (ML)</a:t>
          </a:r>
        </a:p>
        <a:p>
          <a:pPr marL="57150" lvl="1" indent="-57150" algn="l" defTabSz="355600">
            <a:lnSpc>
              <a:spcPct val="90000"/>
            </a:lnSpc>
            <a:spcBef>
              <a:spcPct val="0"/>
            </a:spcBef>
            <a:spcAft>
              <a:spcPct val="15000"/>
            </a:spcAft>
            <a:buChar char="•"/>
          </a:pPr>
          <a:r>
            <a:rPr lang="en-US" sz="800" kern="1200" dirty="0"/>
            <a:t>Ta </a:t>
          </a:r>
          <a:r>
            <a:rPr lang="en-US" sz="800" kern="1200" dirty="0" err="1"/>
            <a:t>fram</a:t>
          </a:r>
          <a:r>
            <a:rPr lang="en-US" sz="800" kern="1200" dirty="0"/>
            <a:t> </a:t>
          </a:r>
          <a:r>
            <a:rPr lang="en-US" sz="800" kern="1200" dirty="0" err="1"/>
            <a:t>Sensorer</a:t>
          </a:r>
          <a:endParaRPr lang="en-US" sz="800" kern="1200" dirty="0"/>
        </a:p>
      </dsp:txBody>
      <dsp:txXfrm rot="-5400000">
        <a:off x="809531" y="38838"/>
        <a:ext cx="2211137" cy="678317"/>
      </dsp:txXfrm>
    </dsp:sp>
    <dsp:sp modelId="{D3ACC226-57EC-41F4-83CD-CDAFC31D081B}">
      <dsp:nvSpPr>
        <dsp:cNvPr id="0" name=""/>
        <dsp:cNvSpPr/>
      </dsp:nvSpPr>
      <dsp:spPr>
        <a:xfrm rot="5400000">
          <a:off x="-173471" y="1199880"/>
          <a:ext cx="1156473" cy="80953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Pilot</a:t>
          </a:r>
        </a:p>
      </dsp:txBody>
      <dsp:txXfrm rot="-5400000">
        <a:off x="1" y="1431175"/>
        <a:ext cx="809531" cy="346942"/>
      </dsp:txXfrm>
    </dsp:sp>
    <dsp:sp modelId="{F70A6157-4437-4B3A-88E1-72164C3ACE7E}">
      <dsp:nvSpPr>
        <dsp:cNvPr id="0" name=""/>
        <dsp:cNvSpPr/>
      </dsp:nvSpPr>
      <dsp:spPr>
        <a:xfrm rot="5400000">
          <a:off x="1557593" y="278347"/>
          <a:ext cx="751707" cy="22478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err="1"/>
            <a:t>Finjustera</a:t>
          </a:r>
          <a:r>
            <a:rPr lang="en-US" sz="800" kern="1200" dirty="0"/>
            <a:t> </a:t>
          </a:r>
          <a:r>
            <a:rPr lang="en-US" sz="800" kern="1200" dirty="0" err="1"/>
            <a:t>självinlärnings</a:t>
          </a:r>
          <a:r>
            <a:rPr lang="en-US" sz="800" kern="1200" dirty="0"/>
            <a:t> </a:t>
          </a:r>
          <a:r>
            <a:rPr lang="en-US" sz="800" kern="1200" dirty="0" err="1"/>
            <a:t>algorithmer</a:t>
          </a:r>
          <a:endParaRPr lang="en-US" sz="800" kern="1200" dirty="0"/>
        </a:p>
        <a:p>
          <a:pPr marL="57150" lvl="1" indent="-57150" algn="l" defTabSz="355600">
            <a:lnSpc>
              <a:spcPct val="90000"/>
            </a:lnSpc>
            <a:spcBef>
              <a:spcPct val="0"/>
            </a:spcBef>
            <a:spcAft>
              <a:spcPct val="15000"/>
            </a:spcAft>
            <a:buChar char="•"/>
          </a:pPr>
          <a:r>
            <a:rPr lang="en-US" sz="800" kern="1200" dirty="0" err="1"/>
            <a:t>Mindre</a:t>
          </a:r>
          <a:r>
            <a:rPr lang="en-US" sz="800" kern="1200" dirty="0"/>
            <a:t> </a:t>
          </a:r>
          <a:r>
            <a:rPr lang="en-US" sz="800" kern="1200" dirty="0" err="1"/>
            <a:t>grupp</a:t>
          </a:r>
          <a:r>
            <a:rPr lang="en-US" sz="800" kern="1200" dirty="0"/>
            <a:t> </a:t>
          </a:r>
          <a:r>
            <a:rPr lang="en-US" sz="800" kern="1200" dirty="0" err="1"/>
            <a:t>för</a:t>
          </a:r>
          <a:r>
            <a:rPr lang="en-US" sz="800" kern="1200" dirty="0"/>
            <a:t> </a:t>
          </a:r>
          <a:r>
            <a:rPr lang="en-US" sz="800" kern="1200" dirty="0" err="1"/>
            <a:t>mätning</a:t>
          </a:r>
          <a:r>
            <a:rPr lang="en-US" sz="800" kern="1200" dirty="0"/>
            <a:t> </a:t>
          </a:r>
          <a:r>
            <a:rPr lang="en-US" sz="800" kern="1200" dirty="0" err="1"/>
            <a:t>av</a:t>
          </a:r>
          <a:r>
            <a:rPr lang="en-US" sz="800" kern="1200" dirty="0"/>
            <a:t> </a:t>
          </a:r>
          <a:r>
            <a:rPr lang="en-US" sz="800" kern="1200" dirty="0" err="1"/>
            <a:t>vitala</a:t>
          </a:r>
          <a:r>
            <a:rPr lang="en-US" sz="800" kern="1200" dirty="0"/>
            <a:t> </a:t>
          </a:r>
          <a:r>
            <a:rPr lang="en-US" sz="800" kern="1200" dirty="0" err="1"/>
            <a:t>parametrar</a:t>
          </a:r>
          <a:endParaRPr lang="en-US" sz="800" kern="1200" dirty="0"/>
        </a:p>
        <a:p>
          <a:pPr marL="57150" lvl="1" indent="-57150" algn="l" defTabSz="355600">
            <a:lnSpc>
              <a:spcPct val="90000"/>
            </a:lnSpc>
            <a:spcBef>
              <a:spcPct val="0"/>
            </a:spcBef>
            <a:spcAft>
              <a:spcPct val="15000"/>
            </a:spcAft>
            <a:buChar char="•"/>
          </a:pPr>
          <a:r>
            <a:rPr lang="en-US" sz="800" kern="1200" dirty="0" err="1"/>
            <a:t>kvalitesäkra</a:t>
          </a:r>
          <a:r>
            <a:rPr lang="en-US" sz="800" kern="1200" dirty="0"/>
            <a:t> </a:t>
          </a:r>
          <a:r>
            <a:rPr lang="en-US" sz="800" kern="1200" dirty="0" err="1"/>
            <a:t>självinlärda</a:t>
          </a:r>
          <a:r>
            <a:rPr lang="en-US" sz="800" kern="1200" dirty="0"/>
            <a:t> </a:t>
          </a:r>
          <a:r>
            <a:rPr lang="en-US" sz="800" kern="1200" dirty="0" err="1"/>
            <a:t>beslut</a:t>
          </a:r>
          <a:r>
            <a:rPr lang="en-US" sz="800" kern="1200" dirty="0"/>
            <a:t> – </a:t>
          </a:r>
          <a:r>
            <a:rPr lang="en-US" sz="800" kern="1200" dirty="0" err="1"/>
            <a:t>Läkare</a:t>
          </a:r>
          <a:r>
            <a:rPr lang="en-US" sz="800" kern="1200" dirty="0"/>
            <a:t> </a:t>
          </a:r>
          <a:r>
            <a:rPr lang="en-US" sz="800" kern="1200" dirty="0" err="1"/>
            <a:t>validera</a:t>
          </a:r>
          <a:r>
            <a:rPr lang="en-US" sz="800" kern="1200" dirty="0"/>
            <a:t> </a:t>
          </a:r>
          <a:r>
            <a:rPr lang="en-US" sz="800" kern="1200" dirty="0" err="1"/>
            <a:t>förändringar</a:t>
          </a:r>
          <a:endParaRPr lang="en-US" sz="800" kern="1200" dirty="0"/>
        </a:p>
      </dsp:txBody>
      <dsp:txXfrm rot="-5400000">
        <a:off x="809531" y="1063105"/>
        <a:ext cx="2211137" cy="678317"/>
      </dsp:txXfrm>
    </dsp:sp>
    <dsp:sp modelId="{B002116F-0389-4314-B9CC-9755E8DF3C76}">
      <dsp:nvSpPr>
        <dsp:cNvPr id="0" name=""/>
        <dsp:cNvSpPr/>
      </dsp:nvSpPr>
      <dsp:spPr>
        <a:xfrm rot="5400000">
          <a:off x="-173471" y="2224147"/>
          <a:ext cx="1156473" cy="80953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Forskning</a:t>
          </a:r>
          <a:endParaRPr lang="en-US" sz="1400" kern="1200" dirty="0"/>
        </a:p>
      </dsp:txBody>
      <dsp:txXfrm rot="-5400000">
        <a:off x="1" y="2455442"/>
        <a:ext cx="809531" cy="346942"/>
      </dsp:txXfrm>
    </dsp:sp>
    <dsp:sp modelId="{8E0730EF-4FCC-4598-ACD1-0E15ECB1B327}">
      <dsp:nvSpPr>
        <dsp:cNvPr id="0" name=""/>
        <dsp:cNvSpPr/>
      </dsp:nvSpPr>
      <dsp:spPr>
        <a:xfrm rot="5400000">
          <a:off x="1557593" y="1302614"/>
          <a:ext cx="751707" cy="22478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US" sz="800" kern="1200" dirty="0"/>
            <a:t>Test </a:t>
          </a:r>
          <a:r>
            <a:rPr lang="en-US" sz="800" kern="1200" dirty="0" err="1"/>
            <a:t>på</a:t>
          </a:r>
          <a:r>
            <a:rPr lang="en-US" sz="800" kern="1200" dirty="0"/>
            <a:t> </a:t>
          </a:r>
          <a:r>
            <a:rPr lang="en-US" sz="800" kern="1200" dirty="0" err="1"/>
            <a:t>patientgrupp</a:t>
          </a:r>
          <a:r>
            <a:rPr lang="en-US" sz="800" kern="1200" dirty="0"/>
            <a:t> </a:t>
          </a:r>
          <a:r>
            <a:rPr lang="en-US" sz="800" kern="1200" dirty="0" err="1"/>
            <a:t>Hjärtsvikt</a:t>
          </a:r>
          <a:endParaRPr lang="en-US" sz="800" kern="1200" dirty="0"/>
        </a:p>
        <a:p>
          <a:pPr marL="57150" lvl="1" indent="-57150" algn="l" defTabSz="355600">
            <a:lnSpc>
              <a:spcPct val="90000"/>
            </a:lnSpc>
            <a:spcBef>
              <a:spcPct val="0"/>
            </a:spcBef>
            <a:spcAft>
              <a:spcPct val="15000"/>
            </a:spcAft>
            <a:buChar char="•"/>
          </a:pPr>
          <a:r>
            <a:rPr lang="en-US" sz="800" kern="1200" dirty="0" err="1"/>
            <a:t>Utvärdering</a:t>
          </a:r>
          <a:r>
            <a:rPr lang="en-US" sz="800" kern="1200" dirty="0"/>
            <a:t> </a:t>
          </a:r>
          <a:r>
            <a:rPr lang="en-US" sz="800" kern="1200" dirty="0" err="1"/>
            <a:t>av</a:t>
          </a:r>
          <a:r>
            <a:rPr lang="en-US" sz="800" kern="1200" dirty="0"/>
            <a:t> </a:t>
          </a:r>
          <a:r>
            <a:rPr lang="en-US" sz="800" kern="1200" dirty="0" err="1"/>
            <a:t>resultat</a:t>
          </a:r>
          <a:endParaRPr lang="en-US" sz="800" kern="1200" dirty="0"/>
        </a:p>
        <a:p>
          <a:pPr marL="57150" lvl="1" indent="-57150" algn="l" defTabSz="355600">
            <a:lnSpc>
              <a:spcPct val="90000"/>
            </a:lnSpc>
            <a:spcBef>
              <a:spcPct val="0"/>
            </a:spcBef>
            <a:spcAft>
              <a:spcPct val="15000"/>
            </a:spcAft>
            <a:buChar char="•"/>
          </a:pPr>
          <a:r>
            <a:rPr lang="en-US" sz="800" kern="1200" dirty="0" err="1"/>
            <a:t>Fortsatt</a:t>
          </a:r>
          <a:r>
            <a:rPr lang="en-US" sz="800" kern="1200" dirty="0"/>
            <a:t> </a:t>
          </a:r>
          <a:r>
            <a:rPr lang="en-US" sz="800" kern="1200" dirty="0" err="1"/>
            <a:t>justering</a:t>
          </a:r>
          <a:r>
            <a:rPr lang="en-US" sz="800" kern="1200" dirty="0"/>
            <a:t> </a:t>
          </a:r>
          <a:r>
            <a:rPr lang="en-US" sz="800" kern="1200" dirty="0" err="1"/>
            <a:t>av</a:t>
          </a:r>
          <a:r>
            <a:rPr lang="en-US" sz="800" kern="1200" dirty="0"/>
            <a:t> </a:t>
          </a:r>
          <a:r>
            <a:rPr lang="en-US" sz="800" kern="1200" dirty="0" err="1"/>
            <a:t>Självinlärning</a:t>
          </a:r>
          <a:r>
            <a:rPr lang="en-US" sz="800" kern="1200" dirty="0"/>
            <a:t> </a:t>
          </a:r>
          <a:r>
            <a:rPr lang="en-US" sz="800" kern="1200" dirty="0" err="1"/>
            <a:t>och</a:t>
          </a:r>
          <a:r>
            <a:rPr lang="en-US" sz="800" kern="1200" dirty="0"/>
            <a:t> </a:t>
          </a:r>
          <a:r>
            <a:rPr lang="en-US" sz="800" kern="1200" dirty="0" err="1"/>
            <a:t>förbättring</a:t>
          </a:r>
          <a:r>
            <a:rPr lang="en-US" sz="800" kern="1200" dirty="0"/>
            <a:t> </a:t>
          </a:r>
          <a:r>
            <a:rPr lang="en-US" sz="800" kern="1200" dirty="0" err="1"/>
            <a:t>av</a:t>
          </a:r>
          <a:r>
            <a:rPr lang="en-US" sz="800" kern="1200" dirty="0"/>
            <a:t> </a:t>
          </a:r>
          <a:r>
            <a:rPr lang="en-US" sz="800" kern="1200" dirty="0" err="1"/>
            <a:t>lösning</a:t>
          </a:r>
          <a:endParaRPr lang="en-US" sz="800" kern="1200" dirty="0"/>
        </a:p>
      </dsp:txBody>
      <dsp:txXfrm rot="-5400000">
        <a:off x="809531" y="2087372"/>
        <a:ext cx="2211137" cy="6783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85558" cy="502835"/>
          </a:xfrm>
          <a:prstGeom prst="rect">
            <a:avLst/>
          </a:prstGeom>
        </p:spPr>
        <p:txBody>
          <a:bodyPr vert="horz" lIns="96634" tIns="48317" rIns="96634" bIns="48317" rtlCol="0"/>
          <a:lstStyle>
            <a:lvl1pPr algn="l">
              <a:defRPr sz="1300"/>
            </a:lvl1pPr>
          </a:lstStyle>
          <a:p>
            <a:endParaRPr lang="en-GB"/>
          </a:p>
        </p:txBody>
      </p:sp>
      <p:sp>
        <p:nvSpPr>
          <p:cNvPr id="3" name="Platshållare för datum 2"/>
          <p:cNvSpPr>
            <a:spLocks noGrp="1"/>
          </p:cNvSpPr>
          <p:nvPr>
            <p:ph type="dt" idx="1"/>
          </p:nvPr>
        </p:nvSpPr>
        <p:spPr>
          <a:xfrm>
            <a:off x="3902597" y="1"/>
            <a:ext cx="2985558" cy="502835"/>
          </a:xfrm>
          <a:prstGeom prst="rect">
            <a:avLst/>
          </a:prstGeom>
        </p:spPr>
        <p:txBody>
          <a:bodyPr vert="horz" lIns="96634" tIns="48317" rIns="96634" bIns="48317" rtlCol="0"/>
          <a:lstStyle>
            <a:lvl1pPr algn="r">
              <a:defRPr sz="1300"/>
            </a:lvl1pPr>
          </a:lstStyle>
          <a:p>
            <a:fld id="{B9012A6B-B287-4A71-9D72-75F2A9A25EA4}" type="datetimeFigureOut">
              <a:rPr lang="en-GB" smtClean="0"/>
              <a:t>24/09/2018</a:t>
            </a:fld>
            <a:endParaRPr lang="en-GB"/>
          </a:p>
        </p:txBody>
      </p:sp>
      <p:sp>
        <p:nvSpPr>
          <p:cNvPr id="4" name="Platshållare för bildobjekt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Platshållare för anteckningar 4"/>
          <p:cNvSpPr>
            <a:spLocks noGrp="1"/>
          </p:cNvSpPr>
          <p:nvPr>
            <p:ph type="body" sz="quarter" idx="3"/>
          </p:nvPr>
        </p:nvSpPr>
        <p:spPr>
          <a:xfrm>
            <a:off x="688975" y="4823033"/>
            <a:ext cx="5511800" cy="3946119"/>
          </a:xfrm>
          <a:prstGeom prst="rect">
            <a:avLst/>
          </a:prstGeom>
        </p:spPr>
        <p:txBody>
          <a:bodyPr vert="horz" lIns="96634" tIns="48317" rIns="96634" bIns="48317"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Platshållare för bildnumm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D7BB55C3-1BAB-40AF-9443-2F9310F965F9}" type="slidenum">
              <a:rPr lang="en-GB" smtClean="0"/>
              <a:t>‹#›</a:t>
            </a:fld>
            <a:endParaRPr lang="en-GB"/>
          </a:p>
        </p:txBody>
      </p:sp>
    </p:spTree>
    <p:extLst>
      <p:ext uri="{BB962C8B-B14F-4D97-AF65-F5344CB8AC3E}">
        <p14:creationId xmlns:p14="http://schemas.microsoft.com/office/powerpoint/2010/main" val="535575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1</a:t>
            </a:fld>
            <a:endParaRPr lang="en-GB"/>
          </a:p>
        </p:txBody>
      </p:sp>
    </p:spTree>
    <p:extLst>
      <p:ext uri="{BB962C8B-B14F-4D97-AF65-F5344CB8AC3E}">
        <p14:creationId xmlns:p14="http://schemas.microsoft.com/office/powerpoint/2010/main" val="111942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här bilden</a:t>
            </a:r>
            <a:r>
              <a:rPr lang="sv-SE" baseline="0" dirty="0"/>
              <a:t> symboliserar en del av strategin </a:t>
            </a:r>
            <a:r>
              <a:rPr lang="mr-IN" baseline="0" dirty="0"/>
              <a:t>–</a:t>
            </a:r>
            <a:r>
              <a:rPr lang="sv-SE" baseline="0" dirty="0"/>
              <a:t> flugan på väggen-modellen. Vi letade upp behovsägare inom hälso- och sjukvården och erbjöd oss att genomföra behovsanalyser, s k </a:t>
            </a:r>
            <a:r>
              <a:rPr lang="sv-SE" baseline="0" dirty="0" err="1"/>
              <a:t>needfinding</a:t>
            </a:r>
            <a:r>
              <a:rPr lang="sv-SE" baseline="0" dirty="0"/>
              <a:t>.	</a:t>
            </a:r>
            <a:endParaRPr lang="sv-SE"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11</a:t>
            </a:fld>
            <a:endParaRPr lang="en-GB"/>
          </a:p>
        </p:txBody>
      </p:sp>
    </p:spTree>
    <p:extLst>
      <p:ext uri="{BB962C8B-B14F-4D97-AF65-F5344CB8AC3E}">
        <p14:creationId xmlns:p14="http://schemas.microsoft.com/office/powerpoint/2010/main" val="697098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övergripligt kan beskrivas så här. </a:t>
            </a:r>
          </a:p>
          <a:p>
            <a:endParaRPr lang="sv-SE"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12</a:t>
            </a:fld>
            <a:endParaRPr lang="en-GB"/>
          </a:p>
        </p:txBody>
      </p:sp>
    </p:spTree>
    <p:extLst>
      <p:ext uri="{BB962C8B-B14F-4D97-AF65-F5344CB8AC3E}">
        <p14:creationId xmlns:p14="http://schemas.microsoft.com/office/powerpoint/2010/main" val="345363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innebär då detta? Vi gör ett experiment.</a:t>
            </a:r>
          </a:p>
        </p:txBody>
      </p:sp>
      <p:sp>
        <p:nvSpPr>
          <p:cNvPr id="4" name="Platshållare för bildnummer 3"/>
          <p:cNvSpPr>
            <a:spLocks noGrp="1"/>
          </p:cNvSpPr>
          <p:nvPr>
            <p:ph type="sldNum" sz="quarter" idx="10"/>
          </p:nvPr>
        </p:nvSpPr>
        <p:spPr/>
        <p:txBody>
          <a:bodyPr/>
          <a:lstStyle/>
          <a:p>
            <a:fld id="{D7BB55C3-1BAB-40AF-9443-2F9310F965F9}" type="slidenum">
              <a:rPr lang="en-GB" smtClean="0"/>
              <a:t>13</a:t>
            </a:fld>
            <a:endParaRPr lang="en-GB"/>
          </a:p>
        </p:txBody>
      </p:sp>
    </p:spTree>
    <p:extLst>
      <p:ext uri="{BB962C8B-B14F-4D97-AF65-F5344CB8AC3E}">
        <p14:creationId xmlns:p14="http://schemas.microsoft.com/office/powerpoint/2010/main" val="112432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vi istället ställer frågan så här? Vad kommer ni att svara då?</a:t>
            </a:r>
          </a:p>
        </p:txBody>
      </p:sp>
      <p:sp>
        <p:nvSpPr>
          <p:cNvPr id="4" name="Platshållare för bildnummer 3"/>
          <p:cNvSpPr>
            <a:spLocks noGrp="1"/>
          </p:cNvSpPr>
          <p:nvPr>
            <p:ph type="sldNum" sz="quarter" idx="10"/>
          </p:nvPr>
        </p:nvSpPr>
        <p:spPr/>
        <p:txBody>
          <a:bodyPr/>
          <a:lstStyle/>
          <a:p>
            <a:fld id="{D7BB55C3-1BAB-40AF-9443-2F9310F965F9}" type="slidenum">
              <a:rPr lang="en-GB" smtClean="0"/>
              <a:t>14</a:t>
            </a:fld>
            <a:endParaRPr lang="en-GB"/>
          </a:p>
        </p:txBody>
      </p:sp>
    </p:spTree>
    <p:extLst>
      <p:ext uri="{BB962C8B-B14F-4D97-AF65-F5344CB8AC3E}">
        <p14:creationId xmlns:p14="http://schemas.microsoft.com/office/powerpoint/2010/main" val="2105124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Ungefär detsamma som …. Vi vet alla vad 5+5 är, vi är överens om svaret och det finns inga alternativ</a:t>
            </a:r>
          </a:p>
        </p:txBody>
      </p:sp>
      <p:sp>
        <p:nvSpPr>
          <p:cNvPr id="4" name="Platshållare för bildnummer 3"/>
          <p:cNvSpPr>
            <a:spLocks noGrp="1"/>
          </p:cNvSpPr>
          <p:nvPr>
            <p:ph type="sldNum" sz="quarter" idx="10"/>
          </p:nvPr>
        </p:nvSpPr>
        <p:spPr/>
        <p:txBody>
          <a:bodyPr/>
          <a:lstStyle/>
          <a:p>
            <a:fld id="{D7BB55C3-1BAB-40AF-9443-2F9310F965F9}" type="slidenum">
              <a:rPr lang="en-GB" smtClean="0"/>
              <a:t>15</a:t>
            </a:fld>
            <a:endParaRPr lang="en-GB"/>
          </a:p>
        </p:txBody>
      </p:sp>
    </p:spTree>
    <p:extLst>
      <p:ext uri="{BB962C8B-B14F-4D97-AF65-F5344CB8AC3E}">
        <p14:creationId xmlns:p14="http://schemas.microsoft.com/office/powerpoint/2010/main" val="2639690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vi istället </a:t>
            </a:r>
          </a:p>
        </p:txBody>
      </p:sp>
      <p:sp>
        <p:nvSpPr>
          <p:cNvPr id="4" name="Platshållare för bildnummer 3"/>
          <p:cNvSpPr>
            <a:spLocks noGrp="1"/>
          </p:cNvSpPr>
          <p:nvPr>
            <p:ph type="sldNum" sz="quarter" idx="10"/>
          </p:nvPr>
        </p:nvSpPr>
        <p:spPr/>
        <p:txBody>
          <a:bodyPr/>
          <a:lstStyle/>
          <a:p>
            <a:fld id="{D7BB55C3-1BAB-40AF-9443-2F9310F965F9}" type="slidenum">
              <a:rPr lang="en-GB" smtClean="0"/>
              <a:t>16</a:t>
            </a:fld>
            <a:endParaRPr lang="en-GB"/>
          </a:p>
        </p:txBody>
      </p:sp>
    </p:spTree>
    <p:extLst>
      <p:ext uri="{BB962C8B-B14F-4D97-AF65-F5344CB8AC3E}">
        <p14:creationId xmlns:p14="http://schemas.microsoft.com/office/powerpoint/2010/main" val="238604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Och under</a:t>
            </a:r>
            <a:r>
              <a:rPr lang="sv-SE" baseline="0" dirty="0"/>
              <a:t> projektperioden har vi genomför 21 </a:t>
            </a:r>
            <a:r>
              <a:rPr lang="sv-SE" baseline="0" dirty="0" err="1"/>
              <a:t>needfindingprocesser</a:t>
            </a:r>
            <a:r>
              <a:rPr lang="sv-SE" baseline="0" dirty="0"/>
              <a:t> i Skåne och Blekinge.</a:t>
            </a:r>
            <a:endParaRPr lang="sv-SE"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17</a:t>
            </a:fld>
            <a:endParaRPr lang="en-GB"/>
          </a:p>
        </p:txBody>
      </p:sp>
    </p:spTree>
    <p:extLst>
      <p:ext uri="{BB962C8B-B14F-4D97-AF65-F5344CB8AC3E}">
        <p14:creationId xmlns:p14="http://schemas.microsoft.com/office/powerpoint/2010/main" val="3003028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Och dom ser ni här. </a:t>
            </a:r>
          </a:p>
          <a:p>
            <a:endParaRPr lang="sv-SE" dirty="0"/>
          </a:p>
          <a:p>
            <a:r>
              <a:rPr lang="sv-SE" dirty="0"/>
              <a:t>Den som kanske synts mest i media, och som ligger mig lite närmare är den behovsprocess som gjordes på IVA i Karlskrona och som resulterat i ett bolag SUCCCE och som idag jobbar intensivt med att färdigställa en produkt, testa den och få ut den på marknaden. Upprinnelsen till den behovsprocessen var ett inspirationsseminarium som vi på BTH Innovation höll för vårdpersonal, studenter och lärare för att stimulera till entreprenörskap inom vård och omsorg. Detta höll vi 2013. Dåvarande avdelningschefen på IVA, Eva Douglas är en utav deltagarna och efter kvällens olika inspirationstalare räcker hon upp handen och säger ungefär så här ”Detta har varit jätteintressant och vi har massor att göra, men hur går vi tillväga och vart ska vi vända oss? SICAHT var under uppstart, Stefan, Mats och jag träffades dagligen, men hade inte diskuterat direkt samarbete då, men jag fick en idé, bollade med Mats dagen efter och han blev eld och lågor. Precis det han letade efter, en riktig verksamhet som ville något.	</a:t>
            </a:r>
          </a:p>
        </p:txBody>
      </p:sp>
      <p:sp>
        <p:nvSpPr>
          <p:cNvPr id="4" name="Platshållare för bildnummer 3"/>
          <p:cNvSpPr>
            <a:spLocks noGrp="1"/>
          </p:cNvSpPr>
          <p:nvPr>
            <p:ph type="sldNum" sz="quarter" idx="10"/>
          </p:nvPr>
        </p:nvSpPr>
        <p:spPr/>
        <p:txBody>
          <a:bodyPr/>
          <a:lstStyle/>
          <a:p>
            <a:fld id="{D7BB55C3-1BAB-40AF-9443-2F9310F965F9}" type="slidenum">
              <a:rPr lang="en-GB" smtClean="0"/>
              <a:t>18</a:t>
            </a:fld>
            <a:endParaRPr lang="en-GB"/>
          </a:p>
        </p:txBody>
      </p:sp>
    </p:spTree>
    <p:extLst>
      <p:ext uri="{BB962C8B-B14F-4D97-AF65-F5344CB8AC3E}">
        <p14:creationId xmlns:p14="http://schemas.microsoft.com/office/powerpoint/2010/main" val="1375434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Dessa har resulterat</a:t>
            </a:r>
            <a:r>
              <a:rPr lang="sv-SE" baseline="0" dirty="0"/>
              <a:t> i att vi hittade ungefär 120 olika behov eller problem som vi bedömde skulle kunna lösas med digitala tjänster eller produkter.  </a:t>
            </a:r>
            <a:endParaRPr lang="sv-SE"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19</a:t>
            </a:fld>
            <a:endParaRPr lang="en-GB"/>
          </a:p>
        </p:txBody>
      </p:sp>
    </p:spTree>
    <p:extLst>
      <p:ext uri="{BB962C8B-B14F-4D97-AF65-F5344CB8AC3E}">
        <p14:creationId xmlns:p14="http://schemas.microsoft.com/office/powerpoint/2010/main" val="1956254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Efter att vi</a:t>
            </a:r>
            <a:r>
              <a:rPr lang="sv-SE" baseline="0" dirty="0"/>
              <a:t> gallrat och kvalificerat behoven bjöd vi, tillsammans med behovsägarna, in företag till att genom workshopar börja utveckla idéer och lösningar </a:t>
            </a:r>
            <a:r>
              <a:rPr lang="mr-IN" baseline="0" dirty="0"/>
              <a:t>–</a:t>
            </a:r>
            <a:r>
              <a:rPr lang="sv-SE" baseline="0" dirty="0"/>
              <a:t> med förhoppningen att det skulle leda till nya produkter och tjänster. </a:t>
            </a:r>
            <a:endParaRPr lang="sv-SE"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20</a:t>
            </a:fld>
            <a:endParaRPr lang="en-GB"/>
          </a:p>
        </p:txBody>
      </p:sp>
    </p:spTree>
    <p:extLst>
      <p:ext uri="{BB962C8B-B14F-4D97-AF65-F5344CB8AC3E}">
        <p14:creationId xmlns:p14="http://schemas.microsoft.com/office/powerpoint/2010/main" val="129454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vi säger E-hälsa – vad tänker ni på då?</a:t>
            </a:r>
          </a:p>
        </p:txBody>
      </p:sp>
      <p:sp>
        <p:nvSpPr>
          <p:cNvPr id="4" name="Platshållare för bildnummer 3"/>
          <p:cNvSpPr>
            <a:spLocks noGrp="1"/>
          </p:cNvSpPr>
          <p:nvPr>
            <p:ph type="sldNum" sz="quarter" idx="10"/>
          </p:nvPr>
        </p:nvSpPr>
        <p:spPr/>
        <p:txBody>
          <a:bodyPr/>
          <a:lstStyle/>
          <a:p>
            <a:fld id="{D7BB55C3-1BAB-40AF-9443-2F9310F965F9}" type="slidenum">
              <a:rPr lang="en-GB" smtClean="0"/>
              <a:t>2</a:t>
            </a:fld>
            <a:endParaRPr lang="en-GB"/>
          </a:p>
        </p:txBody>
      </p:sp>
    </p:spTree>
    <p:extLst>
      <p:ext uri="{BB962C8B-B14F-4D97-AF65-F5344CB8AC3E}">
        <p14:creationId xmlns:p14="http://schemas.microsoft.com/office/powerpoint/2010/main" val="1604125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Hur har det gått då? Hur ser resultatet ut? </a:t>
            </a:r>
          </a:p>
          <a:p>
            <a:endParaRPr lang="sv-SE" dirty="0"/>
          </a:p>
          <a:p>
            <a:r>
              <a:rPr lang="sv-SE" baseline="0" dirty="0"/>
              <a:t>Ett antal produkter</a:t>
            </a:r>
          </a:p>
          <a:p>
            <a:r>
              <a:rPr lang="sv-SE" baseline="0" dirty="0"/>
              <a:t>Etc. </a:t>
            </a:r>
            <a:endParaRPr lang="sv-SE"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21</a:t>
            </a:fld>
            <a:endParaRPr lang="en-GB"/>
          </a:p>
        </p:txBody>
      </p:sp>
    </p:spTree>
    <p:extLst>
      <p:ext uri="{BB962C8B-B14F-4D97-AF65-F5344CB8AC3E}">
        <p14:creationId xmlns:p14="http://schemas.microsoft.com/office/powerpoint/2010/main" val="51403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Trots resultatet har arbetet</a:t>
            </a:r>
            <a:r>
              <a:rPr lang="sv-SE" baseline="0" dirty="0"/>
              <a:t> i projektet har så klart inte gått som på räls hela tiden </a:t>
            </a:r>
            <a:r>
              <a:rPr lang="mr-IN" baseline="0" dirty="0"/>
              <a:t>–</a:t>
            </a:r>
            <a:r>
              <a:rPr lang="sv-SE" baseline="0" dirty="0"/>
              <a:t> när gör ett projekt det? Vi har lärt oss massor och fått korrigera kursen och aktiviteter under projekttiden. </a:t>
            </a:r>
          </a:p>
          <a:p>
            <a:endParaRPr lang="sv-SE" baseline="0" dirty="0"/>
          </a:p>
          <a:p>
            <a:r>
              <a:rPr lang="sv-SE" baseline="0" dirty="0"/>
              <a:t>En viktig lärdom var att det var centralt att få förankring i organisationerna som vi arbetade med </a:t>
            </a:r>
            <a:r>
              <a:rPr lang="mr-IN" baseline="0" dirty="0"/>
              <a:t>–</a:t>
            </a:r>
            <a:r>
              <a:rPr lang="sv-SE" baseline="0" dirty="0"/>
              <a:t> vi hade kört igång lite ad hoc </a:t>
            </a:r>
            <a:r>
              <a:rPr lang="mr-IN" baseline="0" dirty="0"/>
              <a:t>–</a:t>
            </a:r>
            <a:r>
              <a:rPr lang="sv-SE" baseline="0" dirty="0"/>
              <a:t> helt medvetet. Försökte hitta individer i organisationerna som var utvecklingsorienterade och som var pigga på att prova lite nya grepp. </a:t>
            </a:r>
          </a:p>
          <a:p>
            <a:endParaRPr lang="sv-SE" baseline="0" dirty="0"/>
          </a:p>
          <a:p>
            <a:r>
              <a:rPr lang="sv-SE" baseline="0" dirty="0"/>
              <a:t>Men om vi ska lyckas lyfta det här området och få fart på det så krävs det att organisationerna är med på vagnen i högra grad. Vi såg mot slutet av projektet att det fanns ett behov av mer kunskap inom hälso- och sjukvården kring hur man ska arbeta med utveckling och innovation. Var börjar man? Hur kan vi arbeta strukturerat med det här? Var finns fallgroparna? Hur hanterar vi Lagen om offentlig upphandling? Därför la vi ner ett stort arbete mot slutet av projektet för att ta fram den här: </a:t>
            </a:r>
            <a:endParaRPr lang="sv-SE"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22</a:t>
            </a:fld>
            <a:endParaRPr lang="en-GB"/>
          </a:p>
        </p:txBody>
      </p:sp>
    </p:spTree>
    <p:extLst>
      <p:ext uri="{BB962C8B-B14F-4D97-AF65-F5344CB8AC3E}">
        <p14:creationId xmlns:p14="http://schemas.microsoft.com/office/powerpoint/2010/main" val="305733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Hur får vi kugghjulen att jacka i varandra och se till att processen får ett sammanhang och att offentliga verksamheter vågar att utvecklas tillsammans med privat näringsliv, för det är här vi kan hitta de innovativa lösningarna.</a:t>
            </a:r>
          </a:p>
        </p:txBody>
      </p:sp>
      <p:sp>
        <p:nvSpPr>
          <p:cNvPr id="4" name="Platshållare för bildnummer 3"/>
          <p:cNvSpPr>
            <a:spLocks noGrp="1"/>
          </p:cNvSpPr>
          <p:nvPr>
            <p:ph type="sldNum" sz="quarter" idx="5"/>
          </p:nvPr>
        </p:nvSpPr>
        <p:spPr/>
        <p:txBody>
          <a:bodyPr/>
          <a:lstStyle/>
          <a:p>
            <a:fld id="{D7BB55C3-1BAB-40AF-9443-2F9310F965F9}" type="slidenum">
              <a:rPr lang="en-GB" smtClean="0"/>
              <a:t>23</a:t>
            </a:fld>
            <a:endParaRPr lang="en-GB"/>
          </a:p>
        </p:txBody>
      </p:sp>
    </p:spTree>
    <p:extLst>
      <p:ext uri="{BB962C8B-B14F-4D97-AF65-F5344CB8AC3E}">
        <p14:creationId xmlns:p14="http://schemas.microsoft.com/office/powerpoint/2010/main" val="1044820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inte förr, så lärde vi oss oerhört mycket när vi hösten 2016 tillsammans med Innovation Skåne fick i uppdrag av Skånes Universitets Sjukhus (SUS) att ta fram en guide eller lathund för hur de skulle kunna bli bättre på att jobba med innovationsprocesser i utveckling och samverkan med privat näringsliv.</a:t>
            </a:r>
          </a:p>
          <a:p>
            <a:endParaRPr lang="sv-SE" dirty="0"/>
          </a:p>
          <a:p>
            <a:r>
              <a:rPr lang="sv-SE" dirty="0"/>
              <a:t> Första</a:t>
            </a:r>
            <a:r>
              <a:rPr lang="sv-SE" baseline="0" dirty="0"/>
              <a:t> innovationshjälpen är skapad för offentliga aktörer inom hälso- och sjukvården </a:t>
            </a:r>
            <a:r>
              <a:rPr lang="mr-IN" baseline="0" dirty="0"/>
              <a:t>–</a:t>
            </a:r>
            <a:r>
              <a:rPr lang="sv-SE" baseline="0" dirty="0"/>
              <a:t> en manual för hur processerna kan se ut. Den lanserades på Region Skånes chefsdagar i slutet av förra året och fick ett mycket positivt mottagande. Om ni är intresserade går den att ladda ner på SKLs hemsida.</a:t>
            </a:r>
            <a:endParaRPr lang="sv-SE"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24</a:t>
            </a:fld>
            <a:endParaRPr lang="en-GB"/>
          </a:p>
        </p:txBody>
      </p:sp>
    </p:spTree>
    <p:extLst>
      <p:ext uri="{BB962C8B-B14F-4D97-AF65-F5344CB8AC3E}">
        <p14:creationId xmlns:p14="http://schemas.microsoft.com/office/powerpoint/2010/main" val="1956903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 </a:t>
            </a:r>
            <a:r>
              <a:rPr lang="sv-SE" dirty="0" err="1"/>
              <a:t>TestArena</a:t>
            </a:r>
            <a:r>
              <a:rPr lang="sv-SE" dirty="0"/>
              <a:t> ???</a:t>
            </a:r>
            <a:endParaRPr lang="sv-SE" sz="1300" dirty="0"/>
          </a:p>
          <a:p>
            <a:endParaRPr lang="en-GB"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25</a:t>
            </a:fld>
            <a:endParaRPr lang="en-GB"/>
          </a:p>
        </p:txBody>
      </p:sp>
    </p:spTree>
    <p:extLst>
      <p:ext uri="{BB962C8B-B14F-4D97-AF65-F5344CB8AC3E}">
        <p14:creationId xmlns:p14="http://schemas.microsoft.com/office/powerpoint/2010/main" val="241939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Inga fler företag knutna till delprojektet i dagens läge. Mål 5 företag</a:t>
            </a:r>
            <a:endParaRPr lang="en-GB" dirty="0"/>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7F965E-6B92-5943-9686-3E2AAC3E0E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478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C825-F38E-45BB-92C1-043DE61C918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209085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Vi </a:t>
            </a:r>
            <a:r>
              <a:rPr lang="en-GB" dirty="0" err="1"/>
              <a:t>fortsätter</a:t>
            </a:r>
            <a:r>
              <a:rPr lang="en-GB" dirty="0"/>
              <a:t> </a:t>
            </a:r>
            <a:r>
              <a:rPr lang="en-GB" dirty="0" err="1"/>
              <a:t>resan</a:t>
            </a:r>
            <a:r>
              <a:rPr lang="en-GB" dirty="0"/>
              <a:t> med </a:t>
            </a:r>
            <a:r>
              <a:rPr lang="en-GB" dirty="0" err="1"/>
              <a:t>behovsprocesser</a:t>
            </a:r>
            <a:r>
              <a:rPr lang="en-GB" dirty="0"/>
              <a:t> </a:t>
            </a:r>
            <a:r>
              <a:rPr lang="en-GB" dirty="0" err="1"/>
              <a:t>och</a:t>
            </a:r>
            <a:r>
              <a:rPr lang="en-GB" dirty="0"/>
              <a:t> </a:t>
            </a:r>
            <a:r>
              <a:rPr lang="en-GB" dirty="0" err="1"/>
              <a:t>idéutveckling</a:t>
            </a:r>
            <a:r>
              <a:rPr lang="en-GB" dirty="0"/>
              <a:t>. </a:t>
            </a:r>
          </a:p>
          <a:p>
            <a:endParaRPr lang="en-GB"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28</a:t>
            </a:fld>
            <a:endParaRPr lang="en-GB"/>
          </a:p>
        </p:txBody>
      </p:sp>
    </p:spTree>
    <p:extLst>
      <p:ext uri="{BB962C8B-B14F-4D97-AF65-F5344CB8AC3E}">
        <p14:creationId xmlns:p14="http://schemas.microsoft.com/office/powerpoint/2010/main" val="3238915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Projektidén i </a:t>
            </a:r>
            <a:r>
              <a:rPr lang="sv-SE" dirty="0" err="1"/>
              <a:t>eHealth</a:t>
            </a:r>
            <a:r>
              <a:rPr lang="sv-SE" dirty="0"/>
              <a:t> Innovation baserades på den process som vi tog fram i skapandet av ”Första Innovationshjälpen”  där vi på ett enkelt sätt försöker beskriva en innovationsprocess från Ax till Limpa.</a:t>
            </a:r>
          </a:p>
          <a:p>
            <a:r>
              <a:rPr lang="sv-SE" dirty="0"/>
              <a:t>Erfarenheterna från SICAHT visade att det krävs en mognad och en förståelse från samtliga aktörer i en innovationsprocess för att den skall resultera i en lösning som tillfredsställer det identifierade behovet. </a:t>
            </a:r>
          </a:p>
          <a:p>
            <a:r>
              <a:rPr lang="sv-SE" dirty="0"/>
              <a:t>Konklusionen är att viktiga delar av processen saknades för att uppnå målet.</a:t>
            </a:r>
          </a:p>
          <a:p>
            <a:r>
              <a:rPr lang="sv-SE" dirty="0"/>
              <a:t>Och det är detta som vi har lagt till i processen.</a:t>
            </a:r>
            <a:endParaRPr lang="en-GB"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29</a:t>
            </a:fld>
            <a:endParaRPr lang="en-GB"/>
          </a:p>
        </p:txBody>
      </p:sp>
    </p:spTree>
    <p:extLst>
      <p:ext uri="{BB962C8B-B14F-4D97-AF65-F5344CB8AC3E}">
        <p14:creationId xmlns:p14="http://schemas.microsoft.com/office/powerpoint/2010/main" val="2801894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 </a:t>
            </a:r>
            <a:r>
              <a:rPr lang="sv-SE" dirty="0" err="1"/>
              <a:t>TestArena</a:t>
            </a:r>
            <a:r>
              <a:rPr lang="sv-SE" dirty="0"/>
              <a:t> ???</a:t>
            </a:r>
            <a:endParaRPr lang="sv-SE" sz="1300" dirty="0"/>
          </a:p>
          <a:p>
            <a:endParaRPr lang="en-GB"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31</a:t>
            </a:fld>
            <a:endParaRPr lang="en-GB"/>
          </a:p>
        </p:txBody>
      </p:sp>
    </p:spTree>
    <p:extLst>
      <p:ext uri="{BB962C8B-B14F-4D97-AF65-F5344CB8AC3E}">
        <p14:creationId xmlns:p14="http://schemas.microsoft.com/office/powerpoint/2010/main" val="141876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66338">
              <a:defRPr/>
            </a:pPr>
            <a:r>
              <a:rPr lang="sv-SE" dirty="0"/>
              <a:t>Socialstyrelsens beskrivning</a:t>
            </a:r>
          </a:p>
        </p:txBody>
      </p:sp>
      <p:sp>
        <p:nvSpPr>
          <p:cNvPr id="4" name="Platshållare för bildnummer 3"/>
          <p:cNvSpPr>
            <a:spLocks noGrp="1"/>
          </p:cNvSpPr>
          <p:nvPr>
            <p:ph type="sldNum" sz="quarter" idx="10"/>
          </p:nvPr>
        </p:nvSpPr>
        <p:spPr/>
        <p:txBody>
          <a:bodyPr/>
          <a:lstStyle/>
          <a:p>
            <a:fld id="{D7BB55C3-1BAB-40AF-9443-2F9310F965F9}" type="slidenum">
              <a:rPr lang="en-GB" smtClean="0"/>
              <a:t>3</a:t>
            </a:fld>
            <a:endParaRPr lang="en-GB"/>
          </a:p>
        </p:txBody>
      </p:sp>
    </p:spTree>
    <p:extLst>
      <p:ext uri="{BB962C8B-B14F-4D97-AF65-F5344CB8AC3E}">
        <p14:creationId xmlns:p14="http://schemas.microsoft.com/office/powerpoint/2010/main" val="3535989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32</a:t>
            </a:fld>
            <a:endParaRPr lang="en-GB"/>
          </a:p>
        </p:txBody>
      </p:sp>
    </p:spTree>
    <p:extLst>
      <p:ext uri="{BB962C8B-B14F-4D97-AF65-F5344CB8AC3E}">
        <p14:creationId xmlns:p14="http://schemas.microsoft.com/office/powerpoint/2010/main" val="37318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66338">
              <a:defRPr/>
            </a:pPr>
            <a:r>
              <a:rPr lang="sv-SE" dirty="0"/>
              <a:t>En beskrivning på vad det skulle kunna vara</a:t>
            </a:r>
          </a:p>
        </p:txBody>
      </p:sp>
      <p:sp>
        <p:nvSpPr>
          <p:cNvPr id="4" name="Platshållare för bildnummer 3"/>
          <p:cNvSpPr>
            <a:spLocks noGrp="1"/>
          </p:cNvSpPr>
          <p:nvPr>
            <p:ph type="sldNum" sz="quarter" idx="10"/>
          </p:nvPr>
        </p:nvSpPr>
        <p:spPr/>
        <p:txBody>
          <a:bodyPr/>
          <a:lstStyle/>
          <a:p>
            <a:fld id="{D7BB55C3-1BAB-40AF-9443-2F9310F965F9}" type="slidenum">
              <a:rPr lang="en-GB" smtClean="0"/>
              <a:t>4</a:t>
            </a:fld>
            <a:endParaRPr lang="en-GB"/>
          </a:p>
        </p:txBody>
      </p:sp>
    </p:spTree>
    <p:extLst>
      <p:ext uri="{BB962C8B-B14F-4D97-AF65-F5344CB8AC3E}">
        <p14:creationId xmlns:p14="http://schemas.microsoft.com/office/powerpoint/2010/main" val="198791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Beskrivning BSP </a:t>
            </a:r>
            <a:r>
              <a:rPr lang="en-GB" sz="1200" kern="1200" dirty="0" err="1">
                <a:solidFill>
                  <a:schemeClr val="tx1"/>
                </a:solidFill>
                <a:effectLst/>
                <a:latin typeface="+mn-lt"/>
                <a:ea typeface="+mn-ea"/>
                <a:cs typeface="+mn-cs"/>
              </a:rPr>
              <a:t>Sveriges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nationella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branschförening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för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inkubatorer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och</a:t>
            </a:r>
            <a:r>
              <a:rPr lang="en-GB" sz="1200" kern="1200" dirty="0">
                <a:solidFill>
                  <a:schemeClr val="tx1"/>
                </a:solidFill>
                <a:effectLst/>
                <a:latin typeface="+mn-lt"/>
                <a:ea typeface="+mn-ea"/>
                <a:cs typeface="+mn-cs"/>
              </a:rPr>
              <a:t> science parks – SISP – </a:t>
            </a:r>
            <a:r>
              <a:rPr lang="en-GB" sz="1200" kern="1200" dirty="0" err="1">
                <a:solidFill>
                  <a:schemeClr val="tx1"/>
                </a:solidFill>
                <a:effectLst/>
                <a:latin typeface="+mn-lt"/>
                <a:ea typeface="+mn-ea"/>
                <a:cs typeface="+mn-cs"/>
              </a:rPr>
              <a:t>beskriver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science park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stimulerande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utvecklande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miljö</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erbjuder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kunskapsintensiva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tillväxtföretag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infrastruktur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nätverk</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affärsutveckling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science park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beskrivas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mötesplats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mellan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människor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idéer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kunskap</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kreativitet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utgör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ofta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plattform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för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större</a:t>
            </a:r>
            <a:r>
              <a:rPr lang="en-GB" sz="1200" kern="1200" dirty="0">
                <a:solidFill>
                  <a:schemeClr val="tx1"/>
                </a:solidFill>
                <a:effectLst/>
                <a:latin typeface="+mn-lt"/>
                <a:ea typeface="+mn-ea"/>
                <a:cs typeface="+mn-cs"/>
              </a:rPr>
              <a:t> innovations- </a:t>
            </a:r>
            <a:r>
              <a:rPr lang="en-GB" sz="1200" kern="1200" dirty="0" err="1">
                <a:solidFill>
                  <a:schemeClr val="tx1"/>
                </a:solidFill>
                <a:effectLst/>
                <a:latin typeface="+mn-lt"/>
                <a:ea typeface="+mn-ea"/>
                <a:cs typeface="+mn-cs"/>
              </a:rPr>
              <a:t>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utvecklingsprojekt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Science parks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internationellt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vedertagna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verktyg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för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samverkan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akademi-näringsliv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innovationsbaserad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tillväxt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samt</a:t>
            </a:r>
            <a:r>
              <a:rPr lang="en-GB" sz="1200" kern="1200" dirty="0">
                <a:solidFill>
                  <a:schemeClr val="tx1"/>
                </a:solidFill>
                <a:effectLst/>
                <a:latin typeface="+mn-lt"/>
                <a:ea typeface="+mn-ea"/>
                <a:cs typeface="+mn-cs"/>
              </a:rPr>
              <a:t> regional </a:t>
            </a:r>
            <a:r>
              <a:rPr lang="en-GB" sz="1200" kern="1200" dirty="0" err="1">
                <a:solidFill>
                  <a:schemeClr val="tx1"/>
                </a:solidFill>
                <a:effectLst/>
                <a:latin typeface="+mn-lt"/>
                <a:ea typeface="+mn-ea"/>
                <a:cs typeface="+mn-cs"/>
              </a:rPr>
              <a:t>utveckling</a:t>
            </a:r>
            <a:r>
              <a:rPr lang="en-GB" sz="1200" kern="1200" dirty="0">
                <a:solidFill>
                  <a:schemeClr val="tx1"/>
                </a:solidFill>
                <a:effectLst/>
                <a:latin typeface="+mn-lt"/>
                <a:ea typeface="+mn-ea"/>
                <a:cs typeface="+mn-cs"/>
              </a:rPr>
              <a:t>. Science parks </a:t>
            </a:r>
            <a:r>
              <a:rPr lang="en-GB" sz="1200" kern="1200" dirty="0" err="1">
                <a:solidFill>
                  <a:schemeClr val="tx1"/>
                </a:solidFill>
                <a:effectLst/>
                <a:latin typeface="+mn-lt"/>
                <a:ea typeface="+mn-ea"/>
                <a:cs typeface="+mn-cs"/>
              </a:rPr>
              <a:t>utgör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centrala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tillsammans</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inkubatorer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centrala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aktörer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regionala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innovationssystem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över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hela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världen</a:t>
            </a:r>
            <a:r>
              <a:rPr lang="en-GB" sz="1200" kern="1200" dirty="0">
                <a:solidFill>
                  <a:schemeClr val="tx1"/>
                </a:solidFill>
                <a:effectLst/>
                <a:latin typeface="+mn-lt"/>
                <a:ea typeface="+mn-ea"/>
                <a:cs typeface="+mn-cs"/>
              </a:rPr>
              <a:t>. I Sverige </a:t>
            </a:r>
            <a:r>
              <a:rPr lang="en-GB" sz="1200" kern="1200" dirty="0" err="1">
                <a:solidFill>
                  <a:schemeClr val="tx1"/>
                </a:solidFill>
                <a:effectLst/>
                <a:latin typeface="+mn-lt"/>
                <a:ea typeface="+mn-ea"/>
                <a:cs typeface="+mn-cs"/>
              </a:rPr>
              <a:t>finns</a:t>
            </a:r>
            <a:r>
              <a:rPr lang="en-GB" sz="1200" kern="1200" dirty="0">
                <a:solidFill>
                  <a:schemeClr val="tx1"/>
                </a:solidFill>
                <a:effectLst/>
                <a:latin typeface="+mn-lt"/>
                <a:ea typeface="+mn-ea"/>
                <a:cs typeface="+mn-cs"/>
              </a:rPr>
              <a:t> det </a:t>
            </a:r>
            <a:r>
              <a:rPr lang="en-GB" sz="1200" kern="1200" dirty="0" err="1">
                <a:solidFill>
                  <a:schemeClr val="tx1"/>
                </a:solidFill>
                <a:effectLst/>
                <a:latin typeface="+mn-lt"/>
                <a:ea typeface="+mn-ea"/>
                <a:cs typeface="+mn-cs"/>
              </a:rPr>
              <a:t>idag</a:t>
            </a:r>
            <a:r>
              <a:rPr lang="en-GB" sz="1200" kern="1200" dirty="0">
                <a:solidFill>
                  <a:schemeClr val="tx1"/>
                </a:solidFill>
                <a:effectLst/>
                <a:latin typeface="+mn-lt"/>
                <a:ea typeface="+mn-ea"/>
                <a:cs typeface="+mn-cs"/>
              </a:rPr>
              <a:t> 31 science parks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är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medlemmar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SISP.</a:t>
            </a:r>
          </a:p>
          <a:p>
            <a:endParaRPr lang="en-GB" dirty="0"/>
          </a:p>
        </p:txBody>
      </p:sp>
      <p:sp>
        <p:nvSpPr>
          <p:cNvPr id="4" name="Platshållare för bildnummer 3"/>
          <p:cNvSpPr>
            <a:spLocks noGrp="1"/>
          </p:cNvSpPr>
          <p:nvPr>
            <p:ph type="sldNum" sz="quarter" idx="5"/>
          </p:nvPr>
        </p:nvSpPr>
        <p:spPr/>
        <p:txBody>
          <a:bodyPr/>
          <a:lstStyle/>
          <a:p>
            <a:fld id="{D7BB55C3-1BAB-40AF-9443-2F9310F965F9}" type="slidenum">
              <a:rPr lang="en-GB" smtClean="0"/>
              <a:t>5</a:t>
            </a:fld>
            <a:endParaRPr lang="en-GB"/>
          </a:p>
        </p:txBody>
      </p:sp>
    </p:spTree>
    <p:extLst>
      <p:ext uri="{BB962C8B-B14F-4D97-AF65-F5344CB8AC3E}">
        <p14:creationId xmlns:p14="http://schemas.microsoft.com/office/powerpoint/2010/main" val="1258839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Presentera oss och </a:t>
            </a:r>
            <a:r>
              <a:rPr lang="sv-SE" dirty="0" err="1"/>
              <a:t>Blue</a:t>
            </a:r>
            <a:r>
              <a:rPr lang="sv-SE" dirty="0"/>
              <a:t> Science Park</a:t>
            </a:r>
          </a:p>
        </p:txBody>
      </p:sp>
      <p:sp>
        <p:nvSpPr>
          <p:cNvPr id="4" name="Platshållare för bildnummer 3"/>
          <p:cNvSpPr>
            <a:spLocks noGrp="1"/>
          </p:cNvSpPr>
          <p:nvPr>
            <p:ph type="sldNum" sz="quarter" idx="5"/>
          </p:nvPr>
        </p:nvSpPr>
        <p:spPr/>
        <p:txBody>
          <a:bodyPr/>
          <a:lstStyle/>
          <a:p>
            <a:fld id="{D7BB55C3-1BAB-40AF-9443-2F9310F965F9}" type="slidenum">
              <a:rPr lang="en-GB" smtClean="0"/>
              <a:t>6</a:t>
            </a:fld>
            <a:endParaRPr lang="en-GB"/>
          </a:p>
        </p:txBody>
      </p:sp>
    </p:spTree>
    <p:extLst>
      <p:ext uri="{BB962C8B-B14F-4D97-AF65-F5344CB8AC3E}">
        <p14:creationId xmlns:p14="http://schemas.microsoft.com/office/powerpoint/2010/main" val="642849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BSP</a:t>
            </a:r>
            <a:r>
              <a:rPr lang="sv-SE" baseline="0" dirty="0"/>
              <a:t> fungerar som ett smörjmedel, eller som en gränsgångare mellan dessa olika intressenter, med uppdraget att stimulera fram innovationer inom våra fokusområden. Berätta om ägarna Karlskrona Kommun, Landstinget Blekinge, BTH samt medlemsföretagen</a:t>
            </a:r>
            <a:endParaRPr lang="sv-SE" dirty="0"/>
          </a:p>
        </p:txBody>
      </p:sp>
      <p:sp>
        <p:nvSpPr>
          <p:cNvPr id="4" name="Platshållare för bildnummer 3"/>
          <p:cNvSpPr>
            <a:spLocks noGrp="1"/>
          </p:cNvSpPr>
          <p:nvPr>
            <p:ph type="sldNum" sz="quarter" idx="10"/>
          </p:nvPr>
        </p:nvSpPr>
        <p:spPr/>
        <p:txBody>
          <a:bodyPr/>
          <a:lstStyle/>
          <a:p>
            <a:fld id="{D7BB55C3-1BAB-40AF-9443-2F9310F965F9}" type="slidenum">
              <a:rPr lang="en-GB" smtClean="0"/>
              <a:t>7</a:t>
            </a:fld>
            <a:endParaRPr lang="en-GB"/>
          </a:p>
        </p:txBody>
      </p:sp>
    </p:spTree>
    <p:extLst>
      <p:ext uri="{BB962C8B-B14F-4D97-AF65-F5344CB8AC3E}">
        <p14:creationId xmlns:p14="http://schemas.microsoft.com/office/powerpoint/2010/main" val="2049400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Lite om hur vi jobbar med frukostar luncher etc. mötesplatser, studentprojekt, </a:t>
            </a:r>
            <a:r>
              <a:rPr lang="sv-SE" dirty="0" err="1"/>
              <a:t>FOU-projekt</a:t>
            </a:r>
            <a:endParaRPr lang="en-GB" dirty="0"/>
          </a:p>
        </p:txBody>
      </p:sp>
      <p:sp>
        <p:nvSpPr>
          <p:cNvPr id="4" name="Platshållare för bildnummer 3"/>
          <p:cNvSpPr>
            <a:spLocks noGrp="1"/>
          </p:cNvSpPr>
          <p:nvPr>
            <p:ph type="sldNum" sz="quarter" idx="5"/>
          </p:nvPr>
        </p:nvSpPr>
        <p:spPr/>
        <p:txBody>
          <a:bodyPr/>
          <a:lstStyle/>
          <a:p>
            <a:fld id="{D7BB55C3-1BAB-40AF-9443-2F9310F965F9}" type="slidenum">
              <a:rPr lang="en-GB" smtClean="0"/>
              <a:t>9</a:t>
            </a:fld>
            <a:endParaRPr lang="en-GB"/>
          </a:p>
        </p:txBody>
      </p:sp>
    </p:spTree>
    <p:extLst>
      <p:ext uri="{BB962C8B-B14F-4D97-AF65-F5344CB8AC3E}">
        <p14:creationId xmlns:p14="http://schemas.microsoft.com/office/powerpoint/2010/main" val="1350366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SICAHT – Backa bandet och beskriva vår bakgrund, en resa som </a:t>
            </a:r>
            <a:r>
              <a:rPr lang="sv-SE" dirty="0" err="1"/>
              <a:t>Neuroförbundet</a:t>
            </a:r>
            <a:r>
              <a:rPr lang="sv-SE" dirty="0"/>
              <a:t> varit en del utav</a:t>
            </a:r>
          </a:p>
        </p:txBody>
      </p:sp>
      <p:sp>
        <p:nvSpPr>
          <p:cNvPr id="4" name="Platshållare för bildnummer 3"/>
          <p:cNvSpPr>
            <a:spLocks noGrp="1"/>
          </p:cNvSpPr>
          <p:nvPr>
            <p:ph type="sldNum" sz="quarter" idx="10"/>
          </p:nvPr>
        </p:nvSpPr>
        <p:spPr/>
        <p:txBody>
          <a:bodyPr/>
          <a:lstStyle/>
          <a:p>
            <a:fld id="{D7BB55C3-1BAB-40AF-9443-2F9310F965F9}" type="slidenum">
              <a:rPr lang="en-GB" smtClean="0"/>
              <a:t>10</a:t>
            </a:fld>
            <a:endParaRPr lang="en-GB"/>
          </a:p>
        </p:txBody>
      </p:sp>
    </p:spTree>
    <p:extLst>
      <p:ext uri="{BB962C8B-B14F-4D97-AF65-F5344CB8AC3E}">
        <p14:creationId xmlns:p14="http://schemas.microsoft.com/office/powerpoint/2010/main" val="1040282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E87F02C7-DC9A-4667-A922-C595C3E6C791}" type="datetimeFigureOut">
              <a:rPr lang="sv-SE" smtClean="0"/>
              <a:t>2018-09-24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7019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87F02C7-DC9A-4667-A922-C595C3E6C791}" type="datetimeFigureOut">
              <a:rPr lang="sv-SE" smtClean="0"/>
              <a:t>2018-09-24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366009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87F02C7-DC9A-4667-A922-C595C3E6C791}" type="datetimeFigureOut">
              <a:rPr lang="sv-SE" smtClean="0"/>
              <a:t>2018-09-24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2550299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two">
    <p:spTree>
      <p:nvGrpSpPr>
        <p:cNvPr id="1" name=""/>
        <p:cNvGrpSpPr/>
        <p:nvPr/>
      </p:nvGrpSpPr>
      <p:grpSpPr>
        <a:xfrm>
          <a:off x="0" y="0"/>
          <a:ext cx="0" cy="0"/>
          <a:chOff x="0" y="0"/>
          <a:chExt cx="0" cy="0"/>
        </a:xfrm>
      </p:grpSpPr>
      <p:pic>
        <p:nvPicPr>
          <p:cNvPr id="13" name="Image 12" descr="footer-LowDNA.jpg"/>
          <p:cNvPicPr>
            <a:picLocks noChangeAspect="1"/>
          </p:cNvPicPr>
          <p:nvPr userDrawn="1"/>
        </p:nvPicPr>
        <p:blipFill>
          <a:blip r:embed="rId2" cstate="print"/>
          <a:stretch>
            <a:fillRect/>
          </a:stretch>
        </p:blipFill>
        <p:spPr>
          <a:xfrm>
            <a:off x="1" y="5532120"/>
            <a:ext cx="9126711" cy="1325880"/>
          </a:xfrm>
          <a:prstGeom prst="rect">
            <a:avLst/>
          </a:prstGeom>
        </p:spPr>
      </p:pic>
      <p:sp>
        <p:nvSpPr>
          <p:cNvPr id="14" name="Slide Number Placeholder 5"/>
          <p:cNvSpPr>
            <a:spLocks noGrp="1"/>
          </p:cNvSpPr>
          <p:nvPr>
            <p:ph type="sldNum" sz="quarter" idx="12"/>
          </p:nvPr>
        </p:nvSpPr>
        <p:spPr>
          <a:xfrm>
            <a:off x="5577030" y="6516091"/>
            <a:ext cx="1037943" cy="241200"/>
          </a:xfrm>
          <a:prstGeom prst="rect">
            <a:avLst/>
          </a:prstGeom>
        </p:spPr>
        <p:txBody>
          <a:bodyPr wrap="none" lIns="0" tIns="0" rIns="0" bIns="0" anchor="t" anchorCtr="0">
            <a:noAutofit/>
          </a:bodyPr>
          <a:lstStyle>
            <a:lvl1pPr algn="ctr">
              <a:defRPr lang="en-GB" sz="1100" kern="1200" noProof="0" dirty="0" smtClean="0">
                <a:solidFill>
                  <a:srgbClr val="666666"/>
                </a:solidFill>
                <a:latin typeface="Arial" pitchFamily="34" charset="0"/>
                <a:ea typeface="+mn-ea"/>
                <a:cs typeface="Arial" pitchFamily="34" charset="0"/>
              </a:defRPr>
            </a:lvl1pPr>
          </a:lstStyle>
          <a:p>
            <a:fld id="{525A3C56-E491-49B2-93F3-63532DF516BC}" type="slidenum">
              <a:rPr lang="en-US" smtClean="0"/>
              <a:pPr/>
              <a:t>‹#›</a:t>
            </a:fld>
            <a:endParaRPr lang="en-US" dirty="0"/>
          </a:p>
        </p:txBody>
      </p:sp>
      <p:sp>
        <p:nvSpPr>
          <p:cNvPr id="10" name="Title Placeholder 1"/>
          <p:cNvSpPr>
            <a:spLocks noGrp="1"/>
          </p:cNvSpPr>
          <p:nvPr>
            <p:ph type="title"/>
          </p:nvPr>
        </p:nvSpPr>
        <p:spPr>
          <a:xfrm>
            <a:off x="596902" y="185739"/>
            <a:ext cx="10985500" cy="920751"/>
          </a:xfrm>
          <a:prstGeom prst="rect">
            <a:avLst/>
          </a:prstGeom>
        </p:spPr>
        <p:txBody>
          <a:bodyPr vert="horz" lIns="0" tIns="0" rIns="0" bIns="0" rtlCol="0" anchor="ctr" anchorCtr="0">
            <a:normAutofit/>
          </a:bodyPr>
          <a:lstStyle/>
          <a:p>
            <a:r>
              <a:rPr lang="en-US" noProof="0"/>
              <a:t>Click to edit Master title style</a:t>
            </a:r>
            <a:endParaRPr lang="en-US" noProof="0" dirty="0"/>
          </a:p>
        </p:txBody>
      </p:sp>
      <p:sp>
        <p:nvSpPr>
          <p:cNvPr id="11" name="Content Placeholder 20"/>
          <p:cNvSpPr>
            <a:spLocks noGrp="1"/>
          </p:cNvSpPr>
          <p:nvPr>
            <p:ph sz="quarter" idx="17"/>
          </p:nvPr>
        </p:nvSpPr>
        <p:spPr>
          <a:xfrm>
            <a:off x="599019" y="1266825"/>
            <a:ext cx="5274733" cy="4886325"/>
          </a:xfrm>
          <a:prstGeom prst="rect">
            <a:avLst/>
          </a:prstGeom>
        </p:spPr>
        <p:txBody>
          <a:bodyPr lIns="0" tIns="0" rIns="0" bIns="0"/>
          <a:lstStyle>
            <a:lvl1pPr marL="0" indent="0">
              <a:spcBef>
                <a:spcPts val="500"/>
              </a:spcBef>
              <a:buClr>
                <a:schemeClr val="accent1"/>
              </a:buClr>
              <a:buSzPct val="110000"/>
              <a:buFont typeface="Arial" pitchFamily="34" charset="0"/>
              <a:buNone/>
              <a:defRPr sz="2000">
                <a:solidFill>
                  <a:schemeClr val="tx1"/>
                </a:solidFill>
                <a:latin typeface="Arial" pitchFamily="34" charset="0"/>
              </a:defRPr>
            </a:lvl1pPr>
            <a:lvl2pPr marL="263519" indent="-263519">
              <a:spcBef>
                <a:spcPts val="500"/>
              </a:spcBef>
              <a:buClr>
                <a:schemeClr val="accent1"/>
              </a:buClr>
              <a:buSzPct val="100000"/>
              <a:buFont typeface="Arial" pitchFamily="34" charset="0"/>
              <a:buChar char="•"/>
              <a:defRPr sz="2000" baseline="0">
                <a:solidFill>
                  <a:schemeClr val="tx1"/>
                </a:solidFill>
                <a:latin typeface="Arial" pitchFamily="34" charset="0"/>
              </a:defRPr>
            </a:lvl2pPr>
            <a:lvl3pPr marL="536561" indent="-273044">
              <a:spcBef>
                <a:spcPts val="500"/>
              </a:spcBef>
              <a:buClr>
                <a:schemeClr val="accent1"/>
              </a:buClr>
              <a:buSzPct val="100000"/>
              <a:buFont typeface="Arial" pitchFamily="34" charset="0"/>
              <a:buChar char="•"/>
              <a:defRPr sz="1800">
                <a:solidFill>
                  <a:schemeClr val="tx1"/>
                </a:solidFill>
                <a:latin typeface="Arial" pitchFamily="34" charset="0"/>
              </a:defRPr>
            </a:lvl3pPr>
            <a:lvl4pPr marL="811193" indent="-274632">
              <a:spcBef>
                <a:spcPts val="500"/>
              </a:spcBef>
              <a:buClr>
                <a:schemeClr val="accent1"/>
              </a:buClr>
              <a:buSzPct val="100000"/>
              <a:buFont typeface="Arial" pitchFamily="34" charset="0"/>
              <a:buChar char="•"/>
              <a:defRPr sz="1600">
                <a:solidFill>
                  <a:schemeClr val="tx1"/>
                </a:solidFill>
                <a:latin typeface="Arial" pitchFamily="34" charset="0"/>
              </a:defRPr>
            </a:lvl4pPr>
            <a:lvl5pPr marL="1074712" indent="-263519">
              <a:spcBef>
                <a:spcPts val="500"/>
              </a:spcBef>
              <a:buClr>
                <a:schemeClr val="accent1"/>
              </a:buClr>
              <a:buSzPct val="100000"/>
              <a:buFont typeface="Arial" pitchFamily="34" charset="0"/>
              <a:buChar char="•"/>
              <a:defRPr sz="1400">
                <a:solidFill>
                  <a:schemeClr val="tx1"/>
                </a:solidFill>
                <a:latin typeface="Arial" pitchFamily="34" charset="0"/>
              </a:defRPr>
            </a:lvl5pPr>
            <a:lvl6pPr marL="1136622" indent="-215895">
              <a:spcBef>
                <a:spcPts val="500"/>
              </a:spcBef>
              <a:buClr>
                <a:schemeClr val="accent1"/>
              </a:buClr>
              <a:buSzPct val="100000"/>
              <a:buFont typeface="Verdana" pitchFamily="34" charset="0"/>
              <a:buChar char="•"/>
              <a:defRPr sz="1051" baseline="0">
                <a:solidFill>
                  <a:schemeClr val="tx1"/>
                </a:solidFill>
                <a:latin typeface="Arial" pitchFamily="34" charset="0"/>
              </a:defRPr>
            </a:lvl6pPr>
            <a:lvl7pPr marL="1342992" indent="-228594">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0"/>
          <p:cNvSpPr>
            <a:spLocks noGrp="1"/>
          </p:cNvSpPr>
          <p:nvPr>
            <p:ph sz="quarter" idx="23"/>
          </p:nvPr>
        </p:nvSpPr>
        <p:spPr>
          <a:xfrm>
            <a:off x="6321888" y="1266825"/>
            <a:ext cx="5274733" cy="4886325"/>
          </a:xfrm>
          <a:prstGeom prst="rect">
            <a:avLst/>
          </a:prstGeom>
        </p:spPr>
        <p:txBody>
          <a:bodyPr lIns="0" tIns="0" rIns="0" bIns="0"/>
          <a:lstStyle>
            <a:lvl1pPr marL="0" indent="0">
              <a:spcBef>
                <a:spcPts val="500"/>
              </a:spcBef>
              <a:buClr>
                <a:schemeClr val="accent1"/>
              </a:buClr>
              <a:buSzPct val="110000"/>
              <a:buFont typeface="Arial" pitchFamily="34" charset="0"/>
              <a:buNone/>
              <a:defRPr sz="2000">
                <a:solidFill>
                  <a:schemeClr val="tx1"/>
                </a:solidFill>
                <a:latin typeface="Arial" pitchFamily="34" charset="0"/>
              </a:defRPr>
            </a:lvl1pPr>
            <a:lvl2pPr marL="263519" indent="-263519">
              <a:spcBef>
                <a:spcPts val="500"/>
              </a:spcBef>
              <a:buClr>
                <a:schemeClr val="accent1"/>
              </a:buClr>
              <a:buSzPct val="110000"/>
              <a:buFont typeface="Arial" pitchFamily="34" charset="0"/>
              <a:buChar char="•"/>
              <a:defRPr sz="2000" baseline="0">
                <a:solidFill>
                  <a:schemeClr val="tx1"/>
                </a:solidFill>
                <a:latin typeface="Arial" pitchFamily="34" charset="0"/>
              </a:defRPr>
            </a:lvl2pPr>
            <a:lvl3pPr marL="536561" indent="-273044">
              <a:spcBef>
                <a:spcPts val="500"/>
              </a:spcBef>
              <a:buClr>
                <a:schemeClr val="accent1"/>
              </a:buClr>
              <a:buSzPct val="110000"/>
              <a:buFont typeface="Arial" pitchFamily="34" charset="0"/>
              <a:buChar char="•"/>
              <a:defRPr sz="1800">
                <a:solidFill>
                  <a:schemeClr val="tx1"/>
                </a:solidFill>
                <a:latin typeface="Arial" pitchFamily="34" charset="0"/>
              </a:defRPr>
            </a:lvl3pPr>
            <a:lvl4pPr marL="811193" indent="-274632">
              <a:spcBef>
                <a:spcPts val="500"/>
              </a:spcBef>
              <a:buClr>
                <a:schemeClr val="accent1"/>
              </a:buClr>
              <a:buSzPct val="110000"/>
              <a:buFont typeface="Arial" pitchFamily="34" charset="0"/>
              <a:buChar char="•"/>
              <a:defRPr sz="1600">
                <a:solidFill>
                  <a:schemeClr val="tx1"/>
                </a:solidFill>
                <a:latin typeface="Arial" pitchFamily="34" charset="0"/>
              </a:defRPr>
            </a:lvl4pPr>
            <a:lvl5pPr marL="1074712" indent="-263519">
              <a:spcBef>
                <a:spcPts val="500"/>
              </a:spcBef>
              <a:buClr>
                <a:schemeClr val="accent1"/>
              </a:buClr>
              <a:buSzPct val="110000"/>
              <a:buFont typeface="Arial" pitchFamily="34" charset="0"/>
              <a:buChar char="•"/>
              <a:defRPr sz="1400">
                <a:solidFill>
                  <a:schemeClr val="tx1"/>
                </a:solidFill>
                <a:latin typeface="Arial" pitchFamily="34" charset="0"/>
              </a:defRPr>
            </a:lvl5pPr>
            <a:lvl6pPr marL="1136622" indent="-215895">
              <a:spcBef>
                <a:spcPts val="500"/>
              </a:spcBef>
              <a:buClr>
                <a:schemeClr val="accent1"/>
              </a:buClr>
              <a:buFont typeface="Verdana" pitchFamily="34" charset="0"/>
              <a:buChar char="•"/>
              <a:defRPr sz="1400" baseline="0">
                <a:solidFill>
                  <a:schemeClr val="tx1"/>
                </a:solidFill>
                <a:latin typeface="Arial" pitchFamily="34" charset="0"/>
              </a:defRPr>
            </a:lvl6pPr>
            <a:lvl7pPr marL="1342992" indent="-228594">
              <a:spcBef>
                <a:spcPts val="500"/>
              </a:spcBef>
              <a:buClr>
                <a:schemeClr val="tx1">
                  <a:lumMod val="60000"/>
                  <a:lumOff val="40000"/>
                </a:schemeClr>
              </a:buClr>
              <a:buFont typeface="Verdana" pitchFamily="34" charset="0"/>
              <a:buChar char="•"/>
              <a:defRPr sz="1400" baseline="0">
                <a:solidFill>
                  <a:schemeClr val="tx1"/>
                </a:solidFill>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Image 15" descr="CGI Logo 2012.emf"/>
          <p:cNvPicPr>
            <a:picLocks noChangeAspect="1"/>
          </p:cNvPicPr>
          <p:nvPr userDrawn="1"/>
        </p:nvPicPr>
        <p:blipFill>
          <a:blip r:embed="rId3" cstate="print"/>
          <a:stretch>
            <a:fillRect/>
          </a:stretch>
        </p:blipFill>
        <p:spPr>
          <a:xfrm>
            <a:off x="10861330" y="6317675"/>
            <a:ext cx="727276" cy="338328"/>
          </a:xfrm>
          <a:prstGeom prst="rect">
            <a:avLst/>
          </a:prstGeom>
        </p:spPr>
      </p:pic>
      <p:sp>
        <p:nvSpPr>
          <p:cNvPr id="8" name="Rectangle 7"/>
          <p:cNvSpPr/>
          <p:nvPr userDrawn="1"/>
        </p:nvSpPr>
        <p:spPr bwMode="gray">
          <a:xfrm>
            <a:off x="0" y="0"/>
            <a:ext cx="12192000" cy="85029"/>
          </a:xfrm>
          <a:prstGeom prst="rect">
            <a:avLst/>
          </a:prstGeom>
          <a:solidFill>
            <a:schemeClr val="accent4">
              <a:lumMod val="50000"/>
            </a:schemeClr>
          </a:solidFill>
          <a:ln w="9525" algn="ctr">
            <a:noFill/>
            <a:miter lim="800000"/>
            <a:headEnd/>
            <a:tailEnd/>
          </a:ln>
          <a:effectLst/>
        </p:spPr>
        <p:txBody>
          <a:bodyPr lIns="63500" tIns="0" rIns="64800" bIns="0" rtlCol="0" anchor="ctr"/>
          <a:lstStyle/>
          <a:p>
            <a:pPr algn="ctr">
              <a:spcBef>
                <a:spcPct val="0"/>
              </a:spcBef>
              <a:buClrTx/>
              <a:buSzPct val="90000"/>
            </a:pPr>
            <a:endParaRPr lang="en-US" sz="1600" b="1" dirty="0">
              <a:solidFill>
                <a:schemeClr val="bg1"/>
              </a:solidFill>
              <a:cs typeface="Arial" pitchFamily="34" charset="0"/>
            </a:endParaRPr>
          </a:p>
        </p:txBody>
      </p:sp>
    </p:spTree>
    <p:extLst>
      <p:ext uri="{BB962C8B-B14F-4D97-AF65-F5344CB8AC3E}">
        <p14:creationId xmlns:p14="http://schemas.microsoft.com/office/powerpoint/2010/main" val="134744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87F02C7-DC9A-4667-A922-C595C3E6C791}" type="datetimeFigureOut">
              <a:rPr lang="sv-SE" smtClean="0"/>
              <a:t>2018-09-24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88804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E87F02C7-DC9A-4667-A922-C595C3E6C791}" type="datetimeFigureOut">
              <a:rPr lang="sv-SE" smtClean="0"/>
              <a:t>2018-09-24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167052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E87F02C7-DC9A-4667-A922-C595C3E6C791}" type="datetimeFigureOut">
              <a:rPr lang="sv-SE" smtClean="0"/>
              <a:t>2018-09-24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116473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E87F02C7-DC9A-4667-A922-C595C3E6C791}" type="datetimeFigureOut">
              <a:rPr lang="sv-SE" smtClean="0"/>
              <a:t>2018-09-24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4246437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E87F02C7-DC9A-4667-A922-C595C3E6C791}" type="datetimeFigureOut">
              <a:rPr lang="sv-SE" smtClean="0"/>
              <a:t>2018-09-24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2045784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87F02C7-DC9A-4667-A922-C595C3E6C791}" type="datetimeFigureOut">
              <a:rPr lang="sv-SE" smtClean="0"/>
              <a:t>2018-09-24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10187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E87F02C7-DC9A-4667-A922-C595C3E6C791}" type="datetimeFigureOut">
              <a:rPr lang="sv-SE" smtClean="0"/>
              <a:t>2018-09-24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831568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E87F02C7-DC9A-4667-A922-C595C3E6C791}" type="datetimeFigureOut">
              <a:rPr lang="sv-SE" smtClean="0"/>
              <a:t>2018-09-24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61931633-FA27-41E3-909F-51C89DDD955B}" type="slidenum">
              <a:rPr lang="sv-SE" smtClean="0"/>
              <a:t>‹#›</a:t>
            </a:fld>
            <a:endParaRPr lang="sv-SE"/>
          </a:p>
        </p:txBody>
      </p:sp>
    </p:spTree>
    <p:extLst>
      <p:ext uri="{BB962C8B-B14F-4D97-AF65-F5344CB8AC3E}">
        <p14:creationId xmlns:p14="http://schemas.microsoft.com/office/powerpoint/2010/main" val="3727663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F02C7-DC9A-4667-A922-C595C3E6C791}" type="datetimeFigureOut">
              <a:rPr lang="sv-SE" smtClean="0"/>
              <a:t>2018-09-24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31633-FA27-41E3-909F-51C89DDD955B}" type="slidenum">
              <a:rPr lang="sv-SE" smtClean="0"/>
              <a:t>‹#›</a:t>
            </a:fld>
            <a:endParaRPr lang="sv-SE"/>
          </a:p>
        </p:txBody>
      </p:sp>
    </p:spTree>
    <p:extLst>
      <p:ext uri="{BB962C8B-B14F-4D97-AF65-F5344CB8AC3E}">
        <p14:creationId xmlns:p14="http://schemas.microsoft.com/office/powerpoint/2010/main" val="2308601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d/4.0/" TargetMode="External"/><Relationship Id="rId3" Type="http://schemas.openxmlformats.org/officeDocument/2006/relationships/image" Target="../media/image3.png"/><Relationship Id="rId7" Type="http://schemas.openxmlformats.org/officeDocument/2006/relationships/hyperlink" Target="https://kooperativt.com/2016/07/25/gruppstarkande-ovningar/#comment-7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hyperlink" Target="http://www.eoi.es/blogs/mbaftmad/page/18/" TargetMode="Externa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71.jp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74.png"/><Relationship Id="rId3" Type="http://schemas.openxmlformats.org/officeDocument/2006/relationships/image" Target="../media/image78.jpeg"/><Relationship Id="rId7" Type="http://schemas.openxmlformats.org/officeDocument/2006/relationships/diagramData" Target="../diagrams/data1.xml"/><Relationship Id="rId12"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1.png"/><Relationship Id="rId11" Type="http://schemas.microsoft.com/office/2007/relationships/diagramDrawing" Target="../diagrams/drawing1.xml"/><Relationship Id="rId5" Type="http://schemas.openxmlformats.org/officeDocument/2006/relationships/image" Target="../media/image80.png"/><Relationship Id="rId10" Type="http://schemas.openxmlformats.org/officeDocument/2006/relationships/diagramColors" Target="../diagrams/colors1.xml"/><Relationship Id="rId4" Type="http://schemas.openxmlformats.org/officeDocument/2006/relationships/image" Target="../media/image79.png"/><Relationship Id="rId9" Type="http://schemas.openxmlformats.org/officeDocument/2006/relationships/diagramQuickStyle" Target="../diagrams/quickStyle1.xml"/><Relationship Id="rId1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71.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7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71.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3" Type="http://schemas.openxmlformats.org/officeDocument/2006/relationships/image" Target="../media/image9.png"/><Relationship Id="rId21" Type="http://schemas.openxmlformats.org/officeDocument/2006/relationships/image" Target="../media/image27.png"/><Relationship Id="rId34" Type="http://schemas.openxmlformats.org/officeDocument/2006/relationships/image" Target="../media/image40.png"/><Relationship Id="rId42" Type="http://schemas.openxmlformats.org/officeDocument/2006/relationships/image" Target="../media/image48.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361" y="4303146"/>
            <a:ext cx="4372717" cy="1266380"/>
          </a:xfrm>
          <a:prstGeom prst="rect">
            <a:avLst/>
          </a:prstGeom>
        </p:spPr>
      </p:pic>
      <p:sp>
        <p:nvSpPr>
          <p:cNvPr id="2" name="textruta 1">
            <a:extLst>
              <a:ext uri="{FF2B5EF4-FFF2-40B4-BE49-F238E27FC236}">
                <a16:creationId xmlns:a16="http://schemas.microsoft.com/office/drawing/2014/main" id="{13AAA31F-02C1-4644-9A97-CCF6213F4A30}"/>
              </a:ext>
            </a:extLst>
          </p:cNvPr>
          <p:cNvSpPr txBox="1"/>
          <p:nvPr/>
        </p:nvSpPr>
        <p:spPr>
          <a:xfrm>
            <a:off x="3535680" y="1097817"/>
            <a:ext cx="8656320" cy="4247317"/>
          </a:xfrm>
          <a:prstGeom prst="rect">
            <a:avLst/>
          </a:prstGeom>
          <a:noFill/>
        </p:spPr>
        <p:txBody>
          <a:bodyPr wrap="square" rtlCol="0">
            <a:spAutoFit/>
          </a:bodyPr>
          <a:lstStyle/>
          <a:p>
            <a:pPr algn="ctr"/>
            <a:r>
              <a:rPr lang="sv-SE" sz="5400" dirty="0">
                <a:latin typeface="Arial" panose="020B0604020202020204" pitchFamily="34" charset="0"/>
                <a:cs typeface="Arial" panose="020B0604020202020204" pitchFamily="34" charset="0"/>
              </a:rPr>
              <a:t>Rusta </a:t>
            </a:r>
          </a:p>
          <a:p>
            <a:pPr algn="ctr"/>
            <a:r>
              <a:rPr lang="sv-SE" sz="5400" dirty="0">
                <a:latin typeface="Arial" panose="020B0604020202020204" pitchFamily="34" charset="0"/>
                <a:cs typeface="Arial" panose="020B0604020202020204" pitchFamily="34" charset="0"/>
              </a:rPr>
              <a:t>för eHälsa</a:t>
            </a:r>
          </a:p>
          <a:p>
            <a:pPr algn="ctr"/>
            <a:r>
              <a:rPr lang="sv-SE" sz="3600" i="1" dirty="0" err="1">
                <a:latin typeface="Arial" panose="020B0604020202020204" pitchFamily="34" charset="0"/>
                <a:cs typeface="Arial" panose="020B0604020202020204" pitchFamily="34" charset="0"/>
              </a:rPr>
              <a:t>Neurodagen</a:t>
            </a:r>
            <a:r>
              <a:rPr lang="sv-SE" sz="3600" i="1" dirty="0">
                <a:latin typeface="Arial" panose="020B0604020202020204" pitchFamily="34" charset="0"/>
                <a:cs typeface="Arial" panose="020B0604020202020204" pitchFamily="34" charset="0"/>
              </a:rPr>
              <a:t> 20180924</a:t>
            </a:r>
            <a:r>
              <a:rPr lang="sv-SE" sz="5400" dirty="0">
                <a:latin typeface="Arial" panose="020B0604020202020204" pitchFamily="34" charset="0"/>
                <a:cs typeface="Arial" panose="020B0604020202020204" pitchFamily="34" charset="0"/>
              </a:rPr>
              <a:t> </a:t>
            </a:r>
          </a:p>
          <a:p>
            <a:pPr algn="ctr"/>
            <a:endParaRPr lang="sv-SE" sz="5400" b="1" u="sng" dirty="0">
              <a:latin typeface="Arial" panose="020B0604020202020204" pitchFamily="34" charset="0"/>
              <a:cs typeface="Arial" panose="020B0604020202020204" pitchFamily="34" charset="0"/>
            </a:endParaRPr>
          </a:p>
          <a:p>
            <a:pPr algn="ctr"/>
            <a:endParaRPr lang="sv-SE" sz="5400" b="1" u="sng" dirty="0">
              <a:latin typeface="Arial" panose="020B0604020202020204" pitchFamily="34" charset="0"/>
              <a:cs typeface="Arial" panose="020B0604020202020204" pitchFamily="34" charset="0"/>
            </a:endParaRPr>
          </a:p>
        </p:txBody>
      </p:sp>
      <p:pic>
        <p:nvPicPr>
          <p:cNvPr id="5" name="Bildobjekt 4">
            <a:extLst>
              <a:ext uri="{FF2B5EF4-FFF2-40B4-BE49-F238E27FC236}">
                <a16:creationId xmlns:a16="http://schemas.microsoft.com/office/drawing/2014/main" id="{7EB41AA8-015E-4E43-912D-160CF9CF7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19" y="568037"/>
            <a:ext cx="3828639" cy="5742007"/>
          </a:xfrm>
          <a:prstGeom prst="rect">
            <a:avLst/>
          </a:prstGeom>
        </p:spPr>
      </p:pic>
    </p:spTree>
    <p:extLst>
      <p:ext uri="{BB962C8B-B14F-4D97-AF65-F5344CB8AC3E}">
        <p14:creationId xmlns:p14="http://schemas.microsoft.com/office/powerpoint/2010/main" val="1978271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6FB5E-3B6D-4544-ABF3-6C8FE59FB0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73418" y="1760583"/>
            <a:ext cx="5268685" cy="2569029"/>
          </a:xfrm>
          <a:prstGeom prst="rect">
            <a:avLst/>
          </a:prstGeom>
          <a:solidFill>
            <a:srgbClr val="FFFFFF"/>
          </a:solidFill>
          <a:ln>
            <a:noFill/>
          </a:ln>
        </p:spPr>
      </p:pic>
      <p:sp>
        <p:nvSpPr>
          <p:cNvPr id="5" name="textruta 4">
            <a:extLst>
              <a:ext uri="{FF2B5EF4-FFF2-40B4-BE49-F238E27FC236}">
                <a16:creationId xmlns:a16="http://schemas.microsoft.com/office/drawing/2014/main" id="{689744D0-D049-4FD2-AE1F-7DBE5A987DF8}"/>
              </a:ext>
            </a:extLst>
          </p:cNvPr>
          <p:cNvSpPr txBox="1"/>
          <p:nvPr/>
        </p:nvSpPr>
        <p:spPr>
          <a:xfrm>
            <a:off x="3709850" y="4088673"/>
            <a:ext cx="6296297" cy="584775"/>
          </a:xfrm>
          <a:prstGeom prst="rect">
            <a:avLst/>
          </a:prstGeom>
          <a:noFill/>
        </p:spPr>
        <p:txBody>
          <a:bodyPr wrap="square" rtlCol="0">
            <a:spAutoFit/>
          </a:bodyPr>
          <a:lstStyle/>
          <a:p>
            <a:r>
              <a:rPr lang="sv-SE" sz="3200" dirty="0"/>
              <a:t>2013-01-01 - - 2018-04-30</a:t>
            </a:r>
          </a:p>
        </p:txBody>
      </p:sp>
      <p:pic>
        <p:nvPicPr>
          <p:cNvPr id="6" name="Picture 4">
            <a:extLst>
              <a:ext uri="{FF2B5EF4-FFF2-40B4-BE49-F238E27FC236}">
                <a16:creationId xmlns:a16="http://schemas.microsoft.com/office/drawing/2014/main" id="{7D6ED89F-0757-48CC-9F81-B1188B0F8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Tree>
    <p:extLst>
      <p:ext uri="{BB962C8B-B14F-4D97-AF65-F5344CB8AC3E}">
        <p14:creationId xmlns:p14="http://schemas.microsoft.com/office/powerpoint/2010/main" val="398698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2531"/>
            <a:ext cx="12192000" cy="9036784"/>
          </a:xfrm>
          <a:prstGeom prst="rect">
            <a:avLst/>
          </a:prstGeom>
        </p:spPr>
      </p:pic>
    </p:spTree>
    <p:extLst>
      <p:ext uri="{BB962C8B-B14F-4D97-AF65-F5344CB8AC3E}">
        <p14:creationId xmlns:p14="http://schemas.microsoft.com/office/powerpoint/2010/main" val="1067169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
        <p:nvSpPr>
          <p:cNvPr id="3" name="textruta 2">
            <a:extLst>
              <a:ext uri="{FF2B5EF4-FFF2-40B4-BE49-F238E27FC236}">
                <a16:creationId xmlns:a16="http://schemas.microsoft.com/office/drawing/2014/main" id="{12651CE8-76F6-40C4-84C5-4A0159BDCA7D}"/>
              </a:ext>
            </a:extLst>
          </p:cNvPr>
          <p:cNvSpPr txBox="1"/>
          <p:nvPr/>
        </p:nvSpPr>
        <p:spPr>
          <a:xfrm>
            <a:off x="1776548" y="992777"/>
            <a:ext cx="7289175" cy="1077218"/>
          </a:xfrm>
          <a:prstGeom prst="rect">
            <a:avLst/>
          </a:prstGeom>
          <a:noFill/>
        </p:spPr>
        <p:txBody>
          <a:bodyPr wrap="none" rtlCol="0">
            <a:spAutoFit/>
          </a:bodyPr>
          <a:lstStyle/>
          <a:p>
            <a:r>
              <a:rPr lang="sv-SE" sz="3200" dirty="0" err="1">
                <a:latin typeface="Arial" panose="020B0604020202020204" pitchFamily="34" charset="0"/>
                <a:cs typeface="Arial" panose="020B0604020202020204" pitchFamily="34" charset="0"/>
              </a:rPr>
              <a:t>Needfinding</a:t>
            </a:r>
            <a:r>
              <a:rPr lang="sv-SE" sz="3200" dirty="0">
                <a:latin typeface="Arial" panose="020B0604020202020204" pitchFamily="34" charset="0"/>
                <a:cs typeface="Arial" panose="020B0604020202020204" pitchFamily="34" charset="0"/>
              </a:rPr>
              <a:t>  - en vetenskapligt erkänd </a:t>
            </a:r>
          </a:p>
          <a:p>
            <a:r>
              <a:rPr lang="sv-SE" sz="3200" dirty="0">
                <a:latin typeface="Arial" panose="020B0604020202020204" pitchFamily="34" charset="0"/>
                <a:cs typeface="Arial" panose="020B0604020202020204" pitchFamily="34" charset="0"/>
              </a:rPr>
              <a:t>                        metod för behovsanalys</a:t>
            </a:r>
          </a:p>
        </p:txBody>
      </p:sp>
      <p:sp>
        <p:nvSpPr>
          <p:cNvPr id="6" name="textruta 5">
            <a:extLst>
              <a:ext uri="{FF2B5EF4-FFF2-40B4-BE49-F238E27FC236}">
                <a16:creationId xmlns:a16="http://schemas.microsoft.com/office/drawing/2014/main" id="{DEC973AA-05B3-4E6D-8AE6-ADAF70BE8223}"/>
              </a:ext>
            </a:extLst>
          </p:cNvPr>
          <p:cNvSpPr txBox="1"/>
          <p:nvPr/>
        </p:nvSpPr>
        <p:spPr>
          <a:xfrm>
            <a:off x="2106021" y="2360022"/>
            <a:ext cx="2393604" cy="584775"/>
          </a:xfrm>
          <a:prstGeom prst="rect">
            <a:avLst/>
          </a:prstGeom>
          <a:noFill/>
        </p:spPr>
        <p:txBody>
          <a:bodyPr wrap="none" rtlCol="0">
            <a:spAutoFit/>
          </a:bodyPr>
          <a:lstStyle/>
          <a:p>
            <a:r>
              <a:rPr lang="sv-SE" sz="3200" i="1" dirty="0">
                <a:latin typeface="Arial" panose="020B0604020202020204" pitchFamily="34" charset="0"/>
                <a:cs typeface="Arial" panose="020B0604020202020204" pitchFamily="34" charset="0"/>
              </a:rPr>
              <a:t>Observation</a:t>
            </a:r>
          </a:p>
        </p:txBody>
      </p:sp>
      <p:sp>
        <p:nvSpPr>
          <p:cNvPr id="8" name="textruta 7">
            <a:extLst>
              <a:ext uri="{FF2B5EF4-FFF2-40B4-BE49-F238E27FC236}">
                <a16:creationId xmlns:a16="http://schemas.microsoft.com/office/drawing/2014/main" id="{5895DB5B-BDF2-4EB6-BFF2-5001CAEB0DF7}"/>
              </a:ext>
            </a:extLst>
          </p:cNvPr>
          <p:cNvSpPr txBox="1"/>
          <p:nvPr/>
        </p:nvSpPr>
        <p:spPr>
          <a:xfrm>
            <a:off x="5457372" y="3422470"/>
            <a:ext cx="1390124" cy="584775"/>
          </a:xfrm>
          <a:prstGeom prst="rect">
            <a:avLst/>
          </a:prstGeom>
          <a:noFill/>
        </p:spPr>
        <p:txBody>
          <a:bodyPr wrap="square" rtlCol="0">
            <a:spAutoFit/>
          </a:bodyPr>
          <a:lstStyle/>
          <a:p>
            <a:r>
              <a:rPr lang="sv-SE" sz="3200" i="1" dirty="0">
                <a:latin typeface="Arial" panose="020B0604020202020204" pitchFamily="34" charset="0"/>
                <a:cs typeface="Arial" panose="020B0604020202020204" pitchFamily="34" charset="0"/>
              </a:rPr>
              <a:t>Frågor</a:t>
            </a:r>
            <a:endParaRPr lang="sv-SE" sz="3200" i="1" dirty="0"/>
          </a:p>
        </p:txBody>
      </p:sp>
      <p:sp>
        <p:nvSpPr>
          <p:cNvPr id="9" name="textruta 8">
            <a:extLst>
              <a:ext uri="{FF2B5EF4-FFF2-40B4-BE49-F238E27FC236}">
                <a16:creationId xmlns:a16="http://schemas.microsoft.com/office/drawing/2014/main" id="{51175B01-BE85-4BC4-9941-D2026151592C}"/>
              </a:ext>
            </a:extLst>
          </p:cNvPr>
          <p:cNvSpPr txBox="1"/>
          <p:nvPr/>
        </p:nvSpPr>
        <p:spPr>
          <a:xfrm>
            <a:off x="8051074" y="2547258"/>
            <a:ext cx="2621230" cy="584775"/>
          </a:xfrm>
          <a:prstGeom prst="rect">
            <a:avLst/>
          </a:prstGeom>
          <a:noFill/>
        </p:spPr>
        <p:txBody>
          <a:bodyPr wrap="none" rtlCol="0">
            <a:spAutoFit/>
          </a:bodyPr>
          <a:lstStyle/>
          <a:p>
            <a:r>
              <a:rPr lang="sv-SE" sz="3200" i="1" dirty="0">
                <a:latin typeface="Arial" panose="020B0604020202020204" pitchFamily="34" charset="0"/>
                <a:cs typeface="Arial" panose="020B0604020202020204" pitchFamily="34" charset="0"/>
              </a:rPr>
              <a:t>Engagemang</a:t>
            </a:r>
          </a:p>
        </p:txBody>
      </p:sp>
      <p:pic>
        <p:nvPicPr>
          <p:cNvPr id="11" name="Bildobjekt 10">
            <a:extLst>
              <a:ext uri="{FF2B5EF4-FFF2-40B4-BE49-F238E27FC236}">
                <a16:creationId xmlns:a16="http://schemas.microsoft.com/office/drawing/2014/main" id="{D4FF9E8C-8288-44E9-BB64-77EC5D6E6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030" y="2830286"/>
            <a:ext cx="1861456" cy="1861456"/>
          </a:xfrm>
          <a:prstGeom prst="rect">
            <a:avLst/>
          </a:prstGeom>
        </p:spPr>
      </p:pic>
      <p:pic>
        <p:nvPicPr>
          <p:cNvPr id="13" name="Bildobjekt 12">
            <a:extLst>
              <a:ext uri="{FF2B5EF4-FFF2-40B4-BE49-F238E27FC236}">
                <a16:creationId xmlns:a16="http://schemas.microsoft.com/office/drawing/2014/main" id="{FC086FAB-C8F8-4F43-A054-8DFCCFD7E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485" y="3966028"/>
            <a:ext cx="2307771" cy="2307771"/>
          </a:xfrm>
          <a:prstGeom prst="rect">
            <a:avLst/>
          </a:prstGeom>
        </p:spPr>
      </p:pic>
      <p:pic>
        <p:nvPicPr>
          <p:cNvPr id="15" name="Bildobjekt 14">
            <a:extLst>
              <a:ext uri="{FF2B5EF4-FFF2-40B4-BE49-F238E27FC236}">
                <a16:creationId xmlns:a16="http://schemas.microsoft.com/office/drawing/2014/main" id="{5F7A00AB-0FA3-4E19-99CE-029F752B1FD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053284" y="3149599"/>
            <a:ext cx="2503713" cy="2503713"/>
          </a:xfrm>
          <a:prstGeom prst="rect">
            <a:avLst/>
          </a:prstGeom>
        </p:spPr>
      </p:pic>
      <p:sp>
        <p:nvSpPr>
          <p:cNvPr id="16" name="textruta 15">
            <a:extLst>
              <a:ext uri="{FF2B5EF4-FFF2-40B4-BE49-F238E27FC236}">
                <a16:creationId xmlns:a16="http://schemas.microsoft.com/office/drawing/2014/main" id="{AE9FA63B-4D65-4360-ADA0-02BCA4D415EA}"/>
              </a:ext>
            </a:extLst>
          </p:cNvPr>
          <p:cNvSpPr txBox="1"/>
          <p:nvPr/>
        </p:nvSpPr>
        <p:spPr>
          <a:xfrm>
            <a:off x="9571151" y="6757624"/>
            <a:ext cx="2247105" cy="369332"/>
          </a:xfrm>
          <a:prstGeom prst="rect">
            <a:avLst/>
          </a:prstGeom>
          <a:noFill/>
        </p:spPr>
        <p:txBody>
          <a:bodyPr wrap="square" rtlCol="0">
            <a:spAutoFit/>
          </a:bodyPr>
          <a:lstStyle/>
          <a:p>
            <a:r>
              <a:rPr lang="sv-SE" sz="900">
                <a:hlinkClick r:id="rId7" tooltip="https://kooperativt.com/2016/07/25/gruppstarkande-ovningar/#comment-73"/>
              </a:rPr>
              <a:t>Det här fotot</a:t>
            </a:r>
            <a:r>
              <a:rPr lang="sv-SE" sz="900"/>
              <a:t> av Okänd författare licensieras enligt </a:t>
            </a:r>
            <a:r>
              <a:rPr lang="sv-SE" sz="900">
                <a:hlinkClick r:id="rId8" tooltip="https://creativecommons.org/licenses/by-nd/4.0/"/>
              </a:rPr>
              <a:t>CC BY-ND</a:t>
            </a:r>
            <a:endParaRPr lang="sv-SE" sz="900"/>
          </a:p>
        </p:txBody>
      </p:sp>
    </p:spTree>
    <p:extLst>
      <p:ext uri="{BB962C8B-B14F-4D97-AF65-F5344CB8AC3E}">
        <p14:creationId xmlns:p14="http://schemas.microsoft.com/office/powerpoint/2010/main" val="115424509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855883" y="737194"/>
            <a:ext cx="6066444" cy="4524315"/>
          </a:xfrm>
          <a:prstGeom prst="rect">
            <a:avLst/>
          </a:prstGeom>
          <a:noFill/>
        </p:spPr>
        <p:txBody>
          <a:bodyPr wrap="square" rtlCol="0">
            <a:spAutoFit/>
          </a:bodyPr>
          <a:lstStyle/>
          <a:p>
            <a:pPr algn="ctr"/>
            <a:r>
              <a:rPr lang="sv-SE" sz="9600" dirty="0">
                <a:latin typeface="Arial" panose="020B0604020202020204" pitchFamily="34" charset="0"/>
                <a:cs typeface="Arial" panose="020B0604020202020204" pitchFamily="34" charset="0"/>
              </a:rPr>
              <a:t>Vad behöver du?</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Tree>
    <p:extLst>
      <p:ext uri="{BB962C8B-B14F-4D97-AF65-F5344CB8AC3E}">
        <p14:creationId xmlns:p14="http://schemas.microsoft.com/office/powerpoint/2010/main" val="17163777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661920" y="1028140"/>
            <a:ext cx="6662189" cy="4524315"/>
          </a:xfrm>
          <a:prstGeom prst="rect">
            <a:avLst/>
          </a:prstGeom>
          <a:noFill/>
        </p:spPr>
        <p:txBody>
          <a:bodyPr wrap="square" rtlCol="0">
            <a:spAutoFit/>
          </a:bodyPr>
          <a:lstStyle/>
          <a:p>
            <a:pPr algn="ctr"/>
            <a:r>
              <a:rPr lang="sv-SE" sz="9600" dirty="0">
                <a:latin typeface="Arial" panose="020B0604020202020204" pitchFamily="34" charset="0"/>
                <a:cs typeface="Arial" panose="020B0604020202020204" pitchFamily="34" charset="0"/>
              </a:rPr>
              <a:t>Vad är det som gör ont?</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Tree>
    <p:extLst>
      <p:ext uri="{BB962C8B-B14F-4D97-AF65-F5344CB8AC3E}">
        <p14:creationId xmlns:p14="http://schemas.microsoft.com/office/powerpoint/2010/main" val="302166106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673927" y="2136503"/>
            <a:ext cx="7135091" cy="1569660"/>
          </a:xfrm>
          <a:prstGeom prst="rect">
            <a:avLst/>
          </a:prstGeom>
          <a:noFill/>
        </p:spPr>
        <p:txBody>
          <a:bodyPr wrap="square" rtlCol="0">
            <a:spAutoFit/>
          </a:bodyPr>
          <a:lstStyle/>
          <a:p>
            <a:pPr algn="ctr"/>
            <a:r>
              <a:rPr lang="sv-SE" sz="9600" dirty="0">
                <a:latin typeface="Arial" panose="020B0604020202020204" pitchFamily="34" charset="0"/>
                <a:cs typeface="Arial" panose="020B0604020202020204" pitchFamily="34" charset="0"/>
              </a:rPr>
              <a:t>5 + 5 = ?</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Tree>
    <p:extLst>
      <p:ext uri="{BB962C8B-B14F-4D97-AF65-F5344CB8AC3E}">
        <p14:creationId xmlns:p14="http://schemas.microsoft.com/office/powerpoint/2010/main" val="334968092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826327" y="2108794"/>
            <a:ext cx="6220691" cy="1569660"/>
          </a:xfrm>
          <a:prstGeom prst="rect">
            <a:avLst/>
          </a:prstGeom>
          <a:noFill/>
        </p:spPr>
        <p:txBody>
          <a:bodyPr wrap="square" rtlCol="0">
            <a:spAutoFit/>
          </a:bodyPr>
          <a:lstStyle/>
          <a:p>
            <a:pPr algn="ctr"/>
            <a:r>
              <a:rPr lang="sv-SE" sz="9600" dirty="0">
                <a:latin typeface="Arial" panose="020B0604020202020204" pitchFamily="34" charset="0"/>
                <a:cs typeface="Arial" panose="020B0604020202020204" pitchFamily="34" charset="0"/>
              </a:rPr>
              <a:t>? + ? = 10</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Tree>
    <p:extLst>
      <p:ext uri="{BB962C8B-B14F-4D97-AF65-F5344CB8AC3E}">
        <p14:creationId xmlns:p14="http://schemas.microsoft.com/office/powerpoint/2010/main" val="277976664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4185920" y="2136503"/>
            <a:ext cx="3642405" cy="1569660"/>
          </a:xfrm>
          <a:prstGeom prst="rect">
            <a:avLst/>
          </a:prstGeom>
          <a:noFill/>
        </p:spPr>
        <p:txBody>
          <a:bodyPr wrap="square" rtlCol="0">
            <a:spAutoFit/>
          </a:bodyPr>
          <a:lstStyle/>
          <a:p>
            <a:pPr algn="ctr"/>
            <a:r>
              <a:rPr lang="sv-SE" sz="9600" dirty="0">
                <a:latin typeface="Arial" panose="020B0604020202020204" pitchFamily="34" charset="0"/>
                <a:cs typeface="Arial" panose="020B0604020202020204" pitchFamily="34" charset="0"/>
              </a:rPr>
              <a:t>21</a:t>
            </a:r>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Tree>
    <p:extLst>
      <p:ext uri="{BB962C8B-B14F-4D97-AF65-F5344CB8AC3E}">
        <p14:creationId xmlns:p14="http://schemas.microsoft.com/office/powerpoint/2010/main" val="170110009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257175" y="1014413"/>
            <a:ext cx="5600700" cy="5416868"/>
          </a:xfrm>
          <a:prstGeom prst="rect">
            <a:avLst/>
          </a:prstGeom>
          <a:noFill/>
        </p:spPr>
        <p:txBody>
          <a:bodyPr wrap="square" rtlCol="0">
            <a:spAutoFit/>
          </a:bodyPr>
          <a:lstStyle/>
          <a:p>
            <a:endParaRPr lang="sv-SE" sz="2000" dirty="0"/>
          </a:p>
          <a:p>
            <a:r>
              <a:rPr lang="sv-SE" sz="2400" dirty="0">
                <a:latin typeface="Arial" panose="020B0604020202020204" pitchFamily="34" charset="0"/>
                <a:cs typeface="Arial" panose="020B0604020202020204" pitchFamily="34" charset="0"/>
              </a:rPr>
              <a:t>Ergonomiskt ljus, Helsingborgs lasarett</a:t>
            </a:r>
          </a:p>
          <a:p>
            <a:r>
              <a:rPr lang="sv-SE" sz="2400" dirty="0">
                <a:latin typeface="Arial" panose="020B0604020202020204" pitchFamily="34" charset="0"/>
                <a:cs typeface="Arial" panose="020B0604020202020204" pitchFamily="34" charset="0"/>
              </a:rPr>
              <a:t>Distansstöd, kroniskt sjuka, Skåne</a:t>
            </a:r>
          </a:p>
          <a:p>
            <a:r>
              <a:rPr lang="sv-SE" sz="2400" dirty="0">
                <a:latin typeface="Arial" panose="020B0604020202020204" pitchFamily="34" charset="0"/>
                <a:cs typeface="Arial" panose="020B0604020202020204" pitchFamily="34" charset="0"/>
              </a:rPr>
              <a:t>Röda </a:t>
            </a:r>
            <a:r>
              <a:rPr lang="sv-SE" sz="2400" dirty="0" err="1">
                <a:latin typeface="Arial" panose="020B0604020202020204" pitchFamily="34" charset="0"/>
                <a:cs typeface="Arial" panose="020B0604020202020204" pitchFamily="34" charset="0"/>
              </a:rPr>
              <a:t>Korsvärdar</a:t>
            </a:r>
            <a:r>
              <a:rPr lang="sv-SE" sz="2400" dirty="0">
                <a:latin typeface="Arial" panose="020B0604020202020204" pitchFamily="34" charset="0"/>
                <a:cs typeface="Arial" panose="020B0604020202020204" pitchFamily="34" charset="0"/>
              </a:rPr>
              <a:t>, Blekingesjukhuset</a:t>
            </a:r>
          </a:p>
          <a:p>
            <a:r>
              <a:rPr lang="sv-SE" sz="2400" dirty="0">
                <a:latin typeface="Arial" panose="020B0604020202020204" pitchFamily="34" charset="0"/>
                <a:cs typeface="Arial" panose="020B0604020202020204" pitchFamily="34" charset="0"/>
              </a:rPr>
              <a:t>Ögon-, öron-, halskliniken, Blekingesjukhuset</a:t>
            </a:r>
          </a:p>
          <a:p>
            <a:r>
              <a:rPr lang="sv-SE" sz="2400" dirty="0">
                <a:latin typeface="Arial" panose="020B0604020202020204" pitchFamily="34" charset="0"/>
                <a:cs typeface="Arial" panose="020B0604020202020204" pitchFamily="34" charset="0"/>
              </a:rPr>
              <a:t>Hemsjukvården, Karlskrona kommun</a:t>
            </a:r>
          </a:p>
          <a:p>
            <a:r>
              <a:rPr lang="sv-SE" sz="2400" dirty="0">
                <a:latin typeface="Arial" panose="020B0604020202020204" pitchFamily="34" charset="0"/>
                <a:cs typeface="Arial" panose="020B0604020202020204" pitchFamily="34" charset="0"/>
              </a:rPr>
              <a:t>Varanbehandling, Region Skåne</a:t>
            </a:r>
          </a:p>
          <a:p>
            <a:r>
              <a:rPr lang="sv-SE" sz="2400" dirty="0">
                <a:latin typeface="Arial" panose="020B0604020202020204" pitchFamily="34" charset="0"/>
                <a:cs typeface="Arial" panose="020B0604020202020204" pitchFamily="34" charset="0"/>
              </a:rPr>
              <a:t>Socialförvaltningen, Karlskrona kommun</a:t>
            </a:r>
          </a:p>
          <a:p>
            <a:r>
              <a:rPr lang="sv-SE" sz="2400" dirty="0">
                <a:latin typeface="Arial" panose="020B0604020202020204" pitchFamily="34" charset="0"/>
                <a:cs typeface="Arial" panose="020B0604020202020204" pitchFamily="34" charset="0"/>
              </a:rPr>
              <a:t>Cancerföreningen, Victoria</a:t>
            </a:r>
          </a:p>
          <a:p>
            <a:r>
              <a:rPr lang="sv-SE" sz="2400" dirty="0">
                <a:latin typeface="Arial" panose="020B0604020202020204" pitchFamily="34" charset="0"/>
                <a:cs typeface="Arial" panose="020B0604020202020204" pitchFamily="34" charset="0"/>
              </a:rPr>
              <a:t>Cancerföreningen, Viktor</a:t>
            </a:r>
          </a:p>
          <a:p>
            <a:r>
              <a:rPr lang="sv-SE" sz="2400" dirty="0">
                <a:latin typeface="Arial" panose="020B0604020202020204" pitchFamily="34" charset="0"/>
                <a:cs typeface="Arial" panose="020B0604020202020204" pitchFamily="34" charset="0"/>
              </a:rPr>
              <a:t>Slottsgården, Sölvesborg</a:t>
            </a:r>
          </a:p>
          <a:p>
            <a:endParaRPr lang="sv-SE" sz="2000" dirty="0">
              <a:latin typeface="Arial" panose="020B0604020202020204" pitchFamily="34" charset="0"/>
              <a:cs typeface="Arial" panose="020B0604020202020204" pitchFamily="34" charset="0"/>
            </a:endParaRPr>
          </a:p>
          <a:p>
            <a:endParaRPr lang="sv-SE" dirty="0"/>
          </a:p>
        </p:txBody>
      </p:sp>
      <p:sp>
        <p:nvSpPr>
          <p:cNvPr id="2" name="textruta 1"/>
          <p:cNvSpPr txBox="1"/>
          <p:nvPr/>
        </p:nvSpPr>
        <p:spPr>
          <a:xfrm>
            <a:off x="5800723" y="1311180"/>
            <a:ext cx="6229350" cy="5386090"/>
          </a:xfrm>
          <a:prstGeom prst="rect">
            <a:avLst/>
          </a:prstGeom>
          <a:noFill/>
        </p:spPr>
        <p:txBody>
          <a:bodyPr wrap="square" rtlCol="0">
            <a:spAutoFit/>
          </a:bodyPr>
          <a:lstStyle/>
          <a:p>
            <a:r>
              <a:rPr lang="sv-SE" sz="2400" dirty="0">
                <a:latin typeface="Arial" panose="020B0604020202020204" pitchFamily="34" charset="0"/>
                <a:cs typeface="Arial" panose="020B0604020202020204" pitchFamily="34" charset="0"/>
              </a:rPr>
              <a:t>Hjärtsviktspatienter, Skåne och Blekinge</a:t>
            </a:r>
          </a:p>
          <a:p>
            <a:r>
              <a:rPr lang="sv-SE" sz="2400" dirty="0">
                <a:latin typeface="Arial" panose="020B0604020202020204" pitchFamily="34" charset="0"/>
                <a:cs typeface="Arial" panose="020B0604020202020204" pitchFamily="34" charset="0"/>
              </a:rPr>
              <a:t>Funktionsstödsförvaltningen, Karlskrona Språkproblem, ambulanspersonal, Skåne</a:t>
            </a:r>
          </a:p>
          <a:p>
            <a:r>
              <a:rPr lang="sv-SE" sz="2400" dirty="0">
                <a:latin typeface="Arial" panose="020B0604020202020204" pitchFamily="34" charset="0"/>
                <a:cs typeface="Arial" panose="020B0604020202020204" pitchFamily="34" charset="0"/>
              </a:rPr>
              <a:t>Vårdrelaterade infektioner, Blekinge</a:t>
            </a:r>
          </a:p>
          <a:p>
            <a:r>
              <a:rPr lang="sv-SE" sz="2400" dirty="0">
                <a:latin typeface="Arial" panose="020B0604020202020204" pitchFamily="34" charset="0"/>
                <a:cs typeface="Arial" panose="020B0604020202020204" pitchFamily="34" charset="0"/>
              </a:rPr>
              <a:t>Fallprevention, Skåne</a:t>
            </a:r>
          </a:p>
          <a:p>
            <a:r>
              <a:rPr lang="sv-SE" sz="2400" dirty="0">
                <a:latin typeface="Arial" panose="020B0604020202020204" pitchFamily="34" charset="0"/>
                <a:cs typeface="Arial" panose="020B0604020202020204" pitchFamily="34" charset="0"/>
              </a:rPr>
              <a:t>Lymfödem, Blekingesjukhuset</a:t>
            </a:r>
          </a:p>
          <a:p>
            <a:r>
              <a:rPr lang="sv-SE" sz="2400" dirty="0">
                <a:latin typeface="Arial" panose="020B0604020202020204" pitchFamily="34" charset="0"/>
                <a:cs typeface="Arial" panose="020B0604020202020204" pitchFamily="34" charset="0"/>
              </a:rPr>
              <a:t>Barnkliniken, Blekingesjukhuset</a:t>
            </a:r>
          </a:p>
          <a:p>
            <a:r>
              <a:rPr lang="sv-SE" sz="2400" dirty="0" err="1">
                <a:latin typeface="Arial" panose="020B0604020202020204" pitchFamily="34" charset="0"/>
                <a:cs typeface="Arial" panose="020B0604020202020204" pitchFamily="34" charset="0"/>
              </a:rPr>
              <a:t>Kolpatienter</a:t>
            </a:r>
            <a:r>
              <a:rPr lang="sv-SE" sz="2400" dirty="0">
                <a:latin typeface="Arial" panose="020B0604020202020204" pitchFamily="34" charset="0"/>
                <a:cs typeface="Arial" panose="020B0604020202020204" pitchFamily="34" charset="0"/>
              </a:rPr>
              <a:t>, Skåne</a:t>
            </a:r>
          </a:p>
          <a:p>
            <a:r>
              <a:rPr lang="sv-SE" sz="2400" dirty="0">
                <a:latin typeface="Arial" panose="020B0604020202020204" pitchFamily="34" charset="0"/>
                <a:cs typeface="Arial" panose="020B0604020202020204" pitchFamily="34" charset="0"/>
              </a:rPr>
              <a:t>Digitala vårdcentraler, Blekinge</a:t>
            </a:r>
          </a:p>
          <a:p>
            <a:r>
              <a:rPr lang="sv-SE" sz="2400" dirty="0">
                <a:latin typeface="Arial" panose="020B0604020202020204" pitchFamily="34" charset="0"/>
                <a:cs typeface="Arial" panose="020B0604020202020204" pitchFamily="34" charset="0"/>
              </a:rPr>
              <a:t>Digitala vårdcentraler, Skåne</a:t>
            </a:r>
          </a:p>
          <a:p>
            <a:r>
              <a:rPr lang="sv-SE" sz="2400" dirty="0">
                <a:latin typeface="Arial" panose="020B0604020202020204" pitchFamily="34" charset="0"/>
                <a:cs typeface="Arial" panose="020B0604020202020204" pitchFamily="34" charset="0"/>
              </a:rPr>
              <a:t>Hjälpmedelscenter, rollatorer, Blekinge</a:t>
            </a:r>
          </a:p>
          <a:p>
            <a:endParaRPr lang="sv-SE" sz="2400" dirty="0">
              <a:latin typeface="Arial" panose="020B0604020202020204" pitchFamily="34" charset="0"/>
              <a:cs typeface="Arial" panose="020B0604020202020204" pitchFamily="34" charset="0"/>
            </a:endParaRPr>
          </a:p>
          <a:p>
            <a:r>
              <a:rPr lang="sv-SE" sz="3200" b="1" dirty="0">
                <a:latin typeface="Arial" panose="020B0604020202020204" pitchFamily="34" charset="0"/>
                <a:cs typeface="Arial" panose="020B0604020202020204" pitchFamily="34" charset="0"/>
              </a:rPr>
              <a:t>2014 </a:t>
            </a:r>
            <a:r>
              <a:rPr lang="sv-SE" sz="3200" b="1" dirty="0" err="1">
                <a:latin typeface="Arial" panose="020B0604020202020204" pitchFamily="34" charset="0"/>
                <a:cs typeface="Arial" panose="020B0604020202020204" pitchFamily="34" charset="0"/>
              </a:rPr>
              <a:t>Neuroförbundet</a:t>
            </a:r>
            <a:endParaRPr lang="sv-SE" sz="3200" b="1" dirty="0">
              <a:latin typeface="Arial" panose="020B0604020202020204" pitchFamily="34" charset="0"/>
              <a:cs typeface="Arial" panose="020B0604020202020204" pitchFamily="34" charset="0"/>
            </a:endParaRPr>
          </a:p>
          <a:p>
            <a:endParaRPr lang="sv-SE" sz="2400" dirty="0"/>
          </a:p>
        </p:txBody>
      </p:sp>
      <p:sp>
        <p:nvSpPr>
          <p:cNvPr id="4" name="textruta 3"/>
          <p:cNvSpPr txBox="1"/>
          <p:nvPr/>
        </p:nvSpPr>
        <p:spPr>
          <a:xfrm>
            <a:off x="2416629" y="376840"/>
            <a:ext cx="7067017" cy="707886"/>
          </a:xfrm>
          <a:prstGeom prst="rect">
            <a:avLst/>
          </a:prstGeom>
          <a:noFill/>
        </p:spPr>
        <p:txBody>
          <a:bodyPr wrap="square" rtlCol="0">
            <a:spAutoFit/>
          </a:bodyPr>
          <a:lstStyle/>
          <a:p>
            <a:r>
              <a:rPr lang="sv-SE" sz="4000" dirty="0">
                <a:latin typeface="Arial" panose="020B0604020202020204" pitchFamily="34" charset="0"/>
                <a:cs typeface="Arial" panose="020B0604020202020204" pitchFamily="34" charset="0"/>
              </a:rPr>
              <a:t>Behovsprocesser 2015-2017</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Tree>
    <p:extLst>
      <p:ext uri="{BB962C8B-B14F-4D97-AF65-F5344CB8AC3E}">
        <p14:creationId xmlns:p14="http://schemas.microsoft.com/office/powerpoint/2010/main" val="156197951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4796804" y="2507725"/>
            <a:ext cx="2943225" cy="1446550"/>
          </a:xfrm>
          <a:prstGeom prst="rect">
            <a:avLst/>
          </a:prstGeom>
          <a:noFill/>
        </p:spPr>
        <p:txBody>
          <a:bodyPr wrap="square" rtlCol="0">
            <a:spAutoFit/>
          </a:bodyPr>
          <a:lstStyle/>
          <a:p>
            <a:r>
              <a:rPr lang="sv-SE" sz="8800"/>
              <a:t>120</a:t>
            </a:r>
            <a:endParaRPr lang="sv-SE" sz="8800"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Tree>
    <p:extLst>
      <p:ext uri="{BB962C8B-B14F-4D97-AF65-F5344CB8AC3E}">
        <p14:creationId xmlns:p14="http://schemas.microsoft.com/office/powerpoint/2010/main" val="110560288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D6ED89F-0757-48CC-9F81-B1188B0F8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
        <p:nvSpPr>
          <p:cNvPr id="3" name="textruta 2">
            <a:extLst>
              <a:ext uri="{FF2B5EF4-FFF2-40B4-BE49-F238E27FC236}">
                <a16:creationId xmlns:a16="http://schemas.microsoft.com/office/drawing/2014/main" id="{3813B669-56E7-4459-B963-BF7D6E61D3E8}"/>
              </a:ext>
            </a:extLst>
          </p:cNvPr>
          <p:cNvSpPr txBox="1"/>
          <p:nvPr/>
        </p:nvSpPr>
        <p:spPr>
          <a:xfrm>
            <a:off x="5758693" y="2313334"/>
            <a:ext cx="674613" cy="1569660"/>
          </a:xfrm>
          <a:prstGeom prst="rect">
            <a:avLst/>
          </a:prstGeom>
          <a:noFill/>
        </p:spPr>
        <p:txBody>
          <a:bodyPr wrap="square" rtlCol="0">
            <a:spAutoFit/>
          </a:bodyPr>
          <a:lstStyle/>
          <a:p>
            <a:r>
              <a:rPr lang="sv-SE" sz="9600" dirty="0"/>
              <a:t>?</a:t>
            </a:r>
          </a:p>
        </p:txBody>
      </p:sp>
    </p:spTree>
    <p:extLst>
      <p:ext uri="{BB962C8B-B14F-4D97-AF65-F5344CB8AC3E}">
        <p14:creationId xmlns:p14="http://schemas.microsoft.com/office/powerpoint/2010/main" val="371850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057275"/>
            <a:ext cx="12077700" cy="9058275"/>
          </a:xfrm>
          <a:prstGeom prst="rect">
            <a:avLst/>
          </a:prstGeom>
        </p:spPr>
      </p:pic>
    </p:spTree>
    <p:extLst>
      <p:ext uri="{BB962C8B-B14F-4D97-AF65-F5344CB8AC3E}">
        <p14:creationId xmlns:p14="http://schemas.microsoft.com/office/powerpoint/2010/main" val="1488177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
        <p:nvSpPr>
          <p:cNvPr id="8" name="TextBox 5"/>
          <p:cNvSpPr txBox="1"/>
          <p:nvPr/>
        </p:nvSpPr>
        <p:spPr>
          <a:xfrm>
            <a:off x="4592177" y="442324"/>
            <a:ext cx="6588267" cy="584775"/>
          </a:xfrm>
          <a:prstGeom prst="rect">
            <a:avLst/>
          </a:prstGeom>
          <a:noFill/>
        </p:spPr>
        <p:txBody>
          <a:bodyPr wrap="square" rtlCol="0">
            <a:spAutoFit/>
          </a:bodyPr>
          <a:lstStyle/>
          <a:p>
            <a:r>
              <a:rPr lang="en-US" sz="3200" b="1" dirty="0" err="1">
                <a:latin typeface="Arial" charset="0"/>
                <a:ea typeface="Arial" charset="0"/>
                <a:cs typeface="Arial" charset="0"/>
              </a:rPr>
              <a:t>Resultat</a:t>
            </a:r>
            <a:r>
              <a:rPr lang="en-US" sz="3200" b="1" dirty="0">
                <a:latin typeface="Arial" charset="0"/>
                <a:ea typeface="Arial" charset="0"/>
                <a:cs typeface="Arial" charset="0"/>
              </a:rPr>
              <a:t> SICAHT</a:t>
            </a:r>
          </a:p>
        </p:txBody>
      </p:sp>
      <p:pic>
        <p:nvPicPr>
          <p:cNvPr id="3" name="Bildobjekt 2">
            <a:extLst>
              <a:ext uri="{FF2B5EF4-FFF2-40B4-BE49-F238E27FC236}">
                <a16:creationId xmlns:a16="http://schemas.microsoft.com/office/drawing/2014/main" id="{F9DDDE45-2E9D-4C49-B838-61DC7DFB1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945" y="1637435"/>
            <a:ext cx="2855852" cy="1743074"/>
          </a:xfrm>
          <a:prstGeom prst="rect">
            <a:avLst/>
          </a:prstGeom>
        </p:spPr>
      </p:pic>
      <p:pic>
        <p:nvPicPr>
          <p:cNvPr id="6" name="Bildobjekt 5">
            <a:extLst>
              <a:ext uri="{FF2B5EF4-FFF2-40B4-BE49-F238E27FC236}">
                <a16:creationId xmlns:a16="http://schemas.microsoft.com/office/drawing/2014/main" id="{B3014E98-E57E-41D6-9AC0-E920820519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297" y="1510144"/>
            <a:ext cx="3298580" cy="1981201"/>
          </a:xfrm>
          <a:prstGeom prst="rect">
            <a:avLst/>
          </a:prstGeom>
        </p:spPr>
      </p:pic>
      <p:pic>
        <p:nvPicPr>
          <p:cNvPr id="29" name="Bildobjekt 28">
            <a:extLst>
              <a:ext uri="{FF2B5EF4-FFF2-40B4-BE49-F238E27FC236}">
                <a16:creationId xmlns:a16="http://schemas.microsoft.com/office/drawing/2014/main" id="{02329AD2-C66A-4921-B435-8A71583EC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3306" y="4031673"/>
            <a:ext cx="3394366" cy="1697183"/>
          </a:xfrm>
          <a:prstGeom prst="rect">
            <a:avLst/>
          </a:prstGeom>
        </p:spPr>
      </p:pic>
      <p:pic>
        <p:nvPicPr>
          <p:cNvPr id="32" name="Bildobjekt 31">
            <a:extLst>
              <a:ext uri="{FF2B5EF4-FFF2-40B4-BE49-F238E27FC236}">
                <a16:creationId xmlns:a16="http://schemas.microsoft.com/office/drawing/2014/main" id="{35588DDE-F7E8-4D31-8C4A-7A17C7EBDE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2400" y="4140027"/>
            <a:ext cx="3449782" cy="1938395"/>
          </a:xfrm>
          <a:prstGeom prst="rect">
            <a:avLst/>
          </a:prstGeom>
        </p:spPr>
      </p:pic>
    </p:spTree>
    <p:extLst>
      <p:ext uri="{BB962C8B-B14F-4D97-AF65-F5344CB8AC3E}">
        <p14:creationId xmlns:p14="http://schemas.microsoft.com/office/powerpoint/2010/main" val="91907872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369" y="2353522"/>
            <a:ext cx="6097525" cy="4504478"/>
          </a:xfrm>
          <a:prstGeom prst="rect">
            <a:avLst/>
          </a:prstGeom>
        </p:spPr>
      </p:pic>
    </p:spTree>
    <p:extLst>
      <p:ext uri="{BB962C8B-B14F-4D97-AF65-F5344CB8AC3E}">
        <p14:creationId xmlns:p14="http://schemas.microsoft.com/office/powerpoint/2010/main" val="91564071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0A533F2-C862-437A-BC25-56DE1DCCB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7926" y="5696746"/>
            <a:ext cx="2016860" cy="584101"/>
          </a:xfrm>
          <a:prstGeom prst="rect">
            <a:avLst/>
          </a:prstGeom>
        </p:spPr>
      </p:pic>
      <p:pic>
        <p:nvPicPr>
          <p:cNvPr id="5" name="Bildobjekt 4">
            <a:extLst>
              <a:ext uri="{FF2B5EF4-FFF2-40B4-BE49-F238E27FC236}">
                <a16:creationId xmlns:a16="http://schemas.microsoft.com/office/drawing/2014/main" id="{E1178C46-3C7B-45FD-8F4E-9636D2C8F28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81942" y="1166223"/>
            <a:ext cx="5756365" cy="3784277"/>
          </a:xfrm>
          <a:prstGeom prst="rect">
            <a:avLst/>
          </a:prstGeom>
        </p:spPr>
      </p:pic>
      <p:pic>
        <p:nvPicPr>
          <p:cNvPr id="6" name="Bildobjekt 5">
            <a:extLst>
              <a:ext uri="{FF2B5EF4-FFF2-40B4-BE49-F238E27FC236}">
                <a16:creationId xmlns:a16="http://schemas.microsoft.com/office/drawing/2014/main" id="{CDAD173A-1A7E-444F-8ED4-5B5506CE2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8209" y="5679058"/>
            <a:ext cx="2074938" cy="927100"/>
          </a:xfrm>
          <a:prstGeom prst="rect">
            <a:avLst/>
          </a:prstGeom>
        </p:spPr>
      </p:pic>
      <p:pic>
        <p:nvPicPr>
          <p:cNvPr id="7" name="Bildobjekt 6">
            <a:extLst>
              <a:ext uri="{FF2B5EF4-FFF2-40B4-BE49-F238E27FC236}">
                <a16:creationId xmlns:a16="http://schemas.microsoft.com/office/drawing/2014/main" id="{AF2A42C7-FD19-4477-ABD3-D9C60D951722}"/>
              </a:ext>
            </a:extLst>
          </p:cNvPr>
          <p:cNvPicPr>
            <a:picLocks noChangeAspect="1"/>
          </p:cNvPicPr>
          <p:nvPr/>
        </p:nvPicPr>
        <p:blipFill>
          <a:blip r:embed="rId7"/>
          <a:stretch>
            <a:fillRect/>
          </a:stretch>
        </p:blipFill>
        <p:spPr>
          <a:xfrm>
            <a:off x="5493002" y="5595256"/>
            <a:ext cx="1011157" cy="1001936"/>
          </a:xfrm>
          <a:prstGeom prst="rect">
            <a:avLst/>
          </a:prstGeom>
        </p:spPr>
      </p:pic>
    </p:spTree>
    <p:extLst>
      <p:ext uri="{BB962C8B-B14F-4D97-AF65-F5344CB8AC3E}">
        <p14:creationId xmlns:p14="http://schemas.microsoft.com/office/powerpoint/2010/main" val="1734038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F364294C-B0A9-4ACF-9FA2-028FAAFD7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142" y="5682232"/>
            <a:ext cx="2016860" cy="584101"/>
          </a:xfrm>
          <a:prstGeom prst="rect">
            <a:avLst/>
          </a:prstGeom>
        </p:spPr>
      </p:pic>
      <p:sp>
        <p:nvSpPr>
          <p:cNvPr id="2" name="textruta 1">
            <a:extLst>
              <a:ext uri="{FF2B5EF4-FFF2-40B4-BE49-F238E27FC236}">
                <a16:creationId xmlns:a16="http://schemas.microsoft.com/office/drawing/2014/main" id="{F431FAE5-4CEF-4568-8631-B12CB50784FB}"/>
              </a:ext>
            </a:extLst>
          </p:cNvPr>
          <p:cNvSpPr txBox="1"/>
          <p:nvPr/>
        </p:nvSpPr>
        <p:spPr>
          <a:xfrm>
            <a:off x="6776692" y="1632859"/>
            <a:ext cx="4740400" cy="2246769"/>
          </a:xfrm>
          <a:prstGeom prst="rect">
            <a:avLst/>
          </a:prstGeom>
          <a:noFill/>
        </p:spPr>
        <p:txBody>
          <a:bodyPr wrap="none" rtlCol="0">
            <a:spAutoFit/>
          </a:bodyPr>
          <a:lstStyle/>
          <a:p>
            <a:pPr algn="ctr"/>
            <a:r>
              <a:rPr lang="sv-SE" sz="2800" dirty="0">
                <a:latin typeface="Arial" panose="020B0604020202020204" pitchFamily="34" charset="0"/>
                <a:cs typeface="Arial" panose="020B0604020202020204" pitchFamily="34" charset="0"/>
              </a:rPr>
              <a:t>På uppdrag ifrån</a:t>
            </a:r>
          </a:p>
          <a:p>
            <a:pPr algn="ctr"/>
            <a:r>
              <a:rPr lang="sv-SE" sz="2800" dirty="0">
                <a:latin typeface="Arial" panose="020B0604020202020204" pitchFamily="34" charset="0"/>
                <a:cs typeface="Arial" panose="020B0604020202020204" pitchFamily="34" charset="0"/>
              </a:rPr>
              <a:t>Skånes Universitets Sjukhus</a:t>
            </a:r>
          </a:p>
          <a:p>
            <a:pPr algn="ctr"/>
            <a:endParaRPr lang="sv-SE" sz="2800" dirty="0">
              <a:latin typeface="Arial" panose="020B0604020202020204" pitchFamily="34" charset="0"/>
              <a:cs typeface="Arial" panose="020B0604020202020204" pitchFamily="34" charset="0"/>
            </a:endParaRPr>
          </a:p>
          <a:p>
            <a:pPr algn="ctr"/>
            <a:r>
              <a:rPr lang="sv-SE" sz="2800" dirty="0">
                <a:latin typeface="Arial" panose="020B0604020202020204" pitchFamily="34" charset="0"/>
                <a:cs typeface="Arial" panose="020B0604020202020204" pitchFamily="34" charset="0"/>
              </a:rPr>
              <a:t>Går att ladda ner ifrån</a:t>
            </a:r>
          </a:p>
          <a:p>
            <a:pPr algn="ctr"/>
            <a:r>
              <a:rPr lang="sv-SE" sz="2800" dirty="0">
                <a:latin typeface="Arial" panose="020B0604020202020204" pitchFamily="34" charset="0"/>
                <a:cs typeface="Arial" panose="020B0604020202020204" pitchFamily="34" charset="0"/>
              </a:rPr>
              <a:t> SKLs hemsida</a:t>
            </a:r>
          </a:p>
        </p:txBody>
      </p:sp>
      <p:pic>
        <p:nvPicPr>
          <p:cNvPr id="8" name="Bildobjekt 7">
            <a:extLst>
              <a:ext uri="{FF2B5EF4-FFF2-40B4-BE49-F238E27FC236}">
                <a16:creationId xmlns:a16="http://schemas.microsoft.com/office/drawing/2014/main" id="{ABE47083-034E-44C1-89C2-341B873F2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428" y="617581"/>
            <a:ext cx="4121876" cy="5495835"/>
          </a:xfrm>
          <a:prstGeom prst="rect">
            <a:avLst/>
          </a:prstGeom>
        </p:spPr>
      </p:pic>
    </p:spTree>
    <p:extLst>
      <p:ext uri="{BB962C8B-B14F-4D97-AF65-F5344CB8AC3E}">
        <p14:creationId xmlns:p14="http://schemas.microsoft.com/office/powerpoint/2010/main" val="290959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63" y="6041724"/>
            <a:ext cx="2818544" cy="816276"/>
          </a:xfrm>
          <a:prstGeom prst="rect">
            <a:avLst/>
          </a:prstGeom>
        </p:spPr>
      </p:pic>
      <p:pic>
        <p:nvPicPr>
          <p:cNvPr id="7" name="Bildobjekt 6">
            <a:extLst>
              <a:ext uri="{FF2B5EF4-FFF2-40B4-BE49-F238E27FC236}">
                <a16:creationId xmlns:a16="http://schemas.microsoft.com/office/drawing/2014/main" id="{31082635-767C-43BB-80BB-4366685C6142}"/>
              </a:ext>
            </a:extLst>
          </p:cNvPr>
          <p:cNvPicPr>
            <a:picLocks noChangeAspect="1"/>
          </p:cNvPicPr>
          <p:nvPr/>
        </p:nvPicPr>
        <p:blipFill>
          <a:blip r:embed="rId4"/>
          <a:stretch>
            <a:fillRect/>
          </a:stretch>
        </p:blipFill>
        <p:spPr>
          <a:xfrm>
            <a:off x="10543178" y="5736389"/>
            <a:ext cx="1081314" cy="1071454"/>
          </a:xfrm>
          <a:prstGeom prst="rect">
            <a:avLst/>
          </a:prstGeom>
        </p:spPr>
      </p:pic>
      <p:pic>
        <p:nvPicPr>
          <p:cNvPr id="9" name="Bildobjekt 8">
            <a:extLst>
              <a:ext uri="{FF2B5EF4-FFF2-40B4-BE49-F238E27FC236}">
                <a16:creationId xmlns:a16="http://schemas.microsoft.com/office/drawing/2014/main" id="{1C6A836F-CE47-4618-B9CA-87F753586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064" y="5834070"/>
            <a:ext cx="2074938" cy="927100"/>
          </a:xfrm>
          <a:prstGeom prst="rect">
            <a:avLst/>
          </a:prstGeom>
        </p:spPr>
      </p:pic>
      <p:sp>
        <p:nvSpPr>
          <p:cNvPr id="6" name="Rektangel 5">
            <a:extLst>
              <a:ext uri="{FF2B5EF4-FFF2-40B4-BE49-F238E27FC236}">
                <a16:creationId xmlns:a16="http://schemas.microsoft.com/office/drawing/2014/main" id="{C0CC5999-DC4D-40A0-992B-A225669B2CE9}"/>
              </a:ext>
            </a:extLst>
          </p:cNvPr>
          <p:cNvSpPr/>
          <p:nvPr/>
        </p:nvSpPr>
        <p:spPr>
          <a:xfrm>
            <a:off x="3228109" y="2039035"/>
            <a:ext cx="6096000" cy="1477328"/>
          </a:xfrm>
          <a:prstGeom prst="rect">
            <a:avLst/>
          </a:prstGeom>
        </p:spPr>
        <p:txBody>
          <a:bodyPr>
            <a:spAutoFit/>
          </a:bodyPr>
          <a:lstStyle/>
          <a:p>
            <a:pPr algn="ctr"/>
            <a:r>
              <a:rPr lang="sv-SE" sz="3600" b="1" u="sng" dirty="0">
                <a:latin typeface="Arial" panose="020B0604020202020204" pitchFamily="34" charset="0"/>
                <a:cs typeface="Arial" panose="020B0604020202020204" pitchFamily="34" charset="0"/>
              </a:rPr>
              <a:t>Test Arena Blekinge</a:t>
            </a:r>
          </a:p>
          <a:p>
            <a:pPr algn="ctr"/>
            <a:r>
              <a:rPr lang="sv-SE" sz="3600" b="1" dirty="0">
                <a:latin typeface="Arial" panose="020B0604020202020204" pitchFamily="34" charset="0"/>
                <a:cs typeface="Arial" panose="020B0604020202020204" pitchFamily="34" charset="0"/>
              </a:rPr>
              <a:t>2017-04-01 – 2020-04-30</a:t>
            </a:r>
          </a:p>
          <a:p>
            <a:pPr algn="ct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770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41005" y="799769"/>
            <a:ext cx="11709991" cy="5938355"/>
          </a:xfrm>
        </p:spPr>
        <p:txBody>
          <a:bodyPr>
            <a:noAutofit/>
          </a:bodyPr>
          <a:lstStyle/>
          <a:p>
            <a:pPr marL="0" indent="0" algn="ctr">
              <a:buNone/>
            </a:pPr>
            <a:r>
              <a:rPr lang="sv-SE" sz="2400" dirty="0">
                <a:latin typeface="Arial" panose="020B0604020202020204" pitchFamily="34" charset="0"/>
                <a:cs typeface="Arial" panose="020B0604020202020204" pitchFamily="34" charset="0"/>
              </a:rPr>
              <a:t> Ny teknik för äldre – ICT för personer med kognitiv svikt/mild demens</a:t>
            </a:r>
          </a:p>
        </p:txBody>
      </p:sp>
      <p:pic>
        <p:nvPicPr>
          <p:cNvPr id="5" name="Picture 10" descr="https://st2.depositphotos.com/1520573/10771/v/450/depositphotos_107719220-stock-illustration-cartoon-character-mascot-of-the.jpg">
            <a:extLst>
              <a:ext uri="{FF2B5EF4-FFF2-40B4-BE49-F238E27FC236}">
                <a16:creationId xmlns:a16="http://schemas.microsoft.com/office/drawing/2014/main" id="{FB2B55E6-4BCC-4BD8-8ECE-2436D6ABA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502"/>
            <a:ext cx="1477361" cy="1477361"/>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title"/>
          </p:nvPr>
        </p:nvSpPr>
        <p:spPr>
          <a:xfrm>
            <a:off x="510361" y="119876"/>
            <a:ext cx="10972800" cy="664571"/>
          </a:xfrm>
        </p:spPr>
        <p:txBody>
          <a:bodyPr>
            <a:noAutofit/>
          </a:bodyPr>
          <a:lstStyle/>
          <a:p>
            <a:pPr algn="ctr"/>
            <a:r>
              <a:rPr lang="sv-SE" sz="3733" dirty="0">
                <a:latin typeface="Arial" panose="020B0604020202020204" pitchFamily="34" charset="0"/>
                <a:cs typeface="Arial" panose="020B0604020202020204" pitchFamily="34" charset="0"/>
              </a:rPr>
              <a:t>Delprojekt 5</a:t>
            </a:r>
          </a:p>
        </p:txBody>
      </p:sp>
      <p:pic>
        <p:nvPicPr>
          <p:cNvPr id="4" name="Bildobjekt 3"/>
          <p:cNvPicPr>
            <a:picLocks noChangeAspect="1"/>
          </p:cNvPicPr>
          <p:nvPr/>
        </p:nvPicPr>
        <p:blipFill>
          <a:blip r:embed="rId4"/>
          <a:stretch>
            <a:fillRect/>
          </a:stretch>
        </p:blipFill>
        <p:spPr>
          <a:xfrm>
            <a:off x="241003" y="6058231"/>
            <a:ext cx="2024048" cy="585267"/>
          </a:xfrm>
          <a:prstGeom prst="rect">
            <a:avLst/>
          </a:prstGeom>
        </p:spPr>
      </p:pic>
      <p:pic>
        <p:nvPicPr>
          <p:cNvPr id="7" name="Bildobjekt 6">
            <a:extLst>
              <a:ext uri="{FF2B5EF4-FFF2-40B4-BE49-F238E27FC236}">
                <a16:creationId xmlns:a16="http://schemas.microsoft.com/office/drawing/2014/main" id="{57E6D5CA-3EC4-4538-86EF-86DAA40EEA47}"/>
              </a:ext>
            </a:extLst>
          </p:cNvPr>
          <p:cNvPicPr>
            <a:picLocks noChangeAspect="1"/>
          </p:cNvPicPr>
          <p:nvPr/>
        </p:nvPicPr>
        <p:blipFill>
          <a:blip r:embed="rId5"/>
          <a:stretch>
            <a:fillRect/>
          </a:stretch>
        </p:blipFill>
        <p:spPr>
          <a:xfrm>
            <a:off x="3371919" y="1156839"/>
            <a:ext cx="5448161" cy="4901392"/>
          </a:xfrm>
          <a:prstGeom prst="rect">
            <a:avLst/>
          </a:prstGeom>
        </p:spPr>
      </p:pic>
      <p:pic>
        <p:nvPicPr>
          <p:cNvPr id="9" name="Bildobjekt 8">
            <a:extLst>
              <a:ext uri="{FF2B5EF4-FFF2-40B4-BE49-F238E27FC236}">
                <a16:creationId xmlns:a16="http://schemas.microsoft.com/office/drawing/2014/main" id="{F2B57F6E-303A-413C-9A26-D4C2CE6F0170}"/>
              </a:ext>
            </a:extLst>
          </p:cNvPr>
          <p:cNvPicPr>
            <a:picLocks noChangeAspect="1"/>
          </p:cNvPicPr>
          <p:nvPr/>
        </p:nvPicPr>
        <p:blipFill>
          <a:blip r:embed="rId6"/>
          <a:stretch>
            <a:fillRect/>
          </a:stretch>
        </p:blipFill>
        <p:spPr>
          <a:xfrm>
            <a:off x="5633912" y="5819656"/>
            <a:ext cx="924173" cy="918468"/>
          </a:xfrm>
          <a:prstGeom prst="rect">
            <a:avLst/>
          </a:prstGeom>
        </p:spPr>
      </p:pic>
      <p:pic>
        <p:nvPicPr>
          <p:cNvPr id="11" name="Bildobjekt 10">
            <a:extLst>
              <a:ext uri="{FF2B5EF4-FFF2-40B4-BE49-F238E27FC236}">
                <a16:creationId xmlns:a16="http://schemas.microsoft.com/office/drawing/2014/main" id="{E186AC8D-4F9E-42CB-A7CE-E572A64899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9627" y="5979245"/>
            <a:ext cx="2768425" cy="758879"/>
          </a:xfrm>
          <a:prstGeom prst="rect">
            <a:avLst/>
          </a:prstGeom>
        </p:spPr>
      </p:pic>
    </p:spTree>
    <p:extLst>
      <p:ext uri="{BB962C8B-B14F-4D97-AF65-F5344CB8AC3E}">
        <p14:creationId xmlns:p14="http://schemas.microsoft.com/office/powerpoint/2010/main" val="841041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6902" y="100936"/>
            <a:ext cx="10985500" cy="1637379"/>
          </a:xfrm>
        </p:spPr>
        <p:txBody>
          <a:bodyPr>
            <a:normAutofit/>
          </a:bodyPr>
          <a:lstStyle/>
          <a:p>
            <a:pPr algn="ctr"/>
            <a:r>
              <a:rPr lang="sv-SE" sz="3733" dirty="0">
                <a:latin typeface="Arial" panose="020B0604020202020204" pitchFamily="34" charset="0"/>
                <a:cs typeface="Arial" panose="020B0604020202020204" pitchFamily="34" charset="0"/>
              </a:rPr>
              <a:t>Delprojekt 6</a:t>
            </a:r>
            <a:br>
              <a:rPr lang="sv-SE" sz="3200" dirty="0"/>
            </a:br>
            <a:r>
              <a:rPr lang="sv-SE" sz="2400" dirty="0">
                <a:latin typeface="Arial" panose="020B0604020202020204" pitchFamily="34" charset="0"/>
                <a:ea typeface="+mn-ea"/>
                <a:cs typeface="Arial" panose="020B0604020202020204" pitchFamily="34" charset="0"/>
              </a:rPr>
              <a:t>Ny teknik för äldre – ICT för personer med kronisk hjärtsvikt</a:t>
            </a:r>
            <a:br>
              <a:rPr lang="sv-SE" sz="2400" dirty="0">
                <a:latin typeface="Arial" panose="020B0604020202020204" pitchFamily="34" charset="0"/>
                <a:ea typeface="+mn-ea"/>
                <a:cs typeface="Arial" panose="020B0604020202020204" pitchFamily="34" charset="0"/>
              </a:rPr>
            </a:br>
            <a:r>
              <a:rPr lang="en-US" sz="2000" dirty="0" err="1">
                <a:latin typeface="Arial" panose="020B0604020202020204" pitchFamily="34" charset="0"/>
                <a:ea typeface="+mn-ea"/>
                <a:cs typeface="Arial" panose="020B0604020202020204" pitchFamily="34" charset="0"/>
              </a:rPr>
              <a:t>Självlärande</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och</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individanpassad</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beslutstöd</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för</a:t>
            </a:r>
            <a:r>
              <a:rPr lang="en-US" sz="2000" dirty="0">
                <a:latin typeface="Arial" panose="020B0604020202020204" pitchFamily="34" charset="0"/>
                <a:ea typeface="+mn-ea"/>
                <a:cs typeface="Arial" panose="020B0604020202020204" pitchFamily="34" charset="0"/>
              </a:rPr>
              <a:t> Patient </a:t>
            </a:r>
            <a:r>
              <a:rPr lang="en-US" sz="2000" dirty="0" err="1">
                <a:latin typeface="Arial" panose="020B0604020202020204" pitchFamily="34" charset="0"/>
                <a:ea typeface="+mn-ea"/>
                <a:cs typeface="Arial" panose="020B0604020202020204" pitchFamily="34" charset="0"/>
              </a:rPr>
              <a:t>och</a:t>
            </a:r>
            <a:r>
              <a:rPr lang="en-US" sz="2000" dirty="0">
                <a:latin typeface="Arial" panose="020B0604020202020204" pitchFamily="34" charset="0"/>
                <a:ea typeface="+mn-ea"/>
                <a:cs typeface="Arial" panose="020B0604020202020204" pitchFamily="34" charset="0"/>
              </a:rPr>
              <a:t> </a:t>
            </a:r>
            <a:r>
              <a:rPr lang="en-US" sz="2000" dirty="0" err="1">
                <a:latin typeface="Arial" panose="020B0604020202020204" pitchFamily="34" charset="0"/>
                <a:ea typeface="+mn-ea"/>
                <a:cs typeface="Arial" panose="020B0604020202020204" pitchFamily="34" charset="0"/>
              </a:rPr>
              <a:t>Vårdgivare</a:t>
            </a:r>
            <a:r>
              <a:rPr lang="en-US" sz="4000" dirty="0"/>
              <a:t>!</a:t>
            </a:r>
            <a:endParaRPr lang="en-US" dirty="0"/>
          </a:p>
        </p:txBody>
      </p:sp>
      <p:pic>
        <p:nvPicPr>
          <p:cNvPr id="4106" name="Picture 10" descr="Bildresultat fÃ¶r medic iph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0809" y="1988688"/>
            <a:ext cx="1889475" cy="1062831"/>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p:cNvSpPr/>
          <p:nvPr/>
        </p:nvSpPr>
        <p:spPr bwMode="gray">
          <a:xfrm>
            <a:off x="2481177" y="3387633"/>
            <a:ext cx="2078872" cy="1310295"/>
          </a:xfrm>
          <a:prstGeom prst="roundRect">
            <a:avLst/>
          </a:prstGeom>
          <a:ln>
            <a:headEnd/>
            <a:tailEnd/>
          </a:ln>
        </p:spPr>
        <p:style>
          <a:lnRef idx="0">
            <a:schemeClr val="accent6"/>
          </a:lnRef>
          <a:fillRef idx="3">
            <a:schemeClr val="accent6"/>
          </a:fillRef>
          <a:effectRef idx="3">
            <a:schemeClr val="accent6"/>
          </a:effectRef>
          <a:fontRef idx="minor">
            <a:schemeClr val="lt1"/>
          </a:fontRef>
        </p:style>
        <p:txBody>
          <a:bodyPr lIns="63500" tIns="0" rIns="64800" bIns="0" rtlCol="0" anchor="t"/>
          <a:lstStyle/>
          <a:p>
            <a:pPr algn="ctr" defTabSz="914377">
              <a:spcBef>
                <a:spcPct val="0"/>
              </a:spcBef>
              <a:buSzPct val="90000"/>
              <a:defRPr/>
            </a:pPr>
            <a:r>
              <a:rPr lang="sv-SE" sz="1600" b="1" dirty="0">
                <a:solidFill>
                  <a:srgbClr val="FFFFFF"/>
                </a:solidFill>
                <a:latin typeface="Arial"/>
                <a:cs typeface="Arial" pitchFamily="34" charset="0"/>
              </a:rPr>
              <a:t>Beslutstöd</a:t>
            </a:r>
          </a:p>
        </p:txBody>
      </p:sp>
      <p:sp>
        <p:nvSpPr>
          <p:cNvPr id="24" name="Hexagon 23"/>
          <p:cNvSpPr/>
          <p:nvPr/>
        </p:nvSpPr>
        <p:spPr bwMode="gray">
          <a:xfrm>
            <a:off x="1090926" y="3417168"/>
            <a:ext cx="1571724" cy="1310295"/>
          </a:xfrm>
          <a:prstGeom prst="hexagon">
            <a:avLst/>
          </a:prstGeom>
          <a:noFill/>
          <a:ln w="19050" algn="ctr">
            <a:solidFill>
              <a:schemeClr val="accent4"/>
            </a:solidFill>
            <a:miter lim="800000"/>
            <a:headEnd/>
            <a:tailEnd/>
          </a:ln>
          <a:effectLst>
            <a:glow rad="63500">
              <a:schemeClr val="accent4">
                <a:satMod val="175000"/>
                <a:alpha val="40000"/>
              </a:schemeClr>
            </a:glow>
          </a:effectLst>
        </p:spPr>
        <p:txBody>
          <a:bodyPr lIns="63500" tIns="0" rIns="64800" bIns="0" rtlCol="0" anchor="ctr"/>
          <a:lstStyle/>
          <a:p>
            <a:pPr algn="ctr" defTabSz="914377">
              <a:spcBef>
                <a:spcPct val="0"/>
              </a:spcBef>
              <a:buSzPct val="90000"/>
              <a:defRPr/>
            </a:pPr>
            <a:r>
              <a:rPr lang="sv-SE" sz="900" b="1" dirty="0">
                <a:solidFill>
                  <a:srgbClr val="363534">
                    <a:lumMod val="75000"/>
                  </a:srgbClr>
                </a:solidFill>
                <a:latin typeface="Arial"/>
                <a:cs typeface="Arial" pitchFamily="34" charset="0"/>
              </a:rPr>
              <a:t>Maskininlärning</a:t>
            </a:r>
          </a:p>
          <a:p>
            <a:pPr algn="ctr" defTabSz="914377">
              <a:spcBef>
                <a:spcPct val="0"/>
              </a:spcBef>
              <a:buSzPct val="90000"/>
              <a:defRPr/>
            </a:pPr>
            <a:r>
              <a:rPr lang="sv-SE" sz="900" b="1" dirty="0">
                <a:solidFill>
                  <a:srgbClr val="363534">
                    <a:lumMod val="75000"/>
                  </a:srgbClr>
                </a:solidFill>
                <a:latin typeface="Arial"/>
                <a:cs typeface="Arial" pitchFamily="34" charset="0"/>
              </a:rPr>
              <a:t>AI/ML</a:t>
            </a:r>
            <a:endParaRPr lang="sv-SE" sz="1600" b="1" dirty="0">
              <a:solidFill>
                <a:srgbClr val="363534">
                  <a:lumMod val="75000"/>
                </a:srgbClr>
              </a:solidFill>
              <a:latin typeface="Arial"/>
              <a:cs typeface="Arial" pitchFamily="34" charset="0"/>
            </a:endParaRPr>
          </a:p>
        </p:txBody>
      </p:sp>
      <p:pic>
        <p:nvPicPr>
          <p:cNvPr id="25" name="Picture 24" descr="Clipart - &lt;strong&gt;database&lt;/strong&gt; symbo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4424" y="4017699"/>
            <a:ext cx="644848" cy="694995"/>
          </a:xfrm>
          <a:prstGeom prst="rect">
            <a:avLst/>
          </a:prstGeom>
        </p:spPr>
      </p:pic>
      <p:pic>
        <p:nvPicPr>
          <p:cNvPr id="32" name="Content Placeholder 18"/>
          <p:cNvPicPr>
            <a:picLocks noGrp="1" noChangeAspect="1"/>
          </p:cNvPicPr>
          <p:nvPr>
            <p:ph sz="quarter" idx="23"/>
          </p:nvPr>
        </p:nvPicPr>
        <p:blipFill>
          <a:blip r:embed="rId5" cstate="print">
            <a:extLst>
              <a:ext uri="{28A0092B-C50C-407E-A947-70E740481C1C}">
                <a14:useLocalDpi xmlns:a14="http://schemas.microsoft.com/office/drawing/2010/main" val="0"/>
              </a:ext>
            </a:extLst>
          </a:blip>
          <a:stretch>
            <a:fillRect/>
          </a:stretch>
        </p:blipFill>
        <p:spPr>
          <a:xfrm>
            <a:off x="2214749" y="5049970"/>
            <a:ext cx="2409049" cy="1317448"/>
          </a:xfrm>
        </p:spPr>
      </p:pic>
      <p:sp>
        <p:nvSpPr>
          <p:cNvPr id="34" name="Hexagon 33"/>
          <p:cNvSpPr/>
          <p:nvPr/>
        </p:nvSpPr>
        <p:spPr bwMode="gray">
          <a:xfrm>
            <a:off x="4375548" y="3417166"/>
            <a:ext cx="1488427" cy="1272132"/>
          </a:xfrm>
          <a:prstGeom prst="hexagon">
            <a:avLst/>
          </a:prstGeom>
          <a:ln>
            <a:headEnd/>
            <a:tailEnd/>
          </a:ln>
        </p:spPr>
        <p:style>
          <a:lnRef idx="2">
            <a:schemeClr val="accent2"/>
          </a:lnRef>
          <a:fillRef idx="1">
            <a:schemeClr val="lt1"/>
          </a:fillRef>
          <a:effectRef idx="0">
            <a:schemeClr val="accent2"/>
          </a:effectRef>
          <a:fontRef idx="minor">
            <a:schemeClr val="dk1"/>
          </a:fontRef>
        </p:style>
        <p:txBody>
          <a:bodyPr lIns="63500" tIns="0" rIns="64800" bIns="0" rtlCol="0" anchor="ctr"/>
          <a:lstStyle/>
          <a:p>
            <a:pPr algn="ctr" defTabSz="914377">
              <a:spcBef>
                <a:spcPct val="0"/>
              </a:spcBef>
              <a:buSzPct val="90000"/>
              <a:defRPr/>
            </a:pPr>
            <a:r>
              <a:rPr lang="sv-SE" sz="1100" b="1" dirty="0">
                <a:solidFill>
                  <a:srgbClr val="363534">
                    <a:lumMod val="75000"/>
                  </a:srgbClr>
                </a:solidFill>
                <a:latin typeface="Arial"/>
                <a:cs typeface="Arial" pitchFamily="34" charset="0"/>
              </a:rPr>
              <a:t>EHR/EMR</a:t>
            </a:r>
          </a:p>
        </p:txBody>
      </p:sp>
      <p:pic>
        <p:nvPicPr>
          <p:cNvPr id="4108" name="Picture 12" descr="Bildresultat fÃ¶r insamling av data sociala medi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5867" y="1912776"/>
            <a:ext cx="2152128" cy="12554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Diagram 25"/>
          <p:cNvGraphicFramePr/>
          <p:nvPr>
            <p:extLst/>
          </p:nvPr>
        </p:nvGraphicFramePr>
        <p:xfrm>
          <a:off x="8523609" y="2438131"/>
          <a:ext cx="3057364" cy="32092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Rounded Rectangular Callout 26"/>
          <p:cNvSpPr/>
          <p:nvPr/>
        </p:nvSpPr>
        <p:spPr bwMode="gray">
          <a:xfrm>
            <a:off x="5912131" y="1586693"/>
            <a:ext cx="2019631" cy="1278903"/>
          </a:xfrm>
          <a:prstGeom prst="wedgeRoundRectCallout">
            <a:avLst>
              <a:gd name="adj1" fmla="val -79233"/>
              <a:gd name="adj2" fmla="val 32496"/>
              <a:gd name="adj3" fmla="val 16667"/>
            </a:avLst>
          </a:prstGeom>
          <a:solidFill>
            <a:schemeClr val="accent4">
              <a:lumMod val="20000"/>
              <a:lumOff val="80000"/>
            </a:schemeClr>
          </a:solidFill>
          <a:ln>
            <a:noFill/>
            <a:headEnd/>
            <a:tailEnd/>
          </a:ln>
          <a:effectLst/>
          <a:scene3d>
            <a:camera prst="orthographicFront">
              <a:rot lat="0" lon="0" rev="0"/>
            </a:camera>
            <a:lightRig rig="contrasting" dir="t">
              <a:rot lat="0" lon="0" rev="7800000"/>
            </a:lightRig>
          </a:scene3d>
          <a:sp3d>
            <a:bevelT w="139700" h="139700"/>
          </a:sp3d>
        </p:spPr>
        <p:style>
          <a:lnRef idx="2">
            <a:schemeClr val="accent4"/>
          </a:lnRef>
          <a:fillRef idx="1">
            <a:schemeClr val="lt1"/>
          </a:fillRef>
          <a:effectRef idx="0">
            <a:schemeClr val="accent4"/>
          </a:effectRef>
          <a:fontRef idx="minor">
            <a:schemeClr val="dk1"/>
          </a:fontRef>
        </p:style>
        <p:txBody>
          <a:bodyPr lIns="63500" tIns="0" rIns="64800" bIns="0" rtlCol="0" anchor="ctr"/>
          <a:lstStyle/>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Individanpassad</a:t>
            </a:r>
          </a:p>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Självlärande</a:t>
            </a:r>
          </a:p>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Prediktiv</a:t>
            </a:r>
          </a:p>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Medicinering</a:t>
            </a:r>
          </a:p>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Kost</a:t>
            </a:r>
          </a:p>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Motion</a:t>
            </a:r>
          </a:p>
        </p:txBody>
      </p:sp>
      <p:sp>
        <p:nvSpPr>
          <p:cNvPr id="44" name="Rounded Rectangular Callout 43"/>
          <p:cNvSpPr/>
          <p:nvPr/>
        </p:nvSpPr>
        <p:spPr bwMode="gray">
          <a:xfrm>
            <a:off x="5863975" y="4543672"/>
            <a:ext cx="2019631" cy="1489229"/>
          </a:xfrm>
          <a:prstGeom prst="wedgeRoundRectCallout">
            <a:avLst>
              <a:gd name="adj1" fmla="val -106399"/>
              <a:gd name="adj2" fmla="val -6673"/>
              <a:gd name="adj3" fmla="val 16667"/>
            </a:avLst>
          </a:prstGeom>
          <a:solidFill>
            <a:schemeClr val="accent4">
              <a:lumMod val="20000"/>
              <a:lumOff val="80000"/>
            </a:schemeClr>
          </a:solidFill>
          <a:ln>
            <a:noFill/>
            <a:headEnd/>
            <a:tailEnd/>
          </a:ln>
          <a:effectLst/>
          <a:scene3d>
            <a:camera prst="orthographicFront">
              <a:rot lat="0" lon="0" rev="0"/>
            </a:camera>
            <a:lightRig rig="contrasting" dir="t">
              <a:rot lat="0" lon="0" rev="7800000"/>
            </a:lightRig>
          </a:scene3d>
          <a:sp3d>
            <a:bevelT w="139700" h="139700"/>
          </a:sp3d>
        </p:spPr>
        <p:style>
          <a:lnRef idx="2">
            <a:schemeClr val="accent4"/>
          </a:lnRef>
          <a:fillRef idx="1">
            <a:schemeClr val="lt1"/>
          </a:fillRef>
          <a:effectRef idx="0">
            <a:schemeClr val="accent4"/>
          </a:effectRef>
          <a:fontRef idx="minor">
            <a:schemeClr val="dk1"/>
          </a:fontRef>
        </p:style>
        <p:txBody>
          <a:bodyPr lIns="63500" tIns="0" rIns="64800" bIns="0" rtlCol="0" anchor="ctr"/>
          <a:lstStyle/>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Beslutsunderlag</a:t>
            </a:r>
          </a:p>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Historiska Mätvärden</a:t>
            </a:r>
          </a:p>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Notifieringar - Larm</a:t>
            </a:r>
          </a:p>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Tydligare Patientsituation</a:t>
            </a:r>
          </a:p>
          <a:p>
            <a:pPr marL="285744" indent="-285744" defTabSz="914377">
              <a:spcBef>
                <a:spcPct val="0"/>
              </a:spcBef>
              <a:buSzPct val="90000"/>
              <a:buFont typeface="Arial" panose="020B0604020202020204" pitchFamily="34" charset="0"/>
              <a:buChar char="•"/>
              <a:defRPr/>
            </a:pPr>
            <a:r>
              <a:rPr lang="sv-SE" sz="1100" b="1" dirty="0">
                <a:solidFill>
                  <a:srgbClr val="363534"/>
                </a:solidFill>
                <a:latin typeface="Arial"/>
                <a:cs typeface="Arial" pitchFamily="34" charset="0"/>
              </a:rPr>
              <a:t>Relevant forskning inom området</a:t>
            </a:r>
          </a:p>
        </p:txBody>
      </p:sp>
      <p:pic>
        <p:nvPicPr>
          <p:cNvPr id="14" name="Picture 12" descr="Bildresultat för tecknad hjärta">
            <a:extLst>
              <a:ext uri="{FF2B5EF4-FFF2-40B4-BE49-F238E27FC236}">
                <a16:creationId xmlns:a16="http://schemas.microsoft.com/office/drawing/2014/main" id="{76A0AF0A-5410-411D-96D7-6EE7D14BE9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3623" y="238152"/>
            <a:ext cx="1208895" cy="949496"/>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objekt 14">
            <a:extLst>
              <a:ext uri="{FF2B5EF4-FFF2-40B4-BE49-F238E27FC236}">
                <a16:creationId xmlns:a16="http://schemas.microsoft.com/office/drawing/2014/main" id="{037DFD95-40EA-49E6-A6EC-E784F4F5CED8}"/>
              </a:ext>
            </a:extLst>
          </p:cNvPr>
          <p:cNvPicPr>
            <a:picLocks noChangeAspect="1"/>
          </p:cNvPicPr>
          <p:nvPr/>
        </p:nvPicPr>
        <p:blipFill>
          <a:blip r:embed="rId13"/>
          <a:stretch>
            <a:fillRect/>
          </a:stretch>
        </p:blipFill>
        <p:spPr>
          <a:xfrm>
            <a:off x="5820572" y="6171797"/>
            <a:ext cx="2024048" cy="585267"/>
          </a:xfrm>
          <a:prstGeom prst="rect">
            <a:avLst/>
          </a:prstGeom>
        </p:spPr>
      </p:pic>
      <p:pic>
        <p:nvPicPr>
          <p:cNvPr id="17" name="Bildobjekt 16">
            <a:extLst>
              <a:ext uri="{FF2B5EF4-FFF2-40B4-BE49-F238E27FC236}">
                <a16:creationId xmlns:a16="http://schemas.microsoft.com/office/drawing/2014/main" id="{4ABEAA60-84FA-4261-B705-96F3062E69A8}"/>
              </a:ext>
            </a:extLst>
          </p:cNvPr>
          <p:cNvPicPr>
            <a:picLocks noChangeAspect="1"/>
          </p:cNvPicPr>
          <p:nvPr/>
        </p:nvPicPr>
        <p:blipFill>
          <a:blip r:embed="rId14"/>
          <a:stretch>
            <a:fillRect/>
          </a:stretch>
        </p:blipFill>
        <p:spPr>
          <a:xfrm>
            <a:off x="8814897" y="5908184"/>
            <a:ext cx="924173" cy="918468"/>
          </a:xfrm>
          <a:prstGeom prst="rect">
            <a:avLst/>
          </a:prstGeom>
        </p:spPr>
      </p:pic>
    </p:spTree>
    <p:extLst>
      <p:ext uri="{BB962C8B-B14F-4D97-AF65-F5344CB8AC3E}">
        <p14:creationId xmlns:p14="http://schemas.microsoft.com/office/powerpoint/2010/main" val="4173043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63" y="6041724"/>
            <a:ext cx="2818544" cy="816276"/>
          </a:xfrm>
          <a:prstGeom prst="rect">
            <a:avLst/>
          </a:prstGeom>
        </p:spPr>
      </p:pic>
      <p:sp>
        <p:nvSpPr>
          <p:cNvPr id="2" name="textruta 1">
            <a:extLst>
              <a:ext uri="{FF2B5EF4-FFF2-40B4-BE49-F238E27FC236}">
                <a16:creationId xmlns:a16="http://schemas.microsoft.com/office/drawing/2014/main" id="{13AAA31F-02C1-4644-9A97-CCF6213F4A30}"/>
              </a:ext>
            </a:extLst>
          </p:cNvPr>
          <p:cNvSpPr txBox="1"/>
          <p:nvPr/>
        </p:nvSpPr>
        <p:spPr>
          <a:xfrm>
            <a:off x="1739335" y="2652146"/>
            <a:ext cx="8656320" cy="1200329"/>
          </a:xfrm>
          <a:prstGeom prst="rect">
            <a:avLst/>
          </a:prstGeom>
          <a:noFill/>
        </p:spPr>
        <p:txBody>
          <a:bodyPr wrap="square" rtlCol="0">
            <a:spAutoFit/>
          </a:bodyPr>
          <a:lstStyle/>
          <a:p>
            <a:pPr algn="ctr"/>
            <a:r>
              <a:rPr lang="sv-SE" sz="3600" b="1" u="sng" dirty="0">
                <a:latin typeface="Arial" panose="020B0604020202020204" pitchFamily="34" charset="0"/>
                <a:cs typeface="Arial" panose="020B0604020202020204" pitchFamily="34" charset="0"/>
              </a:rPr>
              <a:t>E-</a:t>
            </a:r>
            <a:r>
              <a:rPr lang="sv-SE" sz="3600" b="1" u="sng" dirty="0" err="1">
                <a:latin typeface="Arial" panose="020B0604020202020204" pitchFamily="34" charset="0"/>
                <a:cs typeface="Arial" panose="020B0604020202020204" pitchFamily="34" charset="0"/>
              </a:rPr>
              <a:t>health</a:t>
            </a:r>
            <a:r>
              <a:rPr lang="sv-SE" sz="3600" b="1" u="sng" dirty="0">
                <a:latin typeface="Arial" panose="020B0604020202020204" pitchFamily="34" charset="0"/>
                <a:cs typeface="Arial" panose="020B0604020202020204" pitchFamily="34" charset="0"/>
              </a:rPr>
              <a:t> Innovation</a:t>
            </a:r>
          </a:p>
          <a:p>
            <a:pPr algn="ctr"/>
            <a:r>
              <a:rPr lang="sv-SE" sz="3600" b="1" dirty="0">
                <a:latin typeface="Arial" panose="020B0604020202020204" pitchFamily="34" charset="0"/>
                <a:cs typeface="Arial" panose="020B0604020202020204" pitchFamily="34" charset="0"/>
              </a:rPr>
              <a:t>2018-05-01 – 2021-08-31</a:t>
            </a:r>
            <a:endParaRPr lang="en-GB" sz="3600" b="1" dirty="0">
              <a:latin typeface="Arial" panose="020B0604020202020204" pitchFamily="34" charset="0"/>
              <a:cs typeface="Arial" panose="020B0604020202020204" pitchFamily="34" charset="0"/>
            </a:endParaRPr>
          </a:p>
        </p:txBody>
      </p:sp>
      <p:pic>
        <p:nvPicPr>
          <p:cNvPr id="7" name="Bildobjekt 6">
            <a:extLst>
              <a:ext uri="{FF2B5EF4-FFF2-40B4-BE49-F238E27FC236}">
                <a16:creationId xmlns:a16="http://schemas.microsoft.com/office/drawing/2014/main" id="{31082635-767C-43BB-80BB-4366685C6142}"/>
              </a:ext>
            </a:extLst>
          </p:cNvPr>
          <p:cNvPicPr>
            <a:picLocks noChangeAspect="1"/>
          </p:cNvPicPr>
          <p:nvPr/>
        </p:nvPicPr>
        <p:blipFill>
          <a:blip r:embed="rId4"/>
          <a:stretch>
            <a:fillRect/>
          </a:stretch>
        </p:blipFill>
        <p:spPr>
          <a:xfrm>
            <a:off x="10543178" y="5736389"/>
            <a:ext cx="1081314" cy="1071454"/>
          </a:xfrm>
          <a:prstGeom prst="rect">
            <a:avLst/>
          </a:prstGeom>
        </p:spPr>
      </p:pic>
      <p:pic>
        <p:nvPicPr>
          <p:cNvPr id="9" name="Bildobjekt 8">
            <a:extLst>
              <a:ext uri="{FF2B5EF4-FFF2-40B4-BE49-F238E27FC236}">
                <a16:creationId xmlns:a16="http://schemas.microsoft.com/office/drawing/2014/main" id="{1C6A836F-CE47-4618-B9CA-87F753586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064" y="5834070"/>
            <a:ext cx="2074938" cy="927100"/>
          </a:xfrm>
          <a:prstGeom prst="rect">
            <a:avLst/>
          </a:prstGeom>
        </p:spPr>
      </p:pic>
    </p:spTree>
    <p:extLst>
      <p:ext uri="{BB962C8B-B14F-4D97-AF65-F5344CB8AC3E}">
        <p14:creationId xmlns:p14="http://schemas.microsoft.com/office/powerpoint/2010/main" val="1587911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8D20810-9264-4A77-9F99-8F6609DA59BE}"/>
              </a:ext>
            </a:extLst>
          </p:cNvPr>
          <p:cNvSpPr/>
          <p:nvPr/>
        </p:nvSpPr>
        <p:spPr>
          <a:xfrm>
            <a:off x="5257376" y="566517"/>
            <a:ext cx="2643832" cy="462039"/>
          </a:xfrm>
          <a:prstGeom prst="rect">
            <a:avLst/>
          </a:prstGeom>
          <a:gradFill>
            <a:gsLst>
              <a:gs pos="0">
                <a:schemeClr val="accent1">
                  <a:tint val="100000"/>
                  <a:shade val="100000"/>
                  <a:satMod val="130000"/>
                  <a:alpha val="7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lIns="252000" rtlCol="0" anchor="ctr" anchorCtr="0"/>
          <a:lstStyle/>
          <a:p>
            <a:r>
              <a:rPr lang="sv-SE" sz="1400" dirty="0">
                <a:solidFill>
                  <a:schemeClr val="tx1"/>
                </a:solidFill>
              </a:rPr>
              <a:t>Vanlig inköpsprocess enl. LOU</a:t>
            </a:r>
          </a:p>
        </p:txBody>
      </p:sp>
      <p:sp>
        <p:nvSpPr>
          <p:cNvPr id="4" name="Rektangel 3">
            <a:extLst>
              <a:ext uri="{FF2B5EF4-FFF2-40B4-BE49-F238E27FC236}">
                <a16:creationId xmlns:a16="http://schemas.microsoft.com/office/drawing/2014/main" id="{2D200F28-9278-4875-96C1-762FD19D919D}"/>
              </a:ext>
            </a:extLst>
          </p:cNvPr>
          <p:cNvSpPr/>
          <p:nvPr/>
        </p:nvSpPr>
        <p:spPr>
          <a:xfrm>
            <a:off x="5980903" y="4998481"/>
            <a:ext cx="1282752" cy="891271"/>
          </a:xfrm>
          <a:prstGeom prst="rect">
            <a:avLst/>
          </a:prstGeom>
          <a:gradFill>
            <a:gsLst>
              <a:gs pos="0">
                <a:schemeClr val="accent1">
                  <a:tint val="100000"/>
                  <a:shade val="100000"/>
                  <a:satMod val="130000"/>
                  <a:alpha val="7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cxnSp>
        <p:nvCxnSpPr>
          <p:cNvPr id="5" name="Rak pilkoppling 4">
            <a:extLst>
              <a:ext uri="{FF2B5EF4-FFF2-40B4-BE49-F238E27FC236}">
                <a16:creationId xmlns:a16="http://schemas.microsoft.com/office/drawing/2014/main" id="{BEF6BB20-C476-4420-9F4B-1515D6CB9102}"/>
              </a:ext>
            </a:extLst>
          </p:cNvPr>
          <p:cNvCxnSpPr>
            <a:cxnSpLocks/>
          </p:cNvCxnSpPr>
          <p:nvPr/>
        </p:nvCxnSpPr>
        <p:spPr>
          <a:xfrm flipV="1">
            <a:off x="7308377" y="3465383"/>
            <a:ext cx="1947976" cy="1919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ktangel 5">
            <a:extLst>
              <a:ext uri="{FF2B5EF4-FFF2-40B4-BE49-F238E27FC236}">
                <a16:creationId xmlns:a16="http://schemas.microsoft.com/office/drawing/2014/main" id="{B2277C08-EEC2-4976-8196-6564A1A31F17}"/>
              </a:ext>
            </a:extLst>
          </p:cNvPr>
          <p:cNvSpPr>
            <a:spLocks noChangeAspect="1"/>
          </p:cNvSpPr>
          <p:nvPr/>
        </p:nvSpPr>
        <p:spPr>
          <a:xfrm>
            <a:off x="1763960" y="2277383"/>
            <a:ext cx="1080000" cy="108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a:t>Behovs-</a:t>
            </a:r>
          </a:p>
          <a:p>
            <a:pPr algn="ctr"/>
            <a:r>
              <a:rPr lang="sv-SE" sz="1400" dirty="0"/>
              <a:t>analys</a:t>
            </a:r>
          </a:p>
        </p:txBody>
      </p:sp>
      <p:sp>
        <p:nvSpPr>
          <p:cNvPr id="7" name="Romb 6">
            <a:extLst>
              <a:ext uri="{FF2B5EF4-FFF2-40B4-BE49-F238E27FC236}">
                <a16:creationId xmlns:a16="http://schemas.microsoft.com/office/drawing/2014/main" id="{8250349A-B84A-467A-8007-13B49220E32B}"/>
              </a:ext>
            </a:extLst>
          </p:cNvPr>
          <p:cNvSpPr>
            <a:spLocks noChangeAspect="1"/>
          </p:cNvSpPr>
          <p:nvPr/>
        </p:nvSpPr>
        <p:spPr>
          <a:xfrm>
            <a:off x="3367167" y="2169383"/>
            <a:ext cx="1296000" cy="1296000"/>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400" dirty="0"/>
          </a:p>
        </p:txBody>
      </p:sp>
      <p:sp>
        <p:nvSpPr>
          <p:cNvPr id="8" name="Rektangel 7">
            <a:extLst>
              <a:ext uri="{FF2B5EF4-FFF2-40B4-BE49-F238E27FC236}">
                <a16:creationId xmlns:a16="http://schemas.microsoft.com/office/drawing/2014/main" id="{8EBF1B21-CD97-4776-A826-D39C80DAC2C0}"/>
              </a:ext>
            </a:extLst>
          </p:cNvPr>
          <p:cNvSpPr>
            <a:spLocks/>
          </p:cNvSpPr>
          <p:nvPr/>
        </p:nvSpPr>
        <p:spPr>
          <a:xfrm>
            <a:off x="6727443" y="2286371"/>
            <a:ext cx="1367999" cy="108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a:t>Utveckling</a:t>
            </a:r>
          </a:p>
          <a:p>
            <a:pPr algn="ctr"/>
            <a:r>
              <a:rPr lang="sv-SE" sz="1400" dirty="0"/>
              <a:t>Tjänst/produkt</a:t>
            </a:r>
          </a:p>
        </p:txBody>
      </p:sp>
      <p:sp>
        <p:nvSpPr>
          <p:cNvPr id="9" name="Rektangel 8">
            <a:extLst>
              <a:ext uri="{FF2B5EF4-FFF2-40B4-BE49-F238E27FC236}">
                <a16:creationId xmlns:a16="http://schemas.microsoft.com/office/drawing/2014/main" id="{42173EAF-E015-44B8-8C67-FA7B0821AAC5}"/>
              </a:ext>
            </a:extLst>
          </p:cNvPr>
          <p:cNvSpPr/>
          <p:nvPr/>
        </p:nvSpPr>
        <p:spPr>
          <a:xfrm>
            <a:off x="8618118" y="2273523"/>
            <a:ext cx="1432357" cy="108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a:t>Implementering</a:t>
            </a:r>
          </a:p>
        </p:txBody>
      </p:sp>
      <p:sp>
        <p:nvSpPr>
          <p:cNvPr id="10" name="textruta 9">
            <a:extLst>
              <a:ext uri="{FF2B5EF4-FFF2-40B4-BE49-F238E27FC236}">
                <a16:creationId xmlns:a16="http://schemas.microsoft.com/office/drawing/2014/main" id="{B3A23E5C-1105-464F-BF9A-DD22B36F0A4F}"/>
              </a:ext>
            </a:extLst>
          </p:cNvPr>
          <p:cNvSpPr txBox="1"/>
          <p:nvPr/>
        </p:nvSpPr>
        <p:spPr>
          <a:xfrm>
            <a:off x="6016997" y="5169001"/>
            <a:ext cx="1219886" cy="523220"/>
          </a:xfrm>
          <a:prstGeom prst="rect">
            <a:avLst/>
          </a:prstGeom>
          <a:noFill/>
        </p:spPr>
        <p:txBody>
          <a:bodyPr wrap="none" rtlCol="0">
            <a:spAutoFit/>
          </a:bodyPr>
          <a:lstStyle/>
          <a:p>
            <a:r>
              <a:rPr lang="sv-SE" sz="1400" dirty="0"/>
              <a:t> Verksamhets-</a:t>
            </a:r>
          </a:p>
          <a:p>
            <a:r>
              <a:rPr lang="sv-SE" sz="1400" dirty="0"/>
              <a:t>utveckling</a:t>
            </a:r>
          </a:p>
        </p:txBody>
      </p:sp>
      <p:sp>
        <p:nvSpPr>
          <p:cNvPr id="11" name="Höger 8">
            <a:extLst>
              <a:ext uri="{FF2B5EF4-FFF2-40B4-BE49-F238E27FC236}">
                <a16:creationId xmlns:a16="http://schemas.microsoft.com/office/drawing/2014/main" id="{CFC6A12D-8569-4524-8869-53D1123E262D}"/>
              </a:ext>
            </a:extLst>
          </p:cNvPr>
          <p:cNvSpPr>
            <a:spLocks noChangeAspect="1"/>
          </p:cNvSpPr>
          <p:nvPr/>
        </p:nvSpPr>
        <p:spPr>
          <a:xfrm>
            <a:off x="1325151" y="2766416"/>
            <a:ext cx="313511" cy="111507"/>
          </a:xfrm>
          <a:prstGeom prst="rightArrow">
            <a:avLst>
              <a:gd name="adj1" fmla="val 50000"/>
              <a:gd name="adj2" fmla="val 202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2" name="Rak 10">
            <a:extLst>
              <a:ext uri="{FF2B5EF4-FFF2-40B4-BE49-F238E27FC236}">
                <a16:creationId xmlns:a16="http://schemas.microsoft.com/office/drawing/2014/main" id="{4FE72A15-ED0D-4714-83C8-A98D92D95202}"/>
              </a:ext>
            </a:extLst>
          </p:cNvPr>
          <p:cNvCxnSpPr/>
          <p:nvPr/>
        </p:nvCxnSpPr>
        <p:spPr>
          <a:xfrm>
            <a:off x="5684579" y="3087983"/>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ruta 12">
            <a:extLst>
              <a:ext uri="{FF2B5EF4-FFF2-40B4-BE49-F238E27FC236}">
                <a16:creationId xmlns:a16="http://schemas.microsoft.com/office/drawing/2014/main" id="{FFA4560F-FF11-4CF7-A8E4-FE9BF28E0274}"/>
              </a:ext>
            </a:extLst>
          </p:cNvPr>
          <p:cNvSpPr txBox="1"/>
          <p:nvPr/>
        </p:nvSpPr>
        <p:spPr>
          <a:xfrm>
            <a:off x="4223939" y="3336379"/>
            <a:ext cx="855708" cy="276999"/>
          </a:xfrm>
          <a:prstGeom prst="rect">
            <a:avLst/>
          </a:prstGeom>
          <a:noFill/>
        </p:spPr>
        <p:txBody>
          <a:bodyPr wrap="square" rtlCol="0">
            <a:spAutoFit/>
          </a:bodyPr>
          <a:lstStyle/>
          <a:p>
            <a:r>
              <a:rPr lang="sv-SE" sz="1200" i="1" dirty="0"/>
              <a:t>Internt</a:t>
            </a:r>
          </a:p>
        </p:txBody>
      </p:sp>
      <p:sp>
        <p:nvSpPr>
          <p:cNvPr id="14" name="Rektangel 13">
            <a:extLst>
              <a:ext uri="{FF2B5EF4-FFF2-40B4-BE49-F238E27FC236}">
                <a16:creationId xmlns:a16="http://schemas.microsoft.com/office/drawing/2014/main" id="{5CA708BF-31DD-4A76-8FD8-9425D71A0040}"/>
              </a:ext>
            </a:extLst>
          </p:cNvPr>
          <p:cNvSpPr/>
          <p:nvPr/>
        </p:nvSpPr>
        <p:spPr>
          <a:xfrm>
            <a:off x="4462028" y="2429318"/>
            <a:ext cx="977315" cy="276999"/>
          </a:xfrm>
          <a:prstGeom prst="rect">
            <a:avLst/>
          </a:prstGeom>
        </p:spPr>
        <p:txBody>
          <a:bodyPr wrap="square">
            <a:spAutoFit/>
          </a:bodyPr>
          <a:lstStyle/>
          <a:p>
            <a:r>
              <a:rPr lang="sv-SE" sz="1200" i="1" dirty="0"/>
              <a:t>Finns ej</a:t>
            </a:r>
          </a:p>
        </p:txBody>
      </p:sp>
      <p:sp>
        <p:nvSpPr>
          <p:cNvPr id="15" name="textruta 14">
            <a:extLst>
              <a:ext uri="{FF2B5EF4-FFF2-40B4-BE49-F238E27FC236}">
                <a16:creationId xmlns:a16="http://schemas.microsoft.com/office/drawing/2014/main" id="{B213DC6B-569A-41AC-82A4-7401BFCF5A4F}"/>
              </a:ext>
            </a:extLst>
          </p:cNvPr>
          <p:cNvSpPr txBox="1"/>
          <p:nvPr/>
        </p:nvSpPr>
        <p:spPr>
          <a:xfrm>
            <a:off x="4352962" y="1598827"/>
            <a:ext cx="904415" cy="276999"/>
          </a:xfrm>
          <a:prstGeom prst="rect">
            <a:avLst/>
          </a:prstGeom>
          <a:noFill/>
        </p:spPr>
        <p:txBody>
          <a:bodyPr wrap="none" rtlCol="0">
            <a:spAutoFit/>
          </a:bodyPr>
          <a:lstStyle/>
          <a:p>
            <a:r>
              <a:rPr lang="sv-SE" sz="1200" i="1" dirty="0"/>
              <a:t>Finns redan</a:t>
            </a:r>
          </a:p>
        </p:txBody>
      </p:sp>
      <p:sp>
        <p:nvSpPr>
          <p:cNvPr id="16" name="textruta 15">
            <a:extLst>
              <a:ext uri="{FF2B5EF4-FFF2-40B4-BE49-F238E27FC236}">
                <a16:creationId xmlns:a16="http://schemas.microsoft.com/office/drawing/2014/main" id="{B9BE64DF-5E3C-48B3-9FC2-7A2B1DD989DD}"/>
              </a:ext>
            </a:extLst>
          </p:cNvPr>
          <p:cNvSpPr txBox="1"/>
          <p:nvPr/>
        </p:nvSpPr>
        <p:spPr>
          <a:xfrm>
            <a:off x="1495742" y="3698329"/>
            <a:ext cx="1504183" cy="1169551"/>
          </a:xfrm>
          <a:prstGeom prst="rect">
            <a:avLst/>
          </a:prstGeom>
          <a:noFill/>
        </p:spPr>
        <p:txBody>
          <a:bodyPr wrap="square" rtlCol="0">
            <a:spAutoFit/>
          </a:bodyPr>
          <a:lstStyle/>
          <a:p>
            <a:pPr algn="ctr"/>
            <a:r>
              <a:rPr lang="sv-SE" sz="1400" b="1" u="sng" dirty="0"/>
              <a:t>Roller</a:t>
            </a:r>
          </a:p>
          <a:p>
            <a:pPr algn="ctr"/>
            <a:r>
              <a:rPr lang="sv-SE" sz="1400" dirty="0"/>
              <a:t>Blue Science Park</a:t>
            </a:r>
          </a:p>
          <a:p>
            <a:pPr algn="ctr"/>
            <a:r>
              <a:rPr lang="sv-SE" sz="1400" dirty="0"/>
              <a:t>Verksamhet</a:t>
            </a:r>
          </a:p>
          <a:p>
            <a:pPr algn="ctr"/>
            <a:r>
              <a:rPr lang="sv-SE" sz="1400" dirty="0"/>
              <a:t>Forskning</a:t>
            </a:r>
          </a:p>
          <a:p>
            <a:pPr algn="ctr"/>
            <a:r>
              <a:rPr lang="sv-SE" sz="1400" dirty="0"/>
              <a:t>Näringsliv</a:t>
            </a:r>
          </a:p>
        </p:txBody>
      </p:sp>
      <p:sp>
        <p:nvSpPr>
          <p:cNvPr id="17" name="textruta 16">
            <a:extLst>
              <a:ext uri="{FF2B5EF4-FFF2-40B4-BE49-F238E27FC236}">
                <a16:creationId xmlns:a16="http://schemas.microsoft.com/office/drawing/2014/main" id="{4DA90138-0270-4DF5-9F4E-E5043EEDABAD}"/>
              </a:ext>
            </a:extLst>
          </p:cNvPr>
          <p:cNvSpPr txBox="1"/>
          <p:nvPr/>
        </p:nvSpPr>
        <p:spPr>
          <a:xfrm>
            <a:off x="4809079" y="52968"/>
            <a:ext cx="2699522" cy="461665"/>
          </a:xfrm>
          <a:prstGeom prst="rect">
            <a:avLst/>
          </a:prstGeom>
          <a:noFill/>
        </p:spPr>
        <p:txBody>
          <a:bodyPr wrap="none" rtlCol="0">
            <a:spAutoFit/>
          </a:bodyPr>
          <a:lstStyle/>
          <a:p>
            <a:r>
              <a:rPr lang="sv-SE" sz="2400" b="1" u="sng" dirty="0"/>
              <a:t>E-health Innovation</a:t>
            </a:r>
            <a:endParaRPr lang="sv-SE" sz="2400" b="1" dirty="0"/>
          </a:p>
        </p:txBody>
      </p:sp>
      <p:sp>
        <p:nvSpPr>
          <p:cNvPr id="18" name="Pratbubbla: oval 17">
            <a:extLst>
              <a:ext uri="{FF2B5EF4-FFF2-40B4-BE49-F238E27FC236}">
                <a16:creationId xmlns:a16="http://schemas.microsoft.com/office/drawing/2014/main" id="{64423531-89FA-4808-A55D-3A345079405B}"/>
              </a:ext>
            </a:extLst>
          </p:cNvPr>
          <p:cNvSpPr/>
          <p:nvPr/>
        </p:nvSpPr>
        <p:spPr>
          <a:xfrm>
            <a:off x="8890582" y="247422"/>
            <a:ext cx="2214532" cy="955599"/>
          </a:xfrm>
          <a:prstGeom prst="wedgeEllipseCallout">
            <a:avLst>
              <a:gd name="adj1" fmla="val -109170"/>
              <a:gd name="adj2" fmla="val 16171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000" dirty="0">
                <a:solidFill>
                  <a:schemeClr val="tx1"/>
                </a:solidFill>
              </a:rPr>
              <a:t>FoU</a:t>
            </a:r>
          </a:p>
          <a:p>
            <a:pPr algn="ctr"/>
            <a:r>
              <a:rPr lang="sv-SE" sz="1000" dirty="0">
                <a:solidFill>
                  <a:schemeClr val="tx1"/>
                </a:solidFill>
              </a:rPr>
              <a:t>Innovationsupphandling</a:t>
            </a:r>
          </a:p>
          <a:p>
            <a:pPr algn="ctr"/>
            <a:r>
              <a:rPr lang="sv-SE" sz="1000" dirty="0">
                <a:solidFill>
                  <a:schemeClr val="tx1"/>
                </a:solidFill>
              </a:rPr>
              <a:t>Innovationspartnerskap</a:t>
            </a:r>
          </a:p>
          <a:p>
            <a:pPr algn="ctr"/>
            <a:r>
              <a:rPr lang="sv-SE" sz="1000" dirty="0">
                <a:solidFill>
                  <a:schemeClr val="tx1"/>
                </a:solidFill>
              </a:rPr>
              <a:t>OPI</a:t>
            </a:r>
            <a:endParaRPr lang="en-GB" sz="1000" dirty="0">
              <a:solidFill>
                <a:schemeClr val="tx1"/>
              </a:solidFill>
            </a:endParaRPr>
          </a:p>
        </p:txBody>
      </p:sp>
      <p:sp>
        <p:nvSpPr>
          <p:cNvPr id="19" name="Pratbubbla: oval 18">
            <a:extLst>
              <a:ext uri="{FF2B5EF4-FFF2-40B4-BE49-F238E27FC236}">
                <a16:creationId xmlns:a16="http://schemas.microsoft.com/office/drawing/2014/main" id="{1BD600EF-87A2-4CCE-B26D-9F868EEB95DB}"/>
              </a:ext>
            </a:extLst>
          </p:cNvPr>
          <p:cNvSpPr/>
          <p:nvPr/>
        </p:nvSpPr>
        <p:spPr>
          <a:xfrm>
            <a:off x="1376222" y="858160"/>
            <a:ext cx="2453055" cy="965872"/>
          </a:xfrm>
          <a:prstGeom prst="wedgeEllipseCallout">
            <a:avLst>
              <a:gd name="adj1" fmla="val -10690"/>
              <a:gd name="adj2" fmla="val 9448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000" dirty="0">
              <a:solidFill>
                <a:schemeClr val="tx1"/>
              </a:solidFill>
            </a:endParaRPr>
          </a:p>
          <a:p>
            <a:pPr algn="ctr"/>
            <a:r>
              <a:rPr lang="sv-SE" sz="1000" dirty="0">
                <a:solidFill>
                  <a:schemeClr val="tx1"/>
                </a:solidFill>
              </a:rPr>
              <a:t>Identifiera och analysera</a:t>
            </a:r>
          </a:p>
          <a:p>
            <a:pPr algn="ctr"/>
            <a:r>
              <a:rPr lang="sv-SE" sz="1000" dirty="0">
                <a:solidFill>
                  <a:schemeClr val="tx1"/>
                </a:solidFill>
              </a:rPr>
              <a:t>behov. Genomför marknadsanalys</a:t>
            </a:r>
          </a:p>
          <a:p>
            <a:pPr algn="ctr"/>
            <a:endParaRPr lang="en-GB" sz="1000" dirty="0">
              <a:solidFill>
                <a:schemeClr val="tx1"/>
              </a:solidFill>
            </a:endParaRPr>
          </a:p>
        </p:txBody>
      </p:sp>
      <p:cxnSp>
        <p:nvCxnSpPr>
          <p:cNvPr id="20" name="Rak pilkoppling 19">
            <a:extLst>
              <a:ext uri="{FF2B5EF4-FFF2-40B4-BE49-F238E27FC236}">
                <a16:creationId xmlns:a16="http://schemas.microsoft.com/office/drawing/2014/main" id="{C435A390-4F0E-428E-9BA4-F452B1C91915}"/>
              </a:ext>
            </a:extLst>
          </p:cNvPr>
          <p:cNvCxnSpPr>
            <a:cxnSpLocks/>
          </p:cNvCxnSpPr>
          <p:nvPr/>
        </p:nvCxnSpPr>
        <p:spPr>
          <a:xfrm>
            <a:off x="7560517" y="1086039"/>
            <a:ext cx="1330065" cy="1083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Rak pilkoppling 22">
            <a:extLst>
              <a:ext uri="{FF2B5EF4-FFF2-40B4-BE49-F238E27FC236}">
                <a16:creationId xmlns:a16="http://schemas.microsoft.com/office/drawing/2014/main" id="{BFEB7505-7CF7-4D56-BD88-398FF5979855}"/>
              </a:ext>
            </a:extLst>
          </p:cNvPr>
          <p:cNvCxnSpPr>
            <a:cxnSpLocks/>
          </p:cNvCxnSpPr>
          <p:nvPr/>
        </p:nvCxnSpPr>
        <p:spPr>
          <a:xfrm flipV="1">
            <a:off x="4352962" y="1115243"/>
            <a:ext cx="1837389" cy="12827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Rak pilkoppling 23">
            <a:extLst>
              <a:ext uri="{FF2B5EF4-FFF2-40B4-BE49-F238E27FC236}">
                <a16:creationId xmlns:a16="http://schemas.microsoft.com/office/drawing/2014/main" id="{EF6F5282-ACE1-425A-941B-509305888497}"/>
              </a:ext>
            </a:extLst>
          </p:cNvPr>
          <p:cNvCxnSpPr>
            <a:cxnSpLocks/>
          </p:cNvCxnSpPr>
          <p:nvPr/>
        </p:nvCxnSpPr>
        <p:spPr>
          <a:xfrm>
            <a:off x="4352962" y="3336379"/>
            <a:ext cx="1529679" cy="1936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ruta 24">
            <a:extLst>
              <a:ext uri="{FF2B5EF4-FFF2-40B4-BE49-F238E27FC236}">
                <a16:creationId xmlns:a16="http://schemas.microsoft.com/office/drawing/2014/main" id="{2C43A851-815A-452C-A134-25D946B1DF97}"/>
              </a:ext>
            </a:extLst>
          </p:cNvPr>
          <p:cNvSpPr txBox="1"/>
          <p:nvPr/>
        </p:nvSpPr>
        <p:spPr>
          <a:xfrm>
            <a:off x="10573758" y="3589398"/>
            <a:ext cx="1504183" cy="738664"/>
          </a:xfrm>
          <a:prstGeom prst="rect">
            <a:avLst/>
          </a:prstGeom>
          <a:noFill/>
        </p:spPr>
        <p:txBody>
          <a:bodyPr wrap="square" rtlCol="0">
            <a:spAutoFit/>
          </a:bodyPr>
          <a:lstStyle/>
          <a:p>
            <a:pPr algn="ctr"/>
            <a:r>
              <a:rPr lang="sv-SE" sz="1400" b="1" u="sng" dirty="0"/>
              <a:t>Roller</a:t>
            </a:r>
          </a:p>
          <a:p>
            <a:pPr algn="ctr"/>
            <a:r>
              <a:rPr lang="sv-SE" sz="1400" dirty="0"/>
              <a:t>Blue Science Park</a:t>
            </a:r>
          </a:p>
          <a:p>
            <a:pPr algn="ctr"/>
            <a:r>
              <a:rPr lang="sv-SE" sz="1400" dirty="0"/>
              <a:t>Verksamhet</a:t>
            </a:r>
          </a:p>
        </p:txBody>
      </p:sp>
      <p:sp>
        <p:nvSpPr>
          <p:cNvPr id="26" name="textruta 25">
            <a:extLst>
              <a:ext uri="{FF2B5EF4-FFF2-40B4-BE49-F238E27FC236}">
                <a16:creationId xmlns:a16="http://schemas.microsoft.com/office/drawing/2014/main" id="{312541B6-D3E5-4C23-91FD-AF63BC46B078}"/>
              </a:ext>
            </a:extLst>
          </p:cNvPr>
          <p:cNvSpPr txBox="1"/>
          <p:nvPr/>
        </p:nvSpPr>
        <p:spPr>
          <a:xfrm>
            <a:off x="6064089" y="5959770"/>
            <a:ext cx="1116380" cy="738664"/>
          </a:xfrm>
          <a:prstGeom prst="rect">
            <a:avLst/>
          </a:prstGeom>
          <a:noFill/>
        </p:spPr>
        <p:txBody>
          <a:bodyPr wrap="square" rtlCol="0">
            <a:spAutoFit/>
          </a:bodyPr>
          <a:lstStyle/>
          <a:p>
            <a:pPr algn="ctr"/>
            <a:r>
              <a:rPr lang="sv-SE" sz="1400" b="1" u="sng" dirty="0"/>
              <a:t>Roller</a:t>
            </a:r>
          </a:p>
          <a:p>
            <a:pPr algn="ctr"/>
            <a:r>
              <a:rPr lang="sv-SE" sz="1400" dirty="0"/>
              <a:t>Verksamhet</a:t>
            </a:r>
          </a:p>
          <a:p>
            <a:pPr algn="ctr"/>
            <a:r>
              <a:rPr lang="sv-SE" sz="1400" dirty="0"/>
              <a:t>Näringsliv</a:t>
            </a:r>
          </a:p>
        </p:txBody>
      </p:sp>
      <p:sp>
        <p:nvSpPr>
          <p:cNvPr id="27" name="textruta 26">
            <a:extLst>
              <a:ext uri="{FF2B5EF4-FFF2-40B4-BE49-F238E27FC236}">
                <a16:creationId xmlns:a16="http://schemas.microsoft.com/office/drawing/2014/main" id="{C9B9E20A-6213-4621-912F-9C6F4D68BC5C}"/>
              </a:ext>
            </a:extLst>
          </p:cNvPr>
          <p:cNvSpPr txBox="1"/>
          <p:nvPr/>
        </p:nvSpPr>
        <p:spPr>
          <a:xfrm>
            <a:off x="6434275" y="1115243"/>
            <a:ext cx="1504183" cy="738664"/>
          </a:xfrm>
          <a:prstGeom prst="rect">
            <a:avLst/>
          </a:prstGeom>
          <a:noFill/>
        </p:spPr>
        <p:txBody>
          <a:bodyPr wrap="square" rtlCol="0">
            <a:spAutoFit/>
          </a:bodyPr>
          <a:lstStyle/>
          <a:p>
            <a:pPr algn="ctr"/>
            <a:r>
              <a:rPr lang="sv-SE" sz="1400" b="1" u="sng" dirty="0"/>
              <a:t>Roller</a:t>
            </a:r>
          </a:p>
          <a:p>
            <a:pPr algn="ctr"/>
            <a:r>
              <a:rPr lang="sv-SE" sz="1400" dirty="0"/>
              <a:t>Verksamhet</a:t>
            </a:r>
          </a:p>
          <a:p>
            <a:pPr algn="ctr"/>
            <a:r>
              <a:rPr lang="sv-SE" sz="1400" dirty="0"/>
              <a:t>Näringsliv</a:t>
            </a:r>
          </a:p>
        </p:txBody>
      </p:sp>
      <p:sp>
        <p:nvSpPr>
          <p:cNvPr id="28" name="textruta 27">
            <a:extLst>
              <a:ext uri="{FF2B5EF4-FFF2-40B4-BE49-F238E27FC236}">
                <a16:creationId xmlns:a16="http://schemas.microsoft.com/office/drawing/2014/main" id="{B06647B1-F0A6-4E18-AC8E-3D046D070466}"/>
              </a:ext>
            </a:extLst>
          </p:cNvPr>
          <p:cNvSpPr txBox="1"/>
          <p:nvPr/>
        </p:nvSpPr>
        <p:spPr>
          <a:xfrm>
            <a:off x="6669807" y="3582709"/>
            <a:ext cx="1495643" cy="1169551"/>
          </a:xfrm>
          <a:prstGeom prst="rect">
            <a:avLst/>
          </a:prstGeom>
          <a:noFill/>
        </p:spPr>
        <p:txBody>
          <a:bodyPr wrap="square" rtlCol="0">
            <a:spAutoFit/>
          </a:bodyPr>
          <a:lstStyle/>
          <a:p>
            <a:pPr algn="ctr"/>
            <a:r>
              <a:rPr lang="sv-SE" sz="1400" b="1" u="sng" dirty="0"/>
              <a:t>Roller</a:t>
            </a:r>
          </a:p>
          <a:p>
            <a:pPr algn="ctr"/>
            <a:r>
              <a:rPr lang="sv-SE" sz="1400" dirty="0"/>
              <a:t>Blue Science Park</a:t>
            </a:r>
          </a:p>
          <a:p>
            <a:pPr algn="ctr"/>
            <a:r>
              <a:rPr lang="sv-SE" sz="1400" dirty="0"/>
              <a:t>Verksamhet</a:t>
            </a:r>
          </a:p>
          <a:p>
            <a:pPr algn="ctr"/>
            <a:r>
              <a:rPr lang="sv-SE" sz="1400" dirty="0"/>
              <a:t>Forskning</a:t>
            </a:r>
          </a:p>
          <a:p>
            <a:pPr algn="ctr"/>
            <a:r>
              <a:rPr lang="sv-SE" sz="1400" dirty="0"/>
              <a:t>Näringsliv</a:t>
            </a:r>
          </a:p>
        </p:txBody>
      </p:sp>
      <p:sp>
        <p:nvSpPr>
          <p:cNvPr id="29" name="textruta 28">
            <a:extLst>
              <a:ext uri="{FF2B5EF4-FFF2-40B4-BE49-F238E27FC236}">
                <a16:creationId xmlns:a16="http://schemas.microsoft.com/office/drawing/2014/main" id="{F03332AF-4070-4491-8EEC-C6E06003032D}"/>
              </a:ext>
            </a:extLst>
          </p:cNvPr>
          <p:cNvSpPr txBox="1"/>
          <p:nvPr/>
        </p:nvSpPr>
        <p:spPr>
          <a:xfrm>
            <a:off x="8553760" y="3590976"/>
            <a:ext cx="1496715" cy="738664"/>
          </a:xfrm>
          <a:prstGeom prst="rect">
            <a:avLst/>
          </a:prstGeom>
          <a:noFill/>
        </p:spPr>
        <p:txBody>
          <a:bodyPr wrap="square" rtlCol="0">
            <a:spAutoFit/>
          </a:bodyPr>
          <a:lstStyle/>
          <a:p>
            <a:pPr algn="ctr"/>
            <a:r>
              <a:rPr lang="sv-SE" sz="1400" b="1" u="sng" dirty="0"/>
              <a:t>Roller</a:t>
            </a:r>
          </a:p>
          <a:p>
            <a:pPr algn="ctr"/>
            <a:r>
              <a:rPr lang="sv-SE" sz="1400" dirty="0"/>
              <a:t>Verksamhet</a:t>
            </a:r>
          </a:p>
          <a:p>
            <a:pPr algn="ctr"/>
            <a:r>
              <a:rPr lang="sv-SE" sz="1400" dirty="0"/>
              <a:t>Näringsliv</a:t>
            </a:r>
          </a:p>
        </p:txBody>
      </p:sp>
      <p:cxnSp>
        <p:nvCxnSpPr>
          <p:cNvPr id="30" name="Rak koppling 29">
            <a:extLst>
              <a:ext uri="{FF2B5EF4-FFF2-40B4-BE49-F238E27FC236}">
                <a16:creationId xmlns:a16="http://schemas.microsoft.com/office/drawing/2014/main" id="{9A76BB80-4CCA-4F0A-A504-3297BCF75210}"/>
              </a:ext>
            </a:extLst>
          </p:cNvPr>
          <p:cNvCxnSpPr/>
          <p:nvPr/>
        </p:nvCxnSpPr>
        <p:spPr>
          <a:xfrm>
            <a:off x="3153507" y="140677"/>
            <a:ext cx="0" cy="6277708"/>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1" name="textruta 30">
            <a:extLst>
              <a:ext uri="{FF2B5EF4-FFF2-40B4-BE49-F238E27FC236}">
                <a16:creationId xmlns:a16="http://schemas.microsoft.com/office/drawing/2014/main" id="{F10E09FF-5561-4082-B37A-C38C556B8F80}"/>
              </a:ext>
            </a:extLst>
          </p:cNvPr>
          <p:cNvSpPr txBox="1"/>
          <p:nvPr/>
        </p:nvSpPr>
        <p:spPr>
          <a:xfrm>
            <a:off x="1546370" y="343261"/>
            <a:ext cx="841577" cy="369332"/>
          </a:xfrm>
          <a:prstGeom prst="rect">
            <a:avLst/>
          </a:prstGeom>
          <a:noFill/>
        </p:spPr>
        <p:txBody>
          <a:bodyPr wrap="none" rtlCol="0">
            <a:spAutoFit/>
          </a:bodyPr>
          <a:lstStyle/>
          <a:p>
            <a:r>
              <a:rPr lang="en-GB" dirty="0" err="1"/>
              <a:t>Nuläge</a:t>
            </a:r>
            <a:endParaRPr lang="en-GB" dirty="0"/>
          </a:p>
        </p:txBody>
      </p:sp>
      <p:sp>
        <p:nvSpPr>
          <p:cNvPr id="34" name="Rektangel 33">
            <a:extLst>
              <a:ext uri="{FF2B5EF4-FFF2-40B4-BE49-F238E27FC236}">
                <a16:creationId xmlns:a16="http://schemas.microsoft.com/office/drawing/2014/main" id="{3E895049-A831-4A5A-963B-9DF57446C6B5}"/>
              </a:ext>
            </a:extLst>
          </p:cNvPr>
          <p:cNvSpPr>
            <a:spLocks noChangeAspect="1"/>
          </p:cNvSpPr>
          <p:nvPr/>
        </p:nvSpPr>
        <p:spPr>
          <a:xfrm>
            <a:off x="122175" y="2282169"/>
            <a:ext cx="1134829" cy="108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a:t>Behovs-identifiering</a:t>
            </a:r>
          </a:p>
        </p:txBody>
      </p:sp>
      <p:sp>
        <p:nvSpPr>
          <p:cNvPr id="35" name="Rektangel 34">
            <a:extLst>
              <a:ext uri="{FF2B5EF4-FFF2-40B4-BE49-F238E27FC236}">
                <a16:creationId xmlns:a16="http://schemas.microsoft.com/office/drawing/2014/main" id="{808BA283-C50C-4B50-9DED-AF8198F01E52}"/>
              </a:ext>
            </a:extLst>
          </p:cNvPr>
          <p:cNvSpPr>
            <a:spLocks noChangeAspect="1"/>
          </p:cNvSpPr>
          <p:nvPr/>
        </p:nvSpPr>
        <p:spPr>
          <a:xfrm>
            <a:off x="5110351" y="2267723"/>
            <a:ext cx="1080000" cy="108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a:t>Planering</a:t>
            </a:r>
          </a:p>
        </p:txBody>
      </p:sp>
      <p:sp>
        <p:nvSpPr>
          <p:cNvPr id="38" name="Rektangel 37">
            <a:extLst>
              <a:ext uri="{FF2B5EF4-FFF2-40B4-BE49-F238E27FC236}">
                <a16:creationId xmlns:a16="http://schemas.microsoft.com/office/drawing/2014/main" id="{6DEE8BD5-CD1F-427E-9DAC-9A55FE53D664}"/>
              </a:ext>
            </a:extLst>
          </p:cNvPr>
          <p:cNvSpPr/>
          <p:nvPr/>
        </p:nvSpPr>
        <p:spPr>
          <a:xfrm>
            <a:off x="10573757" y="2282169"/>
            <a:ext cx="1296000" cy="108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a:t>Behovet löst ?</a:t>
            </a:r>
          </a:p>
        </p:txBody>
      </p:sp>
      <p:sp>
        <p:nvSpPr>
          <p:cNvPr id="39" name="textruta 38">
            <a:extLst>
              <a:ext uri="{FF2B5EF4-FFF2-40B4-BE49-F238E27FC236}">
                <a16:creationId xmlns:a16="http://schemas.microsoft.com/office/drawing/2014/main" id="{735A83D8-8026-4B2F-ACC5-6D8BE8975CA1}"/>
              </a:ext>
            </a:extLst>
          </p:cNvPr>
          <p:cNvSpPr txBox="1"/>
          <p:nvPr/>
        </p:nvSpPr>
        <p:spPr>
          <a:xfrm>
            <a:off x="-56913" y="3698329"/>
            <a:ext cx="1504183" cy="954107"/>
          </a:xfrm>
          <a:prstGeom prst="rect">
            <a:avLst/>
          </a:prstGeom>
          <a:noFill/>
        </p:spPr>
        <p:txBody>
          <a:bodyPr wrap="square" rtlCol="0">
            <a:spAutoFit/>
          </a:bodyPr>
          <a:lstStyle/>
          <a:p>
            <a:pPr algn="ctr"/>
            <a:r>
              <a:rPr lang="sv-SE" sz="1400" b="1" u="sng" dirty="0"/>
              <a:t>Roller</a:t>
            </a:r>
          </a:p>
          <a:p>
            <a:pPr algn="ctr"/>
            <a:r>
              <a:rPr lang="sv-SE" sz="1400" dirty="0"/>
              <a:t>Blue Science Park</a:t>
            </a:r>
          </a:p>
          <a:p>
            <a:pPr algn="ctr"/>
            <a:r>
              <a:rPr lang="sv-SE" sz="1400" dirty="0"/>
              <a:t>Verksamhet</a:t>
            </a:r>
          </a:p>
          <a:p>
            <a:pPr algn="ctr"/>
            <a:r>
              <a:rPr lang="sv-SE" sz="1400" dirty="0"/>
              <a:t>Forskning</a:t>
            </a:r>
          </a:p>
        </p:txBody>
      </p:sp>
      <p:sp>
        <p:nvSpPr>
          <p:cNvPr id="40" name="textruta 39">
            <a:extLst>
              <a:ext uri="{FF2B5EF4-FFF2-40B4-BE49-F238E27FC236}">
                <a16:creationId xmlns:a16="http://schemas.microsoft.com/office/drawing/2014/main" id="{7B2EC93F-D1A3-4A60-A482-6605F5FD2DB2}"/>
              </a:ext>
            </a:extLst>
          </p:cNvPr>
          <p:cNvSpPr txBox="1"/>
          <p:nvPr/>
        </p:nvSpPr>
        <p:spPr>
          <a:xfrm>
            <a:off x="4888877" y="3656022"/>
            <a:ext cx="1504183" cy="738664"/>
          </a:xfrm>
          <a:prstGeom prst="rect">
            <a:avLst/>
          </a:prstGeom>
          <a:noFill/>
        </p:spPr>
        <p:txBody>
          <a:bodyPr wrap="square" rtlCol="0">
            <a:spAutoFit/>
          </a:bodyPr>
          <a:lstStyle/>
          <a:p>
            <a:pPr algn="ctr"/>
            <a:r>
              <a:rPr lang="sv-SE" sz="1400" b="1" u="sng" dirty="0"/>
              <a:t>Roller</a:t>
            </a:r>
          </a:p>
          <a:p>
            <a:pPr algn="ctr"/>
            <a:r>
              <a:rPr lang="sv-SE" sz="1400" dirty="0"/>
              <a:t>Blue Science Park</a:t>
            </a:r>
          </a:p>
          <a:p>
            <a:pPr algn="ctr"/>
            <a:r>
              <a:rPr lang="sv-SE" sz="1400" dirty="0"/>
              <a:t>Verksamhet</a:t>
            </a:r>
          </a:p>
        </p:txBody>
      </p:sp>
      <p:sp>
        <p:nvSpPr>
          <p:cNvPr id="45" name="Höger 8">
            <a:extLst>
              <a:ext uri="{FF2B5EF4-FFF2-40B4-BE49-F238E27FC236}">
                <a16:creationId xmlns:a16="http://schemas.microsoft.com/office/drawing/2014/main" id="{A2793C0A-0089-4D4D-91EF-C25C54402CC6}"/>
              </a:ext>
            </a:extLst>
          </p:cNvPr>
          <p:cNvSpPr>
            <a:spLocks noChangeAspect="1"/>
          </p:cNvSpPr>
          <p:nvPr/>
        </p:nvSpPr>
        <p:spPr>
          <a:xfrm>
            <a:off x="2985297" y="2775159"/>
            <a:ext cx="313511" cy="111507"/>
          </a:xfrm>
          <a:prstGeom prst="rightArrow">
            <a:avLst>
              <a:gd name="adj1" fmla="val 50000"/>
              <a:gd name="adj2" fmla="val 202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6" name="Höger 8">
            <a:extLst>
              <a:ext uri="{FF2B5EF4-FFF2-40B4-BE49-F238E27FC236}">
                <a16:creationId xmlns:a16="http://schemas.microsoft.com/office/drawing/2014/main" id="{E45C9FB1-FFC5-411B-A2BE-A7808136FECE}"/>
              </a:ext>
            </a:extLst>
          </p:cNvPr>
          <p:cNvSpPr>
            <a:spLocks noChangeAspect="1"/>
          </p:cNvSpPr>
          <p:nvPr/>
        </p:nvSpPr>
        <p:spPr>
          <a:xfrm>
            <a:off x="4748605" y="2751969"/>
            <a:ext cx="313511" cy="111507"/>
          </a:xfrm>
          <a:prstGeom prst="rightArrow">
            <a:avLst>
              <a:gd name="adj1" fmla="val 50000"/>
              <a:gd name="adj2" fmla="val 202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7" name="Höger 8">
            <a:extLst>
              <a:ext uri="{FF2B5EF4-FFF2-40B4-BE49-F238E27FC236}">
                <a16:creationId xmlns:a16="http://schemas.microsoft.com/office/drawing/2014/main" id="{92C517A0-D2B6-4B0E-8F46-5BCC4236019A}"/>
              </a:ext>
            </a:extLst>
          </p:cNvPr>
          <p:cNvSpPr>
            <a:spLocks noChangeAspect="1"/>
          </p:cNvSpPr>
          <p:nvPr/>
        </p:nvSpPr>
        <p:spPr>
          <a:xfrm>
            <a:off x="6260294" y="2765059"/>
            <a:ext cx="313511" cy="111507"/>
          </a:xfrm>
          <a:prstGeom prst="rightArrow">
            <a:avLst>
              <a:gd name="adj1" fmla="val 50000"/>
              <a:gd name="adj2" fmla="val 202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8" name="Höger 8">
            <a:extLst>
              <a:ext uri="{FF2B5EF4-FFF2-40B4-BE49-F238E27FC236}">
                <a16:creationId xmlns:a16="http://schemas.microsoft.com/office/drawing/2014/main" id="{49C95B3F-CC4D-4A76-91CC-28E10A919FF1}"/>
              </a:ext>
            </a:extLst>
          </p:cNvPr>
          <p:cNvSpPr>
            <a:spLocks noChangeAspect="1"/>
          </p:cNvSpPr>
          <p:nvPr/>
        </p:nvSpPr>
        <p:spPr>
          <a:xfrm>
            <a:off x="8200859" y="2787481"/>
            <a:ext cx="313511" cy="111507"/>
          </a:xfrm>
          <a:prstGeom prst="rightArrow">
            <a:avLst>
              <a:gd name="adj1" fmla="val 50000"/>
              <a:gd name="adj2" fmla="val 202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9" name="Höger 8">
            <a:extLst>
              <a:ext uri="{FF2B5EF4-FFF2-40B4-BE49-F238E27FC236}">
                <a16:creationId xmlns:a16="http://schemas.microsoft.com/office/drawing/2014/main" id="{D11D86AE-B1C9-4164-A8CA-DF3267ADA8F3}"/>
              </a:ext>
            </a:extLst>
          </p:cNvPr>
          <p:cNvSpPr>
            <a:spLocks noChangeAspect="1"/>
          </p:cNvSpPr>
          <p:nvPr/>
        </p:nvSpPr>
        <p:spPr>
          <a:xfrm>
            <a:off x="10158285" y="2775159"/>
            <a:ext cx="313511" cy="111507"/>
          </a:xfrm>
          <a:prstGeom prst="rightArrow">
            <a:avLst>
              <a:gd name="adj1" fmla="val 50000"/>
              <a:gd name="adj2" fmla="val 202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1" name="Picture 2">
            <a:extLst>
              <a:ext uri="{FF2B5EF4-FFF2-40B4-BE49-F238E27FC236}">
                <a16:creationId xmlns:a16="http://schemas.microsoft.com/office/drawing/2014/main" id="{3B9998B6-9DE3-453D-833B-362DC900D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60" y="5928344"/>
            <a:ext cx="2818544" cy="816276"/>
          </a:xfrm>
          <a:prstGeom prst="rect">
            <a:avLst/>
          </a:prstGeom>
        </p:spPr>
      </p:pic>
      <p:pic>
        <p:nvPicPr>
          <p:cNvPr id="50" name="Bildobjekt 49">
            <a:extLst>
              <a:ext uri="{FF2B5EF4-FFF2-40B4-BE49-F238E27FC236}">
                <a16:creationId xmlns:a16="http://schemas.microsoft.com/office/drawing/2014/main" id="{A746F0B6-55D6-4D57-88E4-FFCE9561AE49}"/>
              </a:ext>
            </a:extLst>
          </p:cNvPr>
          <p:cNvPicPr>
            <a:picLocks noChangeAspect="1"/>
          </p:cNvPicPr>
          <p:nvPr/>
        </p:nvPicPr>
        <p:blipFill>
          <a:blip r:embed="rId4"/>
          <a:stretch>
            <a:fillRect/>
          </a:stretch>
        </p:blipFill>
        <p:spPr>
          <a:xfrm>
            <a:off x="10471796" y="5812790"/>
            <a:ext cx="1042126" cy="1032623"/>
          </a:xfrm>
          <a:prstGeom prst="rect">
            <a:avLst/>
          </a:prstGeom>
        </p:spPr>
      </p:pic>
      <p:pic>
        <p:nvPicPr>
          <p:cNvPr id="42" name="Bildobjekt 41">
            <a:extLst>
              <a:ext uri="{FF2B5EF4-FFF2-40B4-BE49-F238E27FC236}">
                <a16:creationId xmlns:a16="http://schemas.microsoft.com/office/drawing/2014/main" id="{A5490583-4DAD-4279-AECF-34E1CEA908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0019" y="5774404"/>
            <a:ext cx="2074938" cy="927100"/>
          </a:xfrm>
          <a:prstGeom prst="rect">
            <a:avLst/>
          </a:prstGeom>
        </p:spPr>
      </p:pic>
    </p:spTree>
    <p:extLst>
      <p:ext uri="{BB962C8B-B14F-4D97-AF65-F5344CB8AC3E}">
        <p14:creationId xmlns:p14="http://schemas.microsoft.com/office/powerpoint/2010/main" val="1610513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
        <p:nvSpPr>
          <p:cNvPr id="6" name="textruta 5"/>
          <p:cNvSpPr txBox="1"/>
          <p:nvPr/>
        </p:nvSpPr>
        <p:spPr>
          <a:xfrm>
            <a:off x="1662546" y="959239"/>
            <a:ext cx="8229600" cy="1015663"/>
          </a:xfrm>
          <a:prstGeom prst="rect">
            <a:avLst/>
          </a:prstGeom>
          <a:noFill/>
        </p:spPr>
        <p:txBody>
          <a:bodyPr wrap="square" rtlCol="0">
            <a:spAutoFit/>
          </a:bodyPr>
          <a:lstStyle/>
          <a:p>
            <a:r>
              <a:rPr lang="sv-SE" sz="6000" dirty="0" err="1">
                <a:latin typeface="Arial" panose="020B0604020202020204" pitchFamily="34" charset="0"/>
                <a:cs typeface="Arial" panose="020B0604020202020204" pitchFamily="34" charset="0"/>
              </a:rPr>
              <a:t>eHälsa</a:t>
            </a:r>
            <a:endParaRPr lang="sv-SE" sz="6000" dirty="0">
              <a:latin typeface="Arial" panose="020B0604020202020204" pitchFamily="34" charset="0"/>
              <a:cs typeface="Arial" panose="020B0604020202020204" pitchFamily="34" charset="0"/>
            </a:endParaRPr>
          </a:p>
        </p:txBody>
      </p:sp>
      <p:sp>
        <p:nvSpPr>
          <p:cNvPr id="2" name="textruta 1"/>
          <p:cNvSpPr txBox="1"/>
          <p:nvPr/>
        </p:nvSpPr>
        <p:spPr>
          <a:xfrm>
            <a:off x="1510145" y="2129978"/>
            <a:ext cx="8298873" cy="2062103"/>
          </a:xfrm>
          <a:prstGeom prst="rect">
            <a:avLst/>
          </a:prstGeom>
          <a:noFill/>
        </p:spPr>
        <p:txBody>
          <a:bodyPr wrap="square" rtlCol="0">
            <a:spAutoFit/>
          </a:bodyPr>
          <a:lstStyle/>
          <a:p>
            <a:r>
              <a:rPr lang="sv-SE" sz="3200" dirty="0">
                <a:latin typeface="Arial" panose="020B0604020202020204" pitchFamily="34" charset="0"/>
                <a:cs typeface="Arial" panose="020B0604020202020204" pitchFamily="34" charset="0"/>
              </a:rPr>
              <a:t>Socialstyrelsen</a:t>
            </a:r>
          </a:p>
          <a:p>
            <a:r>
              <a:rPr lang="sv-SE" sz="3200" dirty="0">
                <a:latin typeface="Arial" panose="020B0604020202020204" pitchFamily="34" charset="0"/>
                <a:cs typeface="Arial" panose="020B0604020202020204" pitchFamily="34" charset="0"/>
              </a:rPr>
              <a:t> ”</a:t>
            </a:r>
            <a:r>
              <a:rPr lang="sv-SE" sz="3200" i="1" dirty="0">
                <a:latin typeface="Arial" panose="020B0604020202020204" pitchFamily="34" charset="0"/>
                <a:cs typeface="Arial" panose="020B0604020202020204" pitchFamily="34" charset="0"/>
              </a:rPr>
              <a:t>Att använda digitala verktyg och utbyta information digitalt för att uppnå och </a:t>
            </a:r>
          </a:p>
          <a:p>
            <a:r>
              <a:rPr lang="sv-SE" sz="3200" i="1" dirty="0">
                <a:latin typeface="Arial" panose="020B0604020202020204" pitchFamily="34" charset="0"/>
                <a:cs typeface="Arial" panose="020B0604020202020204" pitchFamily="34" charset="0"/>
              </a:rPr>
              <a:t>bibehålla hälsa</a:t>
            </a:r>
            <a:r>
              <a:rPr lang="sv-SE"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43130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69DC10-89D5-4A75-881A-6AFC6F5146AA}"/>
              </a:ext>
            </a:extLst>
          </p:cNvPr>
          <p:cNvSpPr>
            <a:spLocks noGrp="1"/>
          </p:cNvSpPr>
          <p:nvPr>
            <p:ph type="title"/>
          </p:nvPr>
        </p:nvSpPr>
        <p:spPr>
          <a:xfrm>
            <a:off x="838200" y="18255"/>
            <a:ext cx="10515600" cy="1325563"/>
          </a:xfrm>
        </p:spPr>
        <p:txBody>
          <a:bodyPr/>
          <a:lstStyle/>
          <a:p>
            <a:r>
              <a:rPr lang="sv-SE" dirty="0">
                <a:latin typeface="+mn-lt"/>
              </a:rPr>
              <a:t>På tal om innovationer…</a:t>
            </a:r>
          </a:p>
        </p:txBody>
      </p:sp>
      <p:pic>
        <p:nvPicPr>
          <p:cNvPr id="4" name="Bildobjekt 3">
            <a:extLst>
              <a:ext uri="{FF2B5EF4-FFF2-40B4-BE49-F238E27FC236}">
                <a16:creationId xmlns:a16="http://schemas.microsoft.com/office/drawing/2014/main" id="{2E6E427E-DF41-425F-B316-52A6575F956F}"/>
              </a:ext>
            </a:extLst>
          </p:cNvPr>
          <p:cNvPicPr>
            <a:picLocks noChangeAspect="1"/>
          </p:cNvPicPr>
          <p:nvPr/>
        </p:nvPicPr>
        <p:blipFill>
          <a:blip r:embed="rId2"/>
          <a:stretch>
            <a:fillRect/>
          </a:stretch>
        </p:blipFill>
        <p:spPr>
          <a:xfrm>
            <a:off x="1640840" y="1196975"/>
            <a:ext cx="8686800" cy="5295900"/>
          </a:xfrm>
          <a:prstGeom prst="rect">
            <a:avLst/>
          </a:prstGeom>
        </p:spPr>
      </p:pic>
      <p:pic>
        <p:nvPicPr>
          <p:cNvPr id="6" name="Bildobjekt 5">
            <a:extLst>
              <a:ext uri="{FF2B5EF4-FFF2-40B4-BE49-F238E27FC236}">
                <a16:creationId xmlns:a16="http://schemas.microsoft.com/office/drawing/2014/main" id="{E320CF37-97CA-4CA4-A7AF-96FB0A29F924}"/>
              </a:ext>
            </a:extLst>
          </p:cNvPr>
          <p:cNvPicPr>
            <a:picLocks noChangeAspect="1"/>
          </p:cNvPicPr>
          <p:nvPr/>
        </p:nvPicPr>
        <p:blipFill>
          <a:blip r:embed="rId3"/>
          <a:stretch>
            <a:fillRect/>
          </a:stretch>
        </p:blipFill>
        <p:spPr>
          <a:xfrm>
            <a:off x="6995160" y="137715"/>
            <a:ext cx="939800" cy="939800"/>
          </a:xfrm>
          <a:prstGeom prst="rect">
            <a:avLst/>
          </a:prstGeom>
        </p:spPr>
      </p:pic>
    </p:spTree>
    <p:extLst>
      <p:ext uri="{BB962C8B-B14F-4D97-AF65-F5344CB8AC3E}">
        <p14:creationId xmlns:p14="http://schemas.microsoft.com/office/powerpoint/2010/main" val="1745666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63" y="6041724"/>
            <a:ext cx="2818544" cy="816276"/>
          </a:xfrm>
          <a:prstGeom prst="rect">
            <a:avLst/>
          </a:prstGeom>
        </p:spPr>
      </p:pic>
      <p:pic>
        <p:nvPicPr>
          <p:cNvPr id="7" name="Bildobjekt 6">
            <a:extLst>
              <a:ext uri="{FF2B5EF4-FFF2-40B4-BE49-F238E27FC236}">
                <a16:creationId xmlns:a16="http://schemas.microsoft.com/office/drawing/2014/main" id="{31082635-767C-43BB-80BB-4366685C6142}"/>
              </a:ext>
            </a:extLst>
          </p:cNvPr>
          <p:cNvPicPr>
            <a:picLocks noChangeAspect="1"/>
          </p:cNvPicPr>
          <p:nvPr/>
        </p:nvPicPr>
        <p:blipFill>
          <a:blip r:embed="rId4"/>
          <a:stretch>
            <a:fillRect/>
          </a:stretch>
        </p:blipFill>
        <p:spPr>
          <a:xfrm>
            <a:off x="10543178" y="5736389"/>
            <a:ext cx="1081314" cy="1071454"/>
          </a:xfrm>
          <a:prstGeom prst="rect">
            <a:avLst/>
          </a:prstGeom>
        </p:spPr>
      </p:pic>
      <p:pic>
        <p:nvPicPr>
          <p:cNvPr id="9" name="Bildobjekt 8">
            <a:extLst>
              <a:ext uri="{FF2B5EF4-FFF2-40B4-BE49-F238E27FC236}">
                <a16:creationId xmlns:a16="http://schemas.microsoft.com/office/drawing/2014/main" id="{1C6A836F-CE47-4618-B9CA-87F753586E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064" y="5930900"/>
            <a:ext cx="2074938" cy="927100"/>
          </a:xfrm>
          <a:prstGeom prst="rect">
            <a:avLst/>
          </a:prstGeom>
        </p:spPr>
      </p:pic>
      <p:sp>
        <p:nvSpPr>
          <p:cNvPr id="6" name="Rektangel 5">
            <a:extLst>
              <a:ext uri="{FF2B5EF4-FFF2-40B4-BE49-F238E27FC236}">
                <a16:creationId xmlns:a16="http://schemas.microsoft.com/office/drawing/2014/main" id="{C0CC5999-DC4D-40A0-992B-A225669B2CE9}"/>
              </a:ext>
            </a:extLst>
          </p:cNvPr>
          <p:cNvSpPr/>
          <p:nvPr/>
        </p:nvSpPr>
        <p:spPr>
          <a:xfrm>
            <a:off x="3228109" y="2039035"/>
            <a:ext cx="6096000" cy="2031325"/>
          </a:xfrm>
          <a:prstGeom prst="rect">
            <a:avLst/>
          </a:prstGeom>
        </p:spPr>
        <p:txBody>
          <a:bodyPr>
            <a:spAutoFit/>
          </a:bodyPr>
          <a:lstStyle/>
          <a:p>
            <a:pPr algn="ctr"/>
            <a:r>
              <a:rPr lang="sv-SE" sz="5400" b="1" dirty="0">
                <a:latin typeface="Arial" panose="020B0604020202020204" pitchFamily="34" charset="0"/>
                <a:cs typeface="Arial" panose="020B0604020202020204" pitchFamily="34" charset="0"/>
              </a:rPr>
              <a:t>Vad kan vi stötta er med?</a:t>
            </a:r>
          </a:p>
          <a:p>
            <a:pPr algn="ct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104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652" y="144821"/>
            <a:ext cx="9644808" cy="1143000"/>
          </a:xfrm>
        </p:spPr>
        <p:txBody>
          <a:bodyPr>
            <a:normAutofit/>
          </a:bodyPr>
          <a:lstStyle/>
          <a:p>
            <a:endParaRPr lang="sv-SE" sz="3600" b="1" dirty="0"/>
          </a:p>
        </p:txBody>
      </p:sp>
      <p:pic>
        <p:nvPicPr>
          <p:cNvPr id="5" name="Picture 2">
            <a:extLst>
              <a:ext uri="{FF2B5EF4-FFF2-40B4-BE49-F238E27FC236}">
                <a16:creationId xmlns:a16="http://schemas.microsoft.com/office/drawing/2014/main" id="{DC950A6C-8531-43AF-B5ED-60A2A1C7D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65" y="5998631"/>
            <a:ext cx="2818544" cy="816276"/>
          </a:xfrm>
          <a:prstGeom prst="rect">
            <a:avLst/>
          </a:prstGeom>
        </p:spPr>
      </p:pic>
      <p:pic>
        <p:nvPicPr>
          <p:cNvPr id="6" name="Bildobjekt 5">
            <a:extLst>
              <a:ext uri="{FF2B5EF4-FFF2-40B4-BE49-F238E27FC236}">
                <a16:creationId xmlns:a16="http://schemas.microsoft.com/office/drawing/2014/main" id="{04ECBFE1-C406-4B3F-BB4B-EF5BC7B02113}"/>
              </a:ext>
            </a:extLst>
          </p:cNvPr>
          <p:cNvPicPr>
            <a:picLocks noChangeAspect="1"/>
          </p:cNvPicPr>
          <p:nvPr/>
        </p:nvPicPr>
        <p:blipFill>
          <a:blip r:embed="rId4"/>
          <a:stretch>
            <a:fillRect/>
          </a:stretch>
        </p:blipFill>
        <p:spPr>
          <a:xfrm>
            <a:off x="10783459" y="5812971"/>
            <a:ext cx="1011157" cy="1001936"/>
          </a:xfrm>
          <a:prstGeom prst="rect">
            <a:avLst/>
          </a:prstGeom>
        </p:spPr>
      </p:pic>
      <p:sp>
        <p:nvSpPr>
          <p:cNvPr id="3" name="textruta 2">
            <a:extLst>
              <a:ext uri="{FF2B5EF4-FFF2-40B4-BE49-F238E27FC236}">
                <a16:creationId xmlns:a16="http://schemas.microsoft.com/office/drawing/2014/main" id="{371139FD-C318-4A45-94D3-3B79A615D9CE}"/>
              </a:ext>
            </a:extLst>
          </p:cNvPr>
          <p:cNvSpPr txBox="1"/>
          <p:nvPr/>
        </p:nvSpPr>
        <p:spPr>
          <a:xfrm>
            <a:off x="902962" y="1564307"/>
            <a:ext cx="10587999" cy="4893647"/>
          </a:xfrm>
          <a:prstGeom prst="rect">
            <a:avLst/>
          </a:prstGeom>
          <a:noFill/>
        </p:spPr>
        <p:txBody>
          <a:bodyPr wrap="square" rtlCol="0">
            <a:spAutoFit/>
          </a:bodyPr>
          <a:lstStyle/>
          <a:p>
            <a:pPr algn="ctr"/>
            <a:r>
              <a:rPr lang="sv-SE" sz="3200" dirty="0">
                <a:latin typeface="Arial" panose="020B0604020202020204" pitchFamily="34" charset="0"/>
                <a:cs typeface="Arial" panose="020B0604020202020204" pitchFamily="34" charset="0"/>
              </a:rPr>
              <a:t>Vill du veta mer eller har några tankar och funderingar, kontakta Klas eller Lotta..</a:t>
            </a:r>
          </a:p>
          <a:p>
            <a:pPr algn="ctr"/>
            <a:endParaRPr lang="sv-SE" sz="3200" dirty="0">
              <a:latin typeface="Arial" panose="020B0604020202020204" pitchFamily="34" charset="0"/>
              <a:cs typeface="Arial" panose="020B0604020202020204" pitchFamily="34" charset="0"/>
            </a:endParaRPr>
          </a:p>
          <a:p>
            <a:pPr algn="ctr"/>
            <a:r>
              <a:rPr lang="sv-SE" sz="3200" dirty="0">
                <a:latin typeface="Arial" panose="020B0604020202020204" pitchFamily="34" charset="0"/>
                <a:cs typeface="Arial" panose="020B0604020202020204" pitchFamily="34" charset="0"/>
              </a:rPr>
              <a:t>klas.alexandersson@bluesciencepark.se </a:t>
            </a:r>
          </a:p>
          <a:p>
            <a:pPr algn="ctr"/>
            <a:r>
              <a:rPr lang="sv-SE" sz="3200" dirty="0">
                <a:latin typeface="Arial" panose="020B0604020202020204" pitchFamily="34" charset="0"/>
                <a:cs typeface="Arial" panose="020B0604020202020204" pitchFamily="34" charset="0"/>
              </a:rPr>
              <a:t>0708 – 70 54 35 </a:t>
            </a:r>
          </a:p>
          <a:p>
            <a:pPr algn="ctr"/>
            <a:endParaRPr lang="sv-SE" sz="3200" dirty="0">
              <a:latin typeface="Arial" panose="020B0604020202020204" pitchFamily="34" charset="0"/>
              <a:cs typeface="Arial" panose="020B0604020202020204" pitchFamily="34" charset="0"/>
            </a:endParaRPr>
          </a:p>
          <a:p>
            <a:pPr algn="ctr"/>
            <a:r>
              <a:rPr lang="sv-SE" sz="3200" dirty="0">
                <a:latin typeface="Arial" panose="020B0604020202020204" pitchFamily="34" charset="0"/>
                <a:cs typeface="Arial" panose="020B0604020202020204" pitchFamily="34" charset="0"/>
              </a:rPr>
              <a:t>charlott.clementz@bluesciencepark.se</a:t>
            </a:r>
          </a:p>
          <a:p>
            <a:pPr algn="ctr"/>
            <a:r>
              <a:rPr lang="sv-SE" sz="3200" dirty="0">
                <a:latin typeface="Arial" panose="020B0604020202020204" pitchFamily="34" charset="0"/>
                <a:cs typeface="Arial" panose="020B0604020202020204" pitchFamily="34" charset="0"/>
              </a:rPr>
              <a:t>0708 – 28 62 20</a:t>
            </a:r>
          </a:p>
          <a:p>
            <a:pPr algn="ctr"/>
            <a:endParaRPr lang="sv-SE" sz="3200" dirty="0">
              <a:latin typeface="Arial" panose="020B0604020202020204" pitchFamily="34" charset="0"/>
              <a:cs typeface="Arial" panose="020B0604020202020204" pitchFamily="34" charset="0"/>
            </a:endParaRPr>
          </a:p>
          <a:p>
            <a:endParaRPr lang="sv-SE" sz="2400" dirty="0"/>
          </a:p>
        </p:txBody>
      </p:sp>
      <p:pic>
        <p:nvPicPr>
          <p:cNvPr id="7" name="Bildobjekt 6">
            <a:extLst>
              <a:ext uri="{FF2B5EF4-FFF2-40B4-BE49-F238E27FC236}">
                <a16:creationId xmlns:a16="http://schemas.microsoft.com/office/drawing/2014/main" id="{A707318B-57F2-431F-BC17-A76735F0D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4866" y="5787915"/>
            <a:ext cx="2074938" cy="927100"/>
          </a:xfrm>
          <a:prstGeom prst="rect">
            <a:avLst/>
          </a:prstGeom>
        </p:spPr>
      </p:pic>
    </p:spTree>
    <p:extLst>
      <p:ext uri="{BB962C8B-B14F-4D97-AF65-F5344CB8AC3E}">
        <p14:creationId xmlns:p14="http://schemas.microsoft.com/office/powerpoint/2010/main" val="3016071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sp>
        <p:nvSpPr>
          <p:cNvPr id="6" name="textruta 5"/>
          <p:cNvSpPr txBox="1"/>
          <p:nvPr/>
        </p:nvSpPr>
        <p:spPr>
          <a:xfrm>
            <a:off x="1787237" y="626729"/>
            <a:ext cx="8229600" cy="1015663"/>
          </a:xfrm>
          <a:prstGeom prst="rect">
            <a:avLst/>
          </a:prstGeom>
          <a:noFill/>
        </p:spPr>
        <p:txBody>
          <a:bodyPr wrap="square" rtlCol="0">
            <a:spAutoFit/>
          </a:bodyPr>
          <a:lstStyle/>
          <a:p>
            <a:r>
              <a:rPr lang="sv-SE" sz="6000" dirty="0" err="1">
                <a:latin typeface="Arial" panose="020B0604020202020204" pitchFamily="34" charset="0"/>
                <a:cs typeface="Arial" panose="020B0604020202020204" pitchFamily="34" charset="0"/>
              </a:rPr>
              <a:t>eHälsa</a:t>
            </a:r>
            <a:endParaRPr lang="sv-SE" sz="6000" dirty="0">
              <a:latin typeface="Arial" panose="020B0604020202020204" pitchFamily="34" charset="0"/>
              <a:cs typeface="Arial" panose="020B0604020202020204" pitchFamily="34" charset="0"/>
            </a:endParaRPr>
          </a:p>
        </p:txBody>
      </p:sp>
      <p:sp>
        <p:nvSpPr>
          <p:cNvPr id="2" name="textruta 1"/>
          <p:cNvSpPr txBox="1"/>
          <p:nvPr/>
        </p:nvSpPr>
        <p:spPr>
          <a:xfrm>
            <a:off x="1510145" y="1908305"/>
            <a:ext cx="8298873" cy="3046988"/>
          </a:xfrm>
          <a:prstGeom prst="rect">
            <a:avLst/>
          </a:prstGeom>
          <a:noFill/>
        </p:spPr>
        <p:txBody>
          <a:bodyPr wrap="square" rtlCol="0">
            <a:spAutoFit/>
          </a:bodyPr>
          <a:lstStyle/>
          <a:p>
            <a:r>
              <a:rPr lang="sv-SE" sz="3200" dirty="0">
                <a:latin typeface="Arial" panose="020B0604020202020204" pitchFamily="34" charset="0"/>
                <a:cs typeface="Arial" panose="020B0604020202020204" pitchFamily="34" charset="0"/>
              </a:rPr>
              <a:t>Möjligheten att med digitala hjälpmedel skapa en mer effektiv och kvalitativ vård och omsorg som</a:t>
            </a:r>
          </a:p>
          <a:p>
            <a:pPr marL="457200" indent="-457200">
              <a:buFontTx/>
              <a:buChar char="-"/>
            </a:pPr>
            <a:r>
              <a:rPr lang="sv-SE" sz="3200" dirty="0">
                <a:latin typeface="Arial" panose="020B0604020202020204" pitchFamily="34" charset="0"/>
                <a:cs typeface="Arial" panose="020B0604020202020204" pitchFamily="34" charset="0"/>
              </a:rPr>
              <a:t>Minskar belastningen i vården</a:t>
            </a:r>
          </a:p>
          <a:p>
            <a:r>
              <a:rPr lang="sv-SE" sz="3200" dirty="0">
                <a:latin typeface="Arial" panose="020B0604020202020204" pitchFamily="34" charset="0"/>
                <a:cs typeface="Arial" panose="020B0604020202020204" pitchFamily="34" charset="0"/>
              </a:rPr>
              <a:t>-   Ger patienten/brukaren en högre livskvalitet och trygghet</a:t>
            </a:r>
          </a:p>
        </p:txBody>
      </p:sp>
    </p:spTree>
    <p:extLst>
      <p:ext uri="{BB962C8B-B14F-4D97-AF65-F5344CB8AC3E}">
        <p14:creationId xmlns:p14="http://schemas.microsoft.com/office/powerpoint/2010/main" val="1861515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97" y="5341167"/>
            <a:ext cx="4452193" cy="1289395"/>
          </a:xfrm>
          <a:prstGeom prst="rect">
            <a:avLst/>
          </a:prstGeom>
        </p:spPr>
      </p:pic>
      <p:grpSp>
        <p:nvGrpSpPr>
          <p:cNvPr id="2" name="Grupp 1"/>
          <p:cNvGrpSpPr/>
          <p:nvPr/>
        </p:nvGrpSpPr>
        <p:grpSpPr>
          <a:xfrm>
            <a:off x="-868827" y="0"/>
            <a:ext cx="13060828" cy="4963115"/>
            <a:chOff x="-651621" y="0"/>
            <a:chExt cx="9795621" cy="3722336"/>
          </a:xfrm>
        </p:grpSpPr>
        <p:pic>
          <p:nvPicPr>
            <p:cNvPr id="6" name="Bildobjekt 5"/>
            <p:cNvPicPr>
              <a:picLocks noChangeAspect="1"/>
            </p:cNvPicPr>
            <p:nvPr/>
          </p:nvPicPr>
          <p:blipFill>
            <a:blip r:embed="rId4"/>
            <a:stretch>
              <a:fillRect/>
            </a:stretch>
          </p:blipFill>
          <p:spPr>
            <a:xfrm>
              <a:off x="-651621" y="0"/>
              <a:ext cx="9795621" cy="3722336"/>
            </a:xfrm>
            <a:prstGeom prst="rect">
              <a:avLst/>
            </a:prstGeom>
          </p:spPr>
        </p:pic>
        <p:pic>
          <p:nvPicPr>
            <p:cNvPr id="8" name="Bildobjekt 7"/>
            <p:cNvPicPr>
              <a:picLocks noChangeAspect="1"/>
            </p:cNvPicPr>
            <p:nvPr/>
          </p:nvPicPr>
          <p:blipFill>
            <a:blip r:embed="rId5"/>
            <a:stretch>
              <a:fillRect/>
            </a:stretch>
          </p:blipFill>
          <p:spPr>
            <a:xfrm>
              <a:off x="6526305" y="1213679"/>
              <a:ext cx="378759" cy="375081"/>
            </a:xfrm>
            <a:prstGeom prst="rect">
              <a:avLst/>
            </a:prstGeom>
          </p:spPr>
        </p:pic>
      </p:grpSp>
      <p:sp>
        <p:nvSpPr>
          <p:cNvPr id="7" name="textruta 6"/>
          <p:cNvSpPr txBox="1"/>
          <p:nvPr/>
        </p:nvSpPr>
        <p:spPr>
          <a:xfrm>
            <a:off x="6160727" y="5072322"/>
            <a:ext cx="5750740" cy="584775"/>
          </a:xfrm>
          <a:prstGeom prst="rect">
            <a:avLst/>
          </a:prstGeom>
          <a:solidFill>
            <a:schemeClr val="bg1"/>
          </a:solidFill>
        </p:spPr>
        <p:txBody>
          <a:bodyPr wrap="square" rtlCol="0">
            <a:spAutoFit/>
          </a:bodyPr>
          <a:lstStyle/>
          <a:p>
            <a:pPr algn="r"/>
            <a:r>
              <a:rPr lang="sv-SE" sz="3200" dirty="0"/>
              <a:t>     </a:t>
            </a:r>
            <a:endParaRPr lang="sv-SE" sz="3200" dirty="0">
              <a:solidFill>
                <a:schemeClr val="accent1">
                  <a:lumMod val="75000"/>
                </a:schemeClr>
              </a:solidFill>
              <a:latin typeface="JustlefthandOT"/>
            </a:endParaRPr>
          </a:p>
        </p:txBody>
      </p:sp>
      <p:sp>
        <p:nvSpPr>
          <p:cNvPr id="3" name="Title 1"/>
          <p:cNvSpPr txBox="1">
            <a:spLocks/>
          </p:cNvSpPr>
          <p:nvPr/>
        </p:nvSpPr>
        <p:spPr>
          <a:xfrm>
            <a:off x="5628641" y="5165582"/>
            <a:ext cx="6337524" cy="1464980"/>
          </a:xfrm>
          <a:prstGeom prst="rect">
            <a:avLst/>
          </a:prstGeom>
          <a:ln>
            <a:noFill/>
          </a:ln>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endParaRPr lang="sv-SE" sz="2400" dirty="0">
              <a:latin typeface="Arial"/>
              <a:cs typeface="Arial"/>
            </a:endParaRPr>
          </a:p>
          <a:p>
            <a:pPr algn="r"/>
            <a:endParaRPr lang="sv-SE" sz="2400" dirty="0">
              <a:latin typeface="Arial"/>
              <a:cs typeface="Arial"/>
            </a:endParaRPr>
          </a:p>
          <a:p>
            <a:pPr algn="r"/>
            <a:r>
              <a:rPr lang="en-US" sz="3200" dirty="0">
                <a:latin typeface="Arial"/>
                <a:cs typeface="Arial"/>
              </a:rPr>
              <a:t>www.bluesciencepark.se</a:t>
            </a:r>
            <a:endParaRPr lang="en-US" sz="3200" dirty="0"/>
          </a:p>
        </p:txBody>
      </p:sp>
    </p:spTree>
    <p:extLst>
      <p:ext uri="{BB962C8B-B14F-4D97-AF65-F5344CB8AC3E}">
        <p14:creationId xmlns:p14="http://schemas.microsoft.com/office/powerpoint/2010/main" val="404621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dirty="0"/>
          </a:p>
        </p:txBody>
      </p:sp>
      <p:sp>
        <p:nvSpPr>
          <p:cNvPr id="3" name="Underrubrik 2"/>
          <p:cNvSpPr>
            <a:spLocks noGrp="1"/>
          </p:cNvSpPr>
          <p:nvPr>
            <p:ph type="subTitle" idx="1"/>
          </p:nvPr>
        </p:nvSpPr>
        <p:spPr>
          <a:xfrm>
            <a:off x="0" y="5480752"/>
            <a:ext cx="12192000" cy="1315720"/>
          </a:xfrm>
        </p:spPr>
        <p:txBody>
          <a:bodyPr>
            <a:noAutofit/>
          </a:bodyPr>
          <a:lstStyle/>
          <a:p>
            <a:r>
              <a:rPr lang="sv-SE" sz="3467" dirty="0"/>
              <a:t>Vi driver våra medlemmars innovationsbehov genom </a:t>
            </a:r>
          </a:p>
          <a:p>
            <a:r>
              <a:rPr lang="sv-SE" sz="3467" dirty="0"/>
              <a:t>samarbete mellan näringsliv, högskola och offentlig verksamhet</a:t>
            </a:r>
          </a:p>
        </p:txBody>
      </p:sp>
      <p:pic>
        <p:nvPicPr>
          <p:cNvPr id="4" name="Bildobjekt 3"/>
          <p:cNvPicPr>
            <a:picLocks noChangeAspect="1"/>
          </p:cNvPicPr>
          <p:nvPr/>
        </p:nvPicPr>
        <p:blipFill>
          <a:blip r:embed="rId3"/>
          <a:stretch>
            <a:fillRect/>
          </a:stretch>
        </p:blipFill>
        <p:spPr>
          <a:xfrm>
            <a:off x="0" y="0"/>
            <a:ext cx="12192000" cy="5409632"/>
          </a:xfrm>
          <a:prstGeom prst="rect">
            <a:avLst/>
          </a:prstGeom>
        </p:spPr>
      </p:pic>
    </p:spTree>
    <p:extLst>
      <p:ext uri="{BB962C8B-B14F-4D97-AF65-F5344CB8AC3E}">
        <p14:creationId xmlns:p14="http://schemas.microsoft.com/office/powerpoint/2010/main" val="2222021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14" y="5827375"/>
            <a:ext cx="2016860" cy="584101"/>
          </a:xfrm>
          <a:prstGeom prst="rect">
            <a:avLst/>
          </a:prstGeom>
        </p:spPr>
      </p:pic>
      <p:grpSp>
        <p:nvGrpSpPr>
          <p:cNvPr id="5" name="Group 1"/>
          <p:cNvGrpSpPr/>
          <p:nvPr/>
        </p:nvGrpSpPr>
        <p:grpSpPr>
          <a:xfrm>
            <a:off x="1985554" y="1031354"/>
            <a:ext cx="8334103" cy="4595716"/>
            <a:chOff x="1239588" y="1910081"/>
            <a:chExt cx="10296382" cy="3907718"/>
          </a:xfrm>
        </p:grpSpPr>
        <p:sp>
          <p:nvSpPr>
            <p:cNvPr id="7" name="Line 33"/>
            <p:cNvSpPr>
              <a:spLocks noChangeShapeType="1"/>
            </p:cNvSpPr>
            <p:nvPr/>
          </p:nvSpPr>
          <p:spPr bwMode="auto">
            <a:xfrm rot="5400000" flipV="1">
              <a:off x="8376511" y="4817600"/>
              <a:ext cx="0" cy="723899"/>
            </a:xfrm>
            <a:prstGeom prst="line">
              <a:avLst/>
            </a:prstGeom>
            <a:ln w="19050" cmpd="sng">
              <a:solidFill>
                <a:schemeClr val="bg1"/>
              </a:solidFill>
              <a:headEnd/>
              <a:tailEnd/>
            </a:ln>
          </p:spPr>
          <p:style>
            <a:lnRef idx="3">
              <a:schemeClr val="accent6"/>
            </a:lnRef>
            <a:fillRef idx="0">
              <a:schemeClr val="accent6"/>
            </a:fillRef>
            <a:effectRef idx="2">
              <a:schemeClr val="accent6"/>
            </a:effectRef>
            <a:fontRef idx="minor">
              <a:schemeClr val="tx1"/>
            </a:fontRef>
          </p:style>
          <p:txBody>
            <a:bodyPr/>
            <a:lstStyle/>
            <a:p>
              <a:pPr defTabSz="642552">
                <a:defRPr/>
              </a:pPr>
              <a:endParaRPr lang="da-DK" sz="1266" kern="0">
                <a:ln>
                  <a:solidFill>
                    <a:srgbClr val="FF0000"/>
                  </a:solidFill>
                </a:ln>
                <a:solidFill>
                  <a:sysClr val="windowText" lastClr="000000"/>
                </a:solidFill>
                <a:latin typeface="Arial" pitchFamily="34" charset="0"/>
                <a:cs typeface="ＭＳ Ｐゴシック" pitchFamily="-108" charset="-128"/>
              </a:endParaRPr>
            </a:p>
          </p:txBody>
        </p:sp>
        <p:sp>
          <p:nvSpPr>
            <p:cNvPr id="8" name="Line 33"/>
            <p:cNvSpPr>
              <a:spLocks noChangeShapeType="1"/>
            </p:cNvSpPr>
            <p:nvPr/>
          </p:nvSpPr>
          <p:spPr bwMode="auto">
            <a:xfrm rot="5400000" flipV="1">
              <a:off x="9173026" y="3424122"/>
              <a:ext cx="0" cy="452437"/>
            </a:xfrm>
            <a:prstGeom prst="line">
              <a:avLst/>
            </a:prstGeom>
            <a:ln w="19050" cmpd="sng">
              <a:solidFill>
                <a:schemeClr val="bg1"/>
              </a:solidFill>
              <a:headEnd/>
              <a:tailEnd/>
            </a:ln>
          </p:spPr>
          <p:style>
            <a:lnRef idx="3">
              <a:schemeClr val="accent6"/>
            </a:lnRef>
            <a:fillRef idx="0">
              <a:schemeClr val="accent6"/>
            </a:fillRef>
            <a:effectRef idx="2">
              <a:schemeClr val="accent6"/>
            </a:effectRef>
            <a:fontRef idx="minor">
              <a:schemeClr val="tx1"/>
            </a:fontRef>
          </p:style>
          <p:txBody>
            <a:bodyPr/>
            <a:lstStyle/>
            <a:p>
              <a:pPr defTabSz="642552">
                <a:defRPr/>
              </a:pPr>
              <a:endParaRPr lang="da-DK" sz="1266" kern="0">
                <a:ln>
                  <a:solidFill>
                    <a:srgbClr val="FF0000"/>
                  </a:solidFill>
                </a:ln>
                <a:solidFill>
                  <a:sysClr val="windowText" lastClr="000000"/>
                </a:solidFill>
                <a:latin typeface="Arial" pitchFamily="34" charset="0"/>
                <a:cs typeface="ＭＳ Ｐゴシック" pitchFamily="-108" charset="-128"/>
              </a:endParaRPr>
            </a:p>
          </p:txBody>
        </p:sp>
        <p:grpSp>
          <p:nvGrpSpPr>
            <p:cNvPr id="9" name="Group 16"/>
            <p:cNvGrpSpPr>
              <a:grpSpLocks noChangeAspect="1"/>
            </p:cNvGrpSpPr>
            <p:nvPr/>
          </p:nvGrpSpPr>
          <p:grpSpPr bwMode="auto">
            <a:xfrm>
              <a:off x="5205408" y="1910081"/>
              <a:ext cx="3729035" cy="3628802"/>
              <a:chOff x="3625402" y="958397"/>
              <a:chExt cx="3729038" cy="5161284"/>
            </a:xfrm>
          </p:grpSpPr>
          <p:sp>
            <p:nvSpPr>
              <p:cNvPr id="24" name="Oval 79"/>
              <p:cNvSpPr>
                <a:spLocks noChangeArrowheads="1"/>
              </p:cNvSpPr>
              <p:nvPr/>
            </p:nvSpPr>
            <p:spPr bwMode="auto">
              <a:xfrm rot="-7858936">
                <a:off x="3295086" y="3011240"/>
                <a:ext cx="3729270" cy="2487612"/>
              </a:xfrm>
              <a:prstGeom prst="ellipse">
                <a:avLst/>
              </a:prstGeom>
              <a:gradFill rotWithShape="1">
                <a:gsLst>
                  <a:gs pos="0">
                    <a:srgbClr val="FF0000">
                      <a:alpha val="39999"/>
                    </a:srgbClr>
                  </a:gs>
                  <a:gs pos="100000">
                    <a:srgbClr val="800000">
                      <a:alpha val="39999"/>
                    </a:srgbClr>
                  </a:gs>
                </a:gsLst>
                <a:path path="shape">
                  <a:fillToRect l="50000" t="50000" r="50000" b="50000"/>
                </a:path>
              </a:gradFill>
              <a:ln w="9525">
                <a:solidFill>
                  <a:srgbClr val="800000"/>
                </a:solidFill>
                <a:round/>
                <a:headEnd/>
                <a:tailEnd/>
              </a:ln>
              <a:effectLst>
                <a:outerShdw dist="23000" dir="5400000" rotWithShape="0">
                  <a:srgbClr val="808080">
                    <a:alpha val="34999"/>
                  </a:srgbClr>
                </a:outerShdw>
              </a:effectLst>
            </p:spPr>
            <p:txBody>
              <a:bodyPr anchor="ctr"/>
              <a:lstStyle/>
              <a:p>
                <a:pPr>
                  <a:defRPr/>
                </a:pPr>
                <a:endParaRPr lang="en-US" sz="1266">
                  <a:solidFill>
                    <a:schemeClr val="lt1"/>
                  </a:solidFill>
                </a:endParaRPr>
              </a:p>
            </p:txBody>
          </p:sp>
          <p:sp>
            <p:nvSpPr>
              <p:cNvPr id="25" name="Oval 80"/>
              <p:cNvSpPr>
                <a:spLocks/>
              </p:cNvSpPr>
              <p:nvPr/>
            </p:nvSpPr>
            <p:spPr bwMode="auto">
              <a:xfrm rot="10514884">
                <a:off x="3625402" y="2241177"/>
                <a:ext cx="3729038" cy="2486180"/>
              </a:xfrm>
              <a:prstGeom prst="ellipse">
                <a:avLst/>
              </a:prstGeom>
              <a:gradFill rotWithShape="1">
                <a:gsLst>
                  <a:gs pos="0">
                    <a:srgbClr val="FFFF00">
                      <a:alpha val="39999"/>
                    </a:srgbClr>
                  </a:gs>
                  <a:gs pos="100000">
                    <a:srgbClr val="FF6600">
                      <a:alpha val="39999"/>
                    </a:srgbClr>
                  </a:gs>
                </a:gsLst>
                <a:path path="shape">
                  <a:fillToRect l="50000" t="50000" r="50000" b="50000"/>
                </a:path>
              </a:gradFill>
              <a:ln w="9525">
                <a:solidFill>
                  <a:srgbClr val="FF6600"/>
                </a:solidFill>
                <a:round/>
                <a:headEnd/>
                <a:tailEnd/>
              </a:ln>
              <a:effectLst>
                <a:outerShdw dist="23000" dir="5400000" rotWithShape="0">
                  <a:srgbClr val="808080">
                    <a:alpha val="34999"/>
                  </a:srgbClr>
                </a:outerShdw>
              </a:effectLst>
            </p:spPr>
            <p:txBody>
              <a:bodyPr anchor="ctr"/>
              <a:lstStyle/>
              <a:p>
                <a:pPr>
                  <a:defRPr/>
                </a:pPr>
                <a:endParaRPr lang="en-US" sz="1266">
                  <a:solidFill>
                    <a:schemeClr val="lt1"/>
                  </a:solidFill>
                </a:endParaRPr>
              </a:p>
            </p:txBody>
          </p:sp>
          <p:sp>
            <p:nvSpPr>
              <p:cNvPr id="26" name="Oval 81"/>
              <p:cNvSpPr>
                <a:spLocks noChangeArrowheads="1"/>
              </p:cNvSpPr>
              <p:nvPr/>
            </p:nvSpPr>
            <p:spPr bwMode="auto">
              <a:xfrm rot="7764142">
                <a:off x="3267305" y="1578432"/>
                <a:ext cx="3729270" cy="2489200"/>
              </a:xfrm>
              <a:prstGeom prst="ellipse">
                <a:avLst/>
              </a:prstGeom>
              <a:gradFill rotWithShape="1">
                <a:gsLst>
                  <a:gs pos="0">
                    <a:srgbClr val="A6A6A6">
                      <a:alpha val="39999"/>
                    </a:srgbClr>
                  </a:gs>
                  <a:gs pos="100000">
                    <a:srgbClr val="262626">
                      <a:alpha val="39999"/>
                    </a:srgbClr>
                  </a:gs>
                </a:gsLst>
                <a:path path="shape">
                  <a:fillToRect l="50000" t="50000" r="50000" b="50000"/>
                </a:path>
              </a:gradFill>
              <a:ln w="9525">
                <a:solidFill>
                  <a:srgbClr val="595959"/>
                </a:solidFill>
                <a:round/>
                <a:headEnd/>
                <a:tailEnd/>
              </a:ln>
              <a:effectLst>
                <a:outerShdw dist="23000" dir="5400000" rotWithShape="0">
                  <a:srgbClr val="808080">
                    <a:alpha val="34999"/>
                  </a:srgbClr>
                </a:outerShdw>
              </a:effectLst>
            </p:spPr>
            <p:txBody>
              <a:bodyPr anchor="ctr"/>
              <a:lstStyle/>
              <a:p>
                <a:pPr>
                  <a:defRPr/>
                </a:pPr>
                <a:endParaRPr lang="en-US" sz="1266">
                  <a:solidFill>
                    <a:schemeClr val="lt1"/>
                  </a:solidFill>
                </a:endParaRPr>
              </a:p>
            </p:txBody>
          </p:sp>
        </p:grpSp>
        <p:grpSp>
          <p:nvGrpSpPr>
            <p:cNvPr id="10" name="Group 15"/>
            <p:cNvGrpSpPr>
              <a:grpSpLocks noChangeAspect="1"/>
            </p:cNvGrpSpPr>
            <p:nvPr/>
          </p:nvGrpSpPr>
          <p:grpSpPr bwMode="auto">
            <a:xfrm flipH="1">
              <a:off x="3408360" y="1910081"/>
              <a:ext cx="3729035" cy="3628802"/>
              <a:chOff x="3777802" y="1110797"/>
              <a:chExt cx="3729038" cy="5161284"/>
            </a:xfrm>
          </p:grpSpPr>
          <p:sp>
            <p:nvSpPr>
              <p:cNvPr id="21" name="Oval 83"/>
              <p:cNvSpPr>
                <a:spLocks noChangeArrowheads="1"/>
              </p:cNvSpPr>
              <p:nvPr/>
            </p:nvSpPr>
            <p:spPr bwMode="auto">
              <a:xfrm rot="-7858936">
                <a:off x="3447486" y="3163640"/>
                <a:ext cx="3729270" cy="2487612"/>
              </a:xfrm>
              <a:prstGeom prst="ellipse">
                <a:avLst/>
              </a:prstGeom>
              <a:gradFill rotWithShape="1">
                <a:gsLst>
                  <a:gs pos="0">
                    <a:srgbClr val="B3A2C7">
                      <a:alpha val="39999"/>
                    </a:srgbClr>
                  </a:gs>
                  <a:gs pos="100000">
                    <a:srgbClr val="403152">
                      <a:alpha val="39999"/>
                    </a:srgbClr>
                  </a:gs>
                </a:gsLst>
                <a:path path="shape">
                  <a:fillToRect l="50000" t="50000" r="50000" b="50000"/>
                </a:path>
              </a:gradFill>
              <a:ln w="9525">
                <a:solidFill>
                  <a:srgbClr val="604A7B"/>
                </a:solidFill>
                <a:round/>
                <a:headEnd/>
                <a:tailEnd/>
              </a:ln>
              <a:effectLst>
                <a:outerShdw dist="23000" dir="5400000" rotWithShape="0">
                  <a:srgbClr val="808080">
                    <a:alpha val="34999"/>
                  </a:srgbClr>
                </a:outerShdw>
              </a:effectLst>
            </p:spPr>
            <p:txBody>
              <a:bodyPr anchor="ctr"/>
              <a:lstStyle/>
              <a:p>
                <a:pPr>
                  <a:defRPr/>
                </a:pPr>
                <a:endParaRPr lang="en-US" sz="1266">
                  <a:solidFill>
                    <a:schemeClr val="lt1"/>
                  </a:solidFill>
                </a:endParaRPr>
              </a:p>
            </p:txBody>
          </p:sp>
          <p:sp>
            <p:nvSpPr>
              <p:cNvPr id="22" name="Oval 84"/>
              <p:cNvSpPr>
                <a:spLocks/>
              </p:cNvSpPr>
              <p:nvPr/>
            </p:nvSpPr>
            <p:spPr bwMode="auto">
              <a:xfrm rot="10514884">
                <a:off x="3777802" y="2393577"/>
                <a:ext cx="3729038" cy="2486180"/>
              </a:xfrm>
              <a:prstGeom prst="ellipse">
                <a:avLst/>
              </a:prstGeom>
              <a:gradFill rotWithShape="1">
                <a:gsLst>
                  <a:gs pos="0">
                    <a:srgbClr val="74F4FF">
                      <a:alpha val="39999"/>
                    </a:srgbClr>
                  </a:gs>
                  <a:gs pos="100000">
                    <a:srgbClr val="208ECD">
                      <a:alpha val="39999"/>
                    </a:srgbClr>
                  </a:gs>
                </a:gsLst>
                <a:path path="shape">
                  <a:fillToRect l="50000" t="50000" r="50000" b="50000"/>
                </a:path>
              </a:gradFill>
              <a:ln w="9525">
                <a:solidFill>
                  <a:srgbClr val="208ECD"/>
                </a:solidFill>
                <a:round/>
                <a:headEnd/>
                <a:tailEnd/>
              </a:ln>
              <a:effectLst>
                <a:outerShdw dist="23000" dir="5400000" rotWithShape="0">
                  <a:srgbClr val="808080">
                    <a:alpha val="34999"/>
                  </a:srgbClr>
                </a:outerShdw>
              </a:effectLst>
            </p:spPr>
            <p:txBody>
              <a:bodyPr anchor="ctr"/>
              <a:lstStyle/>
              <a:p>
                <a:pPr>
                  <a:defRPr/>
                </a:pPr>
                <a:endParaRPr lang="en-US" sz="1266">
                  <a:solidFill>
                    <a:schemeClr val="lt1"/>
                  </a:solidFill>
                </a:endParaRPr>
              </a:p>
            </p:txBody>
          </p:sp>
          <p:sp>
            <p:nvSpPr>
              <p:cNvPr id="23" name="Oval 85"/>
              <p:cNvSpPr>
                <a:spLocks noChangeArrowheads="1"/>
              </p:cNvSpPr>
              <p:nvPr/>
            </p:nvSpPr>
            <p:spPr bwMode="auto">
              <a:xfrm rot="7764142">
                <a:off x="3419705" y="1730832"/>
                <a:ext cx="3729270" cy="2489200"/>
              </a:xfrm>
              <a:prstGeom prst="ellipse">
                <a:avLst/>
              </a:prstGeom>
              <a:gradFill rotWithShape="1">
                <a:gsLst>
                  <a:gs pos="0">
                    <a:srgbClr val="5AF300">
                      <a:alpha val="39999"/>
                    </a:srgbClr>
                  </a:gs>
                  <a:gs pos="100000">
                    <a:srgbClr val="26A000">
                      <a:alpha val="39999"/>
                    </a:srgbClr>
                  </a:gs>
                </a:gsLst>
                <a:path path="shape">
                  <a:fillToRect l="50000" t="50000" r="50000" b="50000"/>
                </a:path>
              </a:gradFill>
              <a:ln w="9525">
                <a:solidFill>
                  <a:srgbClr val="26A000"/>
                </a:solidFill>
                <a:round/>
                <a:headEnd/>
                <a:tailEnd/>
              </a:ln>
              <a:effectLst>
                <a:outerShdw dist="23000" dir="5400000" rotWithShape="0">
                  <a:srgbClr val="808080">
                    <a:alpha val="34999"/>
                  </a:srgbClr>
                </a:outerShdw>
              </a:effectLst>
            </p:spPr>
            <p:txBody>
              <a:bodyPr anchor="ctr"/>
              <a:lstStyle/>
              <a:p>
                <a:pPr>
                  <a:defRPr/>
                </a:pPr>
                <a:endParaRPr lang="en-US" sz="1266">
                  <a:solidFill>
                    <a:schemeClr val="lt1"/>
                  </a:solidFill>
                </a:endParaRPr>
              </a:p>
            </p:txBody>
          </p:sp>
        </p:grpSp>
        <p:sp>
          <p:nvSpPr>
            <p:cNvPr id="11" name="TextBox 8"/>
            <p:cNvSpPr txBox="1">
              <a:spLocks noChangeArrowheads="1"/>
            </p:cNvSpPr>
            <p:nvPr/>
          </p:nvSpPr>
          <p:spPr bwMode="auto">
            <a:xfrm>
              <a:off x="2002641" y="2083575"/>
              <a:ext cx="2126309" cy="392552"/>
            </a:xfrm>
            <a:prstGeom prst="rect">
              <a:avLst/>
            </a:prstGeom>
            <a:noFill/>
            <a:ln w="9525">
              <a:noFill/>
              <a:miter lim="800000"/>
              <a:headEnd/>
              <a:tailEnd/>
            </a:ln>
          </p:spPr>
          <p:txBody>
            <a:bodyPr wrap="square">
              <a:spAutoFit/>
            </a:bodyPr>
            <a:lstStyle/>
            <a:p>
              <a:r>
                <a:rPr lang="sv-SE" sz="2400" b="1" dirty="0">
                  <a:latin typeface="Arial" panose="020B0604020202020204" pitchFamily="34" charset="0"/>
                  <a:cs typeface="Arial" panose="020B0604020202020204" pitchFamily="34" charset="0"/>
                </a:rPr>
                <a:t>Näringsliv</a:t>
              </a:r>
              <a:endParaRPr lang="en-US" sz="2400" b="1" dirty="0">
                <a:latin typeface="Arial" panose="020B0604020202020204" pitchFamily="34" charset="0"/>
                <a:cs typeface="Arial" panose="020B0604020202020204" pitchFamily="34" charset="0"/>
              </a:endParaRPr>
            </a:p>
          </p:txBody>
        </p:sp>
        <p:sp>
          <p:nvSpPr>
            <p:cNvPr id="12" name="TextBox 8"/>
            <p:cNvSpPr txBox="1">
              <a:spLocks noChangeArrowheads="1"/>
            </p:cNvSpPr>
            <p:nvPr/>
          </p:nvSpPr>
          <p:spPr bwMode="auto">
            <a:xfrm>
              <a:off x="8615931" y="2098923"/>
              <a:ext cx="2096974" cy="706593"/>
            </a:xfrm>
            <a:prstGeom prst="rect">
              <a:avLst/>
            </a:prstGeom>
            <a:noFill/>
            <a:ln w="9525">
              <a:noFill/>
              <a:miter lim="800000"/>
              <a:headEnd/>
              <a:tailEnd/>
            </a:ln>
          </p:spPr>
          <p:txBody>
            <a:bodyPr wrap="square">
              <a:spAutoFit/>
            </a:bodyPr>
            <a:lstStyle/>
            <a:p>
              <a:r>
                <a:rPr lang="en-US" sz="2400" b="1" dirty="0" err="1">
                  <a:latin typeface="Arial" panose="020B0604020202020204" pitchFamily="34" charset="0"/>
                  <a:cs typeface="Arial" panose="020B0604020202020204" pitchFamily="34" charset="0"/>
                </a:rPr>
                <a:t>Offentlig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sektor</a:t>
              </a:r>
              <a:endParaRPr lang="en-US" sz="2400" dirty="0">
                <a:latin typeface="Arial" panose="020B0604020202020204" pitchFamily="34" charset="0"/>
                <a:cs typeface="Arial" panose="020B0604020202020204" pitchFamily="34" charset="0"/>
              </a:endParaRPr>
            </a:p>
          </p:txBody>
        </p:sp>
        <p:sp>
          <p:nvSpPr>
            <p:cNvPr id="13" name="TextBox 8"/>
            <p:cNvSpPr txBox="1">
              <a:spLocks noChangeArrowheads="1"/>
            </p:cNvSpPr>
            <p:nvPr/>
          </p:nvSpPr>
          <p:spPr bwMode="auto">
            <a:xfrm>
              <a:off x="1239588" y="3473693"/>
              <a:ext cx="2068342" cy="392552"/>
            </a:xfrm>
            <a:prstGeom prst="rect">
              <a:avLst/>
            </a:prstGeom>
            <a:noFill/>
            <a:ln w="9525">
              <a:noFill/>
              <a:miter lim="800000"/>
              <a:headEnd/>
              <a:tailEnd/>
            </a:ln>
          </p:spPr>
          <p:txBody>
            <a:bodyPr wrap="square">
              <a:spAutoFit/>
            </a:bodyPr>
            <a:lstStyle/>
            <a:p>
              <a:r>
                <a:rPr lang="en-US" sz="2400" b="1" dirty="0" err="1">
                  <a:latin typeface="Arial" panose="020B0604020202020204" pitchFamily="34" charset="0"/>
                  <a:cs typeface="Arial" panose="020B0604020202020204" pitchFamily="34" charset="0"/>
                </a:rPr>
                <a:t>Akademi</a:t>
              </a:r>
              <a:endParaRPr lang="en-US" sz="2400" dirty="0">
                <a:latin typeface="Arial" panose="020B0604020202020204" pitchFamily="34" charset="0"/>
                <a:cs typeface="Arial" panose="020B0604020202020204" pitchFamily="34" charset="0"/>
              </a:endParaRPr>
            </a:p>
          </p:txBody>
        </p:sp>
        <p:sp>
          <p:nvSpPr>
            <p:cNvPr id="14" name="TextBox 8"/>
            <p:cNvSpPr txBox="1">
              <a:spLocks noChangeArrowheads="1"/>
            </p:cNvSpPr>
            <p:nvPr/>
          </p:nvSpPr>
          <p:spPr bwMode="auto">
            <a:xfrm>
              <a:off x="1492210" y="4850978"/>
              <a:ext cx="2715684" cy="706593"/>
            </a:xfrm>
            <a:prstGeom prst="rect">
              <a:avLst/>
            </a:prstGeom>
            <a:noFill/>
            <a:ln w="9525">
              <a:noFill/>
              <a:miter lim="800000"/>
              <a:headEnd/>
              <a:tailEnd/>
            </a:ln>
          </p:spPr>
          <p:txBody>
            <a:bodyPr wrap="square">
              <a:spAutoFit/>
            </a:bodyPr>
            <a:lstStyle/>
            <a:p>
              <a:r>
                <a:rPr lang="sv-SE" sz="2400" b="1" dirty="0">
                  <a:latin typeface="Arial" panose="020B0604020202020204" pitchFamily="34" charset="0"/>
                  <a:cs typeface="Arial" panose="020B0604020202020204" pitchFamily="34" charset="0"/>
                </a:rPr>
                <a:t>Ideella Föreningar</a:t>
              </a:r>
              <a:endParaRPr lang="en-US" sz="2400" dirty="0">
                <a:latin typeface="Arial" panose="020B0604020202020204" pitchFamily="34" charset="0"/>
                <a:cs typeface="Arial" panose="020B0604020202020204" pitchFamily="34" charset="0"/>
              </a:endParaRPr>
            </a:p>
          </p:txBody>
        </p:sp>
        <p:sp>
          <p:nvSpPr>
            <p:cNvPr id="15" name="TextBox 8"/>
            <p:cNvSpPr txBox="1">
              <a:spLocks noChangeArrowheads="1"/>
            </p:cNvSpPr>
            <p:nvPr/>
          </p:nvSpPr>
          <p:spPr bwMode="auto">
            <a:xfrm>
              <a:off x="9104759" y="3468138"/>
              <a:ext cx="2398934" cy="392552"/>
            </a:xfrm>
            <a:prstGeom prst="rect">
              <a:avLst/>
            </a:prstGeom>
            <a:noFill/>
            <a:ln w="9525">
              <a:noFill/>
              <a:miter lim="800000"/>
              <a:headEnd/>
              <a:tailEnd/>
            </a:ln>
          </p:spPr>
          <p:txBody>
            <a:bodyPr wrap="square">
              <a:spAutoFit/>
            </a:bodyPr>
            <a:lstStyle/>
            <a:p>
              <a:r>
                <a:rPr lang="en-US" sz="2400" b="1" dirty="0" err="1">
                  <a:latin typeface="Arial" panose="020B0604020202020204" pitchFamily="34" charset="0"/>
                  <a:cs typeface="Arial" panose="020B0604020202020204" pitchFamily="34" charset="0"/>
                </a:rPr>
                <a:t>Testmiljöer</a:t>
              </a:r>
              <a:endParaRPr lang="en-US" sz="2400" dirty="0">
                <a:latin typeface="Arial" panose="020B0604020202020204" pitchFamily="34" charset="0"/>
                <a:cs typeface="Arial" panose="020B0604020202020204" pitchFamily="34" charset="0"/>
              </a:endParaRPr>
            </a:p>
          </p:txBody>
        </p:sp>
        <p:sp>
          <p:nvSpPr>
            <p:cNvPr id="16" name="TextBox 8"/>
            <p:cNvSpPr txBox="1">
              <a:spLocks noChangeArrowheads="1"/>
            </p:cNvSpPr>
            <p:nvPr/>
          </p:nvSpPr>
          <p:spPr bwMode="auto">
            <a:xfrm>
              <a:off x="8564254" y="4797164"/>
              <a:ext cx="2971716" cy="1020635"/>
            </a:xfrm>
            <a:prstGeom prst="rect">
              <a:avLst/>
            </a:prstGeom>
            <a:noFill/>
            <a:ln w="9525">
              <a:noFill/>
              <a:miter lim="800000"/>
              <a:headEnd/>
              <a:tailEnd/>
            </a:ln>
          </p:spPr>
          <p:txBody>
            <a:bodyPr wrap="square">
              <a:spAutoFit/>
            </a:bodyPr>
            <a:lstStyle/>
            <a:p>
              <a:r>
                <a:rPr lang="en-US" sz="2400" b="1" dirty="0">
                  <a:latin typeface="Arial" panose="020B0604020202020204" pitchFamily="34" charset="0"/>
                  <a:cs typeface="Arial" panose="020B0604020202020204" pitchFamily="34" charset="0"/>
                </a:rPr>
                <a:t>Inkubatorer</a:t>
              </a:r>
            </a:p>
            <a:p>
              <a:r>
                <a:rPr lang="sv-SE" sz="2400" b="1" dirty="0">
                  <a:latin typeface="Arial" panose="020B0604020202020204" pitchFamily="34" charset="0"/>
                  <a:cs typeface="Arial" panose="020B0604020202020204" pitchFamily="34" charset="0"/>
                </a:rPr>
                <a:t>och</a:t>
              </a:r>
            </a:p>
            <a:p>
              <a:r>
                <a:rPr lang="sv-SE" sz="2400" b="1" dirty="0">
                  <a:latin typeface="Arial" panose="020B0604020202020204" pitchFamily="34" charset="0"/>
                  <a:cs typeface="Arial" panose="020B0604020202020204" pitchFamily="34" charset="0"/>
                </a:rPr>
                <a:t>Riskkapital</a:t>
              </a:r>
              <a:endParaRPr lang="en-US" sz="2400" dirty="0">
                <a:latin typeface="Arial" panose="020B0604020202020204" pitchFamily="34" charset="0"/>
                <a:cs typeface="Arial" panose="020B0604020202020204" pitchFamily="34" charset="0"/>
              </a:endParaRPr>
            </a:p>
          </p:txBody>
        </p:sp>
        <p:sp>
          <p:nvSpPr>
            <p:cNvPr id="18" name="Line 33"/>
            <p:cNvSpPr>
              <a:spLocks noChangeShapeType="1"/>
            </p:cNvSpPr>
            <p:nvPr/>
          </p:nvSpPr>
          <p:spPr bwMode="auto">
            <a:xfrm rot="5400000" flipV="1">
              <a:off x="3989270" y="4817600"/>
              <a:ext cx="0" cy="723899"/>
            </a:xfrm>
            <a:prstGeom prst="line">
              <a:avLst/>
            </a:prstGeom>
            <a:ln w="19050" cmpd="sng">
              <a:solidFill>
                <a:schemeClr val="bg1"/>
              </a:solidFill>
              <a:headEnd/>
              <a:tailEnd/>
            </a:ln>
          </p:spPr>
          <p:style>
            <a:lnRef idx="3">
              <a:schemeClr val="accent6"/>
            </a:lnRef>
            <a:fillRef idx="0">
              <a:schemeClr val="accent6"/>
            </a:fillRef>
            <a:effectRef idx="2">
              <a:schemeClr val="accent6"/>
            </a:effectRef>
            <a:fontRef idx="minor">
              <a:schemeClr val="tx1"/>
            </a:fontRef>
          </p:style>
          <p:txBody>
            <a:bodyPr/>
            <a:lstStyle/>
            <a:p>
              <a:pPr defTabSz="642552">
                <a:defRPr/>
              </a:pPr>
              <a:endParaRPr lang="da-DK" sz="1266" kern="0">
                <a:ln>
                  <a:solidFill>
                    <a:srgbClr val="FF0000"/>
                  </a:solidFill>
                </a:ln>
                <a:solidFill>
                  <a:sysClr val="windowText" lastClr="000000"/>
                </a:solidFill>
                <a:latin typeface="Arial" pitchFamily="34" charset="0"/>
                <a:cs typeface="ＭＳ Ｐゴシック" pitchFamily="-108" charset="-128"/>
              </a:endParaRPr>
            </a:p>
          </p:txBody>
        </p:sp>
        <p:sp>
          <p:nvSpPr>
            <p:cNvPr id="19" name="Line 33"/>
            <p:cNvSpPr>
              <a:spLocks noChangeShapeType="1"/>
            </p:cNvSpPr>
            <p:nvPr/>
          </p:nvSpPr>
          <p:spPr bwMode="auto">
            <a:xfrm rot="5400000" flipV="1">
              <a:off x="8424608" y="1966797"/>
              <a:ext cx="0" cy="723899"/>
            </a:xfrm>
            <a:prstGeom prst="line">
              <a:avLst/>
            </a:prstGeom>
            <a:ln w="19050" cmpd="sng">
              <a:solidFill>
                <a:schemeClr val="bg1"/>
              </a:solidFill>
              <a:headEnd/>
              <a:tailEnd/>
            </a:ln>
          </p:spPr>
          <p:style>
            <a:lnRef idx="3">
              <a:schemeClr val="accent6"/>
            </a:lnRef>
            <a:fillRef idx="0">
              <a:schemeClr val="accent6"/>
            </a:fillRef>
            <a:effectRef idx="2">
              <a:schemeClr val="accent6"/>
            </a:effectRef>
            <a:fontRef idx="minor">
              <a:schemeClr val="tx1"/>
            </a:fontRef>
          </p:style>
          <p:txBody>
            <a:bodyPr/>
            <a:lstStyle/>
            <a:p>
              <a:pPr defTabSz="642552">
                <a:defRPr/>
              </a:pPr>
              <a:endParaRPr lang="da-DK" sz="1266" kern="0">
                <a:ln>
                  <a:solidFill>
                    <a:srgbClr val="FF0000"/>
                  </a:solidFill>
                </a:ln>
                <a:solidFill>
                  <a:sysClr val="windowText" lastClr="000000"/>
                </a:solidFill>
                <a:latin typeface="Arial" pitchFamily="34" charset="0"/>
                <a:cs typeface="ＭＳ Ｐゴシック" pitchFamily="-108" charset="-128"/>
              </a:endParaRPr>
            </a:p>
          </p:txBody>
        </p:sp>
        <p:sp>
          <p:nvSpPr>
            <p:cNvPr id="20" name="Line 33"/>
            <p:cNvSpPr>
              <a:spLocks noChangeShapeType="1"/>
            </p:cNvSpPr>
            <p:nvPr/>
          </p:nvSpPr>
          <p:spPr bwMode="auto">
            <a:xfrm rot="5400000" flipV="1">
              <a:off x="3184880" y="3424122"/>
              <a:ext cx="0" cy="452437"/>
            </a:xfrm>
            <a:prstGeom prst="line">
              <a:avLst/>
            </a:prstGeom>
            <a:ln w="19050" cmpd="sng">
              <a:solidFill>
                <a:schemeClr val="bg1"/>
              </a:solidFill>
              <a:headEnd/>
              <a:tailEnd/>
            </a:ln>
          </p:spPr>
          <p:style>
            <a:lnRef idx="3">
              <a:schemeClr val="accent6"/>
            </a:lnRef>
            <a:fillRef idx="0">
              <a:schemeClr val="accent6"/>
            </a:fillRef>
            <a:effectRef idx="2">
              <a:schemeClr val="accent6"/>
            </a:effectRef>
            <a:fontRef idx="minor">
              <a:schemeClr val="tx1"/>
            </a:fontRef>
          </p:style>
          <p:txBody>
            <a:bodyPr/>
            <a:lstStyle/>
            <a:p>
              <a:pPr defTabSz="642552">
                <a:defRPr/>
              </a:pPr>
              <a:endParaRPr lang="da-DK" sz="1266" kern="0" dirty="0">
                <a:ln>
                  <a:solidFill>
                    <a:srgbClr val="FF0000"/>
                  </a:solidFill>
                </a:ln>
                <a:solidFill>
                  <a:sysClr val="windowText" lastClr="000000"/>
                </a:solidFill>
                <a:latin typeface="Arial" pitchFamily="34" charset="0"/>
                <a:cs typeface="ＭＳ Ｐゴシック" pitchFamily="-108" charset="-128"/>
              </a:endParaRPr>
            </a:p>
          </p:txBody>
        </p:sp>
      </p:grpSp>
      <p:sp>
        <p:nvSpPr>
          <p:cNvPr id="27" name="Oval 26"/>
          <p:cNvSpPr>
            <a:spLocks noChangeAspect="1"/>
          </p:cNvSpPr>
          <p:nvPr/>
        </p:nvSpPr>
        <p:spPr bwMode="auto">
          <a:xfrm>
            <a:off x="5218639" y="2369701"/>
            <a:ext cx="1665971" cy="1595432"/>
          </a:xfrm>
          <a:prstGeom prst="ellipse">
            <a:avLst/>
          </a:prstGeom>
          <a:gradFill flip="none" rotWithShape="1">
            <a:gsLst>
              <a:gs pos="0">
                <a:srgbClr val="FFF200"/>
              </a:gs>
              <a:gs pos="55000">
                <a:srgbClr val="FF7A00"/>
              </a:gs>
              <a:gs pos="100000">
                <a:srgbClr val="FF0300"/>
              </a:gs>
              <a:gs pos="100000">
                <a:srgbClr val="4D0808"/>
              </a:gs>
            </a:gsLst>
            <a:lin ang="5400000" scaled="0"/>
            <a:tileRect/>
          </a:gradFill>
          <a:ln w="38100">
            <a:noFill/>
          </a:ln>
          <a:effectLst>
            <a:glow rad="63500">
              <a:schemeClr val="accent2">
                <a:satMod val="175000"/>
                <a:alpha val="40000"/>
              </a:schemeClr>
            </a:glow>
          </a:effectLst>
          <a:scene3d>
            <a:camera prst="orthographicFront">
              <a:rot lat="0" lon="0" rev="0"/>
            </a:camera>
            <a:lightRig rig="threePt" dir="t">
              <a:rot lat="0" lon="0" rev="1200000"/>
            </a:lightRig>
          </a:scene3d>
          <a:sp3d/>
          <a:extLst/>
        </p:spPr>
        <p:style>
          <a:lnRef idx="0">
            <a:schemeClr val="accent1"/>
          </a:lnRef>
          <a:fillRef idx="3">
            <a:schemeClr val="accent1"/>
          </a:fillRef>
          <a:effectRef idx="3">
            <a:schemeClr val="accent1"/>
          </a:effectRef>
          <a:fontRef idx="minor">
            <a:schemeClr val="lt1"/>
          </a:fontRef>
        </p:style>
        <p:txBody>
          <a:bodyPr vert="horz" wrap="square" lIns="64257" tIns="32127" rIns="64257" bIns="32127" numCol="1" rtlCol="0" anchor="ctr" anchorCtr="1" compatLnSpc="1">
            <a:prstTxWarp prst="textNoShape">
              <a:avLst/>
            </a:prstTxWarp>
          </a:bodyPr>
          <a:lstStyle/>
          <a:p>
            <a:r>
              <a:rPr lang="sv-SE" sz="1969" b="1" dirty="0">
                <a:solidFill>
                  <a:srgbClr val="FFFFFF"/>
                </a:solidFill>
                <a:latin typeface="Calibri"/>
                <a:ea typeface="Helvetica Light" charset="0"/>
                <a:cs typeface="Calibri"/>
              </a:rPr>
              <a:t>Blue Science Park</a:t>
            </a:r>
            <a:endParaRPr lang="en-US" sz="1969" b="1" dirty="0">
              <a:solidFill>
                <a:srgbClr val="FFFFFF"/>
              </a:solidFill>
              <a:latin typeface="Calibri"/>
              <a:ea typeface="Helvetica Light" charset="0"/>
              <a:cs typeface="Calibri"/>
            </a:endParaRPr>
          </a:p>
        </p:txBody>
      </p:sp>
    </p:spTree>
    <p:extLst>
      <p:ext uri="{BB962C8B-B14F-4D97-AF65-F5344CB8AC3E}">
        <p14:creationId xmlns:p14="http://schemas.microsoft.com/office/powerpoint/2010/main" val="1440125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03140" y="18780"/>
            <a:ext cx="10972800" cy="1096425"/>
          </a:xfrm>
        </p:spPr>
        <p:txBody>
          <a:bodyPr>
            <a:noAutofit/>
          </a:bodyPr>
          <a:lstStyle/>
          <a:p>
            <a:r>
              <a:rPr lang="sv-SE" sz="3733" dirty="0">
                <a:latin typeface="+mn-lt"/>
                <a:cs typeface="Arial" panose="020B0604020202020204" pitchFamily="34" charset="0"/>
              </a:rPr>
              <a:t>Några av våra ca 80 medlemmar</a:t>
            </a:r>
          </a:p>
        </p:txBody>
      </p:sp>
      <p:pic>
        <p:nvPicPr>
          <p:cNvPr id="51" name="Bildobjekt 50"/>
          <p:cNvPicPr>
            <a:picLocks noChangeAspect="1"/>
          </p:cNvPicPr>
          <p:nvPr/>
        </p:nvPicPr>
        <p:blipFill>
          <a:blip r:embed="rId2"/>
          <a:stretch>
            <a:fillRect/>
          </a:stretch>
        </p:blipFill>
        <p:spPr>
          <a:xfrm>
            <a:off x="10942270" y="2388933"/>
            <a:ext cx="1006143" cy="1006143"/>
          </a:xfrm>
          <a:prstGeom prst="rect">
            <a:avLst/>
          </a:prstGeom>
        </p:spPr>
      </p:pic>
      <p:pic>
        <p:nvPicPr>
          <p:cNvPr id="52" name="Bildobjekt 51"/>
          <p:cNvPicPr>
            <a:picLocks noChangeAspect="1"/>
          </p:cNvPicPr>
          <p:nvPr/>
        </p:nvPicPr>
        <p:blipFill>
          <a:blip r:embed="rId3"/>
          <a:stretch>
            <a:fillRect/>
          </a:stretch>
        </p:blipFill>
        <p:spPr>
          <a:xfrm>
            <a:off x="9292150" y="4522671"/>
            <a:ext cx="1006143" cy="1006143"/>
          </a:xfrm>
          <a:prstGeom prst="rect">
            <a:avLst/>
          </a:prstGeom>
        </p:spPr>
      </p:pic>
      <p:pic>
        <p:nvPicPr>
          <p:cNvPr id="53" name="Bildobjekt 52"/>
          <p:cNvPicPr>
            <a:picLocks noChangeAspect="1"/>
          </p:cNvPicPr>
          <p:nvPr/>
        </p:nvPicPr>
        <p:blipFill>
          <a:blip r:embed="rId4"/>
          <a:stretch>
            <a:fillRect/>
          </a:stretch>
        </p:blipFill>
        <p:spPr>
          <a:xfrm>
            <a:off x="189434" y="1800735"/>
            <a:ext cx="1006143" cy="1006143"/>
          </a:xfrm>
          <a:prstGeom prst="rect">
            <a:avLst/>
          </a:prstGeom>
        </p:spPr>
      </p:pic>
      <p:pic>
        <p:nvPicPr>
          <p:cNvPr id="55" name="Bildobjekt 54"/>
          <p:cNvPicPr>
            <a:picLocks noChangeAspect="1"/>
          </p:cNvPicPr>
          <p:nvPr/>
        </p:nvPicPr>
        <p:blipFill>
          <a:blip r:embed="rId5"/>
          <a:stretch>
            <a:fillRect/>
          </a:stretch>
        </p:blipFill>
        <p:spPr>
          <a:xfrm>
            <a:off x="2616199" y="1929893"/>
            <a:ext cx="1006143" cy="1006143"/>
          </a:xfrm>
          <a:prstGeom prst="rect">
            <a:avLst/>
          </a:prstGeom>
        </p:spPr>
      </p:pic>
      <p:pic>
        <p:nvPicPr>
          <p:cNvPr id="56" name="Bildobjekt 5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69091" y="1019790"/>
            <a:ext cx="1006143" cy="1006143"/>
          </a:xfrm>
          <a:prstGeom prst="rect">
            <a:avLst/>
          </a:prstGeom>
        </p:spPr>
      </p:pic>
      <p:pic>
        <p:nvPicPr>
          <p:cNvPr id="57" name="Bildobjekt 5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89541" y="900559"/>
            <a:ext cx="1006143" cy="1006143"/>
          </a:xfrm>
          <a:prstGeom prst="rect">
            <a:avLst/>
          </a:prstGeom>
        </p:spPr>
      </p:pic>
      <p:pic>
        <p:nvPicPr>
          <p:cNvPr id="58" name="Bildobjekt 57"/>
          <p:cNvPicPr>
            <a:picLocks noChangeAspect="1"/>
          </p:cNvPicPr>
          <p:nvPr/>
        </p:nvPicPr>
        <p:blipFill>
          <a:blip r:embed="rId8"/>
          <a:stretch>
            <a:fillRect/>
          </a:stretch>
        </p:blipFill>
        <p:spPr>
          <a:xfrm>
            <a:off x="4743458" y="1704090"/>
            <a:ext cx="1006143" cy="1006143"/>
          </a:xfrm>
          <a:prstGeom prst="rect">
            <a:avLst/>
          </a:prstGeom>
        </p:spPr>
      </p:pic>
      <p:pic>
        <p:nvPicPr>
          <p:cNvPr id="59" name="Bildobjekt 58"/>
          <p:cNvPicPr>
            <a:picLocks noChangeAspect="1"/>
          </p:cNvPicPr>
          <p:nvPr/>
        </p:nvPicPr>
        <p:blipFill>
          <a:blip r:embed="rId9"/>
          <a:stretch>
            <a:fillRect/>
          </a:stretch>
        </p:blipFill>
        <p:spPr>
          <a:xfrm>
            <a:off x="7320990" y="1721217"/>
            <a:ext cx="1006143" cy="1006143"/>
          </a:xfrm>
          <a:prstGeom prst="rect">
            <a:avLst/>
          </a:prstGeom>
        </p:spPr>
      </p:pic>
      <p:pic>
        <p:nvPicPr>
          <p:cNvPr id="60" name="Bildobjekt 59"/>
          <p:cNvPicPr>
            <a:picLocks noChangeAspect="1"/>
          </p:cNvPicPr>
          <p:nvPr/>
        </p:nvPicPr>
        <p:blipFill>
          <a:blip r:embed="rId10"/>
          <a:stretch>
            <a:fillRect/>
          </a:stretch>
        </p:blipFill>
        <p:spPr>
          <a:xfrm>
            <a:off x="8537827" y="977470"/>
            <a:ext cx="1006143" cy="1006143"/>
          </a:xfrm>
          <a:prstGeom prst="rect">
            <a:avLst/>
          </a:prstGeom>
        </p:spPr>
      </p:pic>
      <p:pic>
        <p:nvPicPr>
          <p:cNvPr id="61" name="Bildobjekt 60"/>
          <p:cNvPicPr>
            <a:picLocks noChangeAspect="1"/>
          </p:cNvPicPr>
          <p:nvPr/>
        </p:nvPicPr>
        <p:blipFill>
          <a:blip r:embed="rId11"/>
          <a:stretch>
            <a:fillRect/>
          </a:stretch>
        </p:blipFill>
        <p:spPr>
          <a:xfrm>
            <a:off x="9816118" y="1700162"/>
            <a:ext cx="1006143" cy="1006143"/>
          </a:xfrm>
          <a:prstGeom prst="rect">
            <a:avLst/>
          </a:prstGeom>
        </p:spPr>
      </p:pic>
      <p:pic>
        <p:nvPicPr>
          <p:cNvPr id="62" name="Bildobjekt 6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916451" y="863082"/>
            <a:ext cx="1006143" cy="1006143"/>
          </a:xfrm>
          <a:prstGeom prst="rect">
            <a:avLst/>
          </a:prstGeom>
        </p:spPr>
      </p:pic>
      <p:pic>
        <p:nvPicPr>
          <p:cNvPr id="63" name="Bildobjekt 62"/>
          <p:cNvPicPr>
            <a:picLocks noChangeAspect="1"/>
          </p:cNvPicPr>
          <p:nvPr/>
        </p:nvPicPr>
        <p:blipFill>
          <a:blip r:embed="rId13"/>
          <a:stretch>
            <a:fillRect/>
          </a:stretch>
        </p:blipFill>
        <p:spPr>
          <a:xfrm>
            <a:off x="1250530" y="2504509"/>
            <a:ext cx="1006143" cy="1006143"/>
          </a:xfrm>
          <a:prstGeom prst="rect">
            <a:avLst/>
          </a:prstGeom>
        </p:spPr>
      </p:pic>
      <p:pic>
        <p:nvPicPr>
          <p:cNvPr id="64" name="Bildobjekt 63"/>
          <p:cNvPicPr>
            <a:picLocks noChangeAspect="1"/>
          </p:cNvPicPr>
          <p:nvPr/>
        </p:nvPicPr>
        <p:blipFill>
          <a:blip r:embed="rId14"/>
          <a:stretch>
            <a:fillRect/>
          </a:stretch>
        </p:blipFill>
        <p:spPr>
          <a:xfrm>
            <a:off x="3695454" y="2516781"/>
            <a:ext cx="1006143" cy="1006143"/>
          </a:xfrm>
          <a:prstGeom prst="rect">
            <a:avLst/>
          </a:prstGeom>
        </p:spPr>
      </p:pic>
      <p:pic>
        <p:nvPicPr>
          <p:cNvPr id="65" name="Bildobjekt 64"/>
          <p:cNvPicPr>
            <a:picLocks noChangeAspect="1"/>
          </p:cNvPicPr>
          <p:nvPr/>
        </p:nvPicPr>
        <p:blipFill>
          <a:blip r:embed="rId15"/>
          <a:stretch>
            <a:fillRect/>
          </a:stretch>
        </p:blipFill>
        <p:spPr>
          <a:xfrm>
            <a:off x="2450654" y="3230326"/>
            <a:ext cx="1006143" cy="1006143"/>
          </a:xfrm>
          <a:prstGeom prst="rect">
            <a:avLst/>
          </a:prstGeom>
        </p:spPr>
      </p:pic>
      <p:pic>
        <p:nvPicPr>
          <p:cNvPr id="66" name="Bildobjekt 65"/>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27707" y="3112535"/>
            <a:ext cx="1006143" cy="1006143"/>
          </a:xfrm>
          <a:prstGeom prst="rect">
            <a:avLst/>
          </a:prstGeom>
        </p:spPr>
      </p:pic>
      <p:pic>
        <p:nvPicPr>
          <p:cNvPr id="67" name="Bildobjekt 66"/>
          <p:cNvPicPr>
            <a:picLocks noChangeAspect="1"/>
          </p:cNvPicPr>
          <p:nvPr/>
        </p:nvPicPr>
        <p:blipFill>
          <a:blip r:embed="rId17"/>
          <a:stretch>
            <a:fillRect/>
          </a:stretch>
        </p:blipFill>
        <p:spPr>
          <a:xfrm>
            <a:off x="4793643" y="3167951"/>
            <a:ext cx="1006143" cy="1006143"/>
          </a:xfrm>
          <a:prstGeom prst="rect">
            <a:avLst/>
          </a:prstGeom>
        </p:spPr>
      </p:pic>
      <p:pic>
        <p:nvPicPr>
          <p:cNvPr id="68" name="Bildobjekt 67"/>
          <p:cNvPicPr>
            <a:picLocks noChangeAspect="1"/>
          </p:cNvPicPr>
          <p:nvPr/>
        </p:nvPicPr>
        <p:blipFill>
          <a:blip r:embed="rId18"/>
          <a:stretch>
            <a:fillRect/>
          </a:stretch>
        </p:blipFill>
        <p:spPr>
          <a:xfrm>
            <a:off x="5923685" y="2549687"/>
            <a:ext cx="905999" cy="905999"/>
          </a:xfrm>
          <a:prstGeom prst="rect">
            <a:avLst/>
          </a:prstGeom>
        </p:spPr>
      </p:pic>
      <p:pic>
        <p:nvPicPr>
          <p:cNvPr id="69" name="Bildobjekt 68"/>
          <p:cNvPicPr>
            <a:picLocks noChangeAspect="1"/>
          </p:cNvPicPr>
          <p:nvPr/>
        </p:nvPicPr>
        <p:blipFill>
          <a:blip r:embed="rId19"/>
          <a:stretch>
            <a:fillRect/>
          </a:stretch>
        </p:blipFill>
        <p:spPr>
          <a:xfrm>
            <a:off x="7003273" y="3066547"/>
            <a:ext cx="1006143" cy="1006143"/>
          </a:xfrm>
          <a:prstGeom prst="rect">
            <a:avLst/>
          </a:prstGeom>
        </p:spPr>
      </p:pic>
      <p:pic>
        <p:nvPicPr>
          <p:cNvPr id="70" name="Bildobjekt 69"/>
          <p:cNvPicPr>
            <a:picLocks noChangeAspect="1"/>
          </p:cNvPicPr>
          <p:nvPr/>
        </p:nvPicPr>
        <p:blipFill>
          <a:blip r:embed="rId20"/>
          <a:stretch>
            <a:fillRect/>
          </a:stretch>
        </p:blipFill>
        <p:spPr>
          <a:xfrm>
            <a:off x="9747747" y="2968758"/>
            <a:ext cx="1006143" cy="1006143"/>
          </a:xfrm>
          <a:prstGeom prst="rect">
            <a:avLst/>
          </a:prstGeom>
        </p:spPr>
      </p:pic>
      <p:pic>
        <p:nvPicPr>
          <p:cNvPr id="71" name="Bildobjekt 70"/>
          <p:cNvPicPr>
            <a:picLocks noChangeAspect="1"/>
          </p:cNvPicPr>
          <p:nvPr/>
        </p:nvPicPr>
        <p:blipFill>
          <a:blip r:embed="rId21"/>
          <a:stretch>
            <a:fillRect/>
          </a:stretch>
        </p:blipFill>
        <p:spPr>
          <a:xfrm>
            <a:off x="8375510" y="2375970"/>
            <a:ext cx="1006143" cy="1006143"/>
          </a:xfrm>
          <a:prstGeom prst="rect">
            <a:avLst/>
          </a:prstGeom>
        </p:spPr>
      </p:pic>
      <p:pic>
        <p:nvPicPr>
          <p:cNvPr id="72" name="Bildobjekt 71"/>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28274" y="4754487"/>
            <a:ext cx="1006143" cy="1006143"/>
          </a:xfrm>
          <a:prstGeom prst="rect">
            <a:avLst/>
          </a:prstGeom>
        </p:spPr>
      </p:pic>
      <p:pic>
        <p:nvPicPr>
          <p:cNvPr id="73" name="Bildobjekt 72"/>
          <p:cNvPicPr>
            <a:picLocks noChangeAspect="1"/>
          </p:cNvPicPr>
          <p:nvPr/>
        </p:nvPicPr>
        <p:blipFill>
          <a:blip r:embed="rId23"/>
          <a:stretch>
            <a:fillRect/>
          </a:stretch>
        </p:blipFill>
        <p:spPr>
          <a:xfrm>
            <a:off x="1065194" y="4019601"/>
            <a:ext cx="1006143" cy="1006143"/>
          </a:xfrm>
          <a:prstGeom prst="rect">
            <a:avLst/>
          </a:prstGeom>
        </p:spPr>
      </p:pic>
      <p:pic>
        <p:nvPicPr>
          <p:cNvPr id="74" name="Bildobjekt 73"/>
          <p:cNvPicPr>
            <a:picLocks noChangeAspect="1"/>
          </p:cNvPicPr>
          <p:nvPr/>
        </p:nvPicPr>
        <p:blipFill>
          <a:blip r:embed="rId24"/>
          <a:stretch>
            <a:fillRect/>
          </a:stretch>
        </p:blipFill>
        <p:spPr>
          <a:xfrm>
            <a:off x="2348606" y="4754486"/>
            <a:ext cx="1006143" cy="1006143"/>
          </a:xfrm>
          <a:prstGeom prst="rect">
            <a:avLst/>
          </a:prstGeom>
        </p:spPr>
      </p:pic>
      <p:pic>
        <p:nvPicPr>
          <p:cNvPr id="75" name="Bildobjekt 74"/>
          <p:cNvPicPr>
            <a:picLocks noChangeAspect="1"/>
          </p:cNvPicPr>
          <p:nvPr/>
        </p:nvPicPr>
        <p:blipFill>
          <a:blip r:embed="rId25"/>
          <a:stretch>
            <a:fillRect/>
          </a:stretch>
        </p:blipFill>
        <p:spPr>
          <a:xfrm>
            <a:off x="4597533" y="4532993"/>
            <a:ext cx="1006143" cy="1006143"/>
          </a:xfrm>
          <a:prstGeom prst="rect">
            <a:avLst/>
          </a:prstGeom>
        </p:spPr>
      </p:pic>
      <p:pic>
        <p:nvPicPr>
          <p:cNvPr id="76" name="Bildobjekt 75"/>
          <p:cNvPicPr>
            <a:picLocks noChangeAspect="1"/>
          </p:cNvPicPr>
          <p:nvPr/>
        </p:nvPicPr>
        <p:blipFill>
          <a:blip r:embed="rId26"/>
          <a:stretch>
            <a:fillRect/>
          </a:stretch>
        </p:blipFill>
        <p:spPr>
          <a:xfrm>
            <a:off x="3613170" y="3795907"/>
            <a:ext cx="1006143" cy="1006143"/>
          </a:xfrm>
          <a:prstGeom prst="rect">
            <a:avLst/>
          </a:prstGeom>
        </p:spPr>
      </p:pic>
      <p:pic>
        <p:nvPicPr>
          <p:cNvPr id="77" name="Bildobjekt 76"/>
          <p:cNvPicPr>
            <a:picLocks noChangeAspect="1"/>
          </p:cNvPicPr>
          <p:nvPr/>
        </p:nvPicPr>
        <p:blipFill>
          <a:blip r:embed="rId27"/>
          <a:stretch>
            <a:fillRect/>
          </a:stretch>
        </p:blipFill>
        <p:spPr>
          <a:xfrm>
            <a:off x="5948133" y="3795906"/>
            <a:ext cx="1006143" cy="1006143"/>
          </a:xfrm>
          <a:prstGeom prst="rect">
            <a:avLst/>
          </a:prstGeom>
        </p:spPr>
      </p:pic>
      <p:pic>
        <p:nvPicPr>
          <p:cNvPr id="78" name="Bildobjekt 77"/>
          <p:cNvPicPr>
            <a:picLocks noChangeAspect="1"/>
          </p:cNvPicPr>
          <p:nvPr/>
        </p:nvPicPr>
        <p:blipFill>
          <a:blip r:embed="rId28"/>
          <a:stretch>
            <a:fillRect/>
          </a:stretch>
        </p:blipFill>
        <p:spPr>
          <a:xfrm>
            <a:off x="7009629" y="4579895"/>
            <a:ext cx="1006143" cy="1006143"/>
          </a:xfrm>
          <a:prstGeom prst="rect">
            <a:avLst/>
          </a:prstGeom>
        </p:spPr>
      </p:pic>
      <p:pic>
        <p:nvPicPr>
          <p:cNvPr id="79" name="Bildobjekt 78"/>
          <p:cNvPicPr>
            <a:picLocks noChangeAspect="1"/>
          </p:cNvPicPr>
          <p:nvPr/>
        </p:nvPicPr>
        <p:blipFill>
          <a:blip r:embed="rId29"/>
          <a:stretch>
            <a:fillRect/>
          </a:stretch>
        </p:blipFill>
        <p:spPr>
          <a:xfrm>
            <a:off x="8167371" y="3736509"/>
            <a:ext cx="1006143" cy="1006143"/>
          </a:xfrm>
          <a:prstGeom prst="rect">
            <a:avLst/>
          </a:prstGeom>
        </p:spPr>
      </p:pic>
      <p:pic>
        <p:nvPicPr>
          <p:cNvPr id="80" name="Bildobjekt 79"/>
          <p:cNvPicPr>
            <a:picLocks noChangeAspect="1"/>
          </p:cNvPicPr>
          <p:nvPr/>
        </p:nvPicPr>
        <p:blipFill>
          <a:blip r:embed="rId30"/>
          <a:stretch>
            <a:fillRect/>
          </a:stretch>
        </p:blipFill>
        <p:spPr>
          <a:xfrm>
            <a:off x="10947871" y="3914785"/>
            <a:ext cx="1006143" cy="1006143"/>
          </a:xfrm>
          <a:prstGeom prst="rect">
            <a:avLst/>
          </a:prstGeom>
        </p:spPr>
      </p:pic>
      <p:pic>
        <p:nvPicPr>
          <p:cNvPr id="81" name="Bildobjekt 80"/>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94493" y="5898034"/>
            <a:ext cx="1006143" cy="1006143"/>
          </a:xfrm>
          <a:prstGeom prst="rect">
            <a:avLst/>
          </a:prstGeom>
        </p:spPr>
      </p:pic>
      <p:pic>
        <p:nvPicPr>
          <p:cNvPr id="82" name="Bildobjekt 81"/>
          <p:cNvPicPr>
            <a:picLocks noChangeAspect="1"/>
          </p:cNvPicPr>
          <p:nvPr/>
        </p:nvPicPr>
        <p:blipFill>
          <a:blip r:embed="rId32"/>
          <a:stretch>
            <a:fillRect/>
          </a:stretch>
        </p:blipFill>
        <p:spPr>
          <a:xfrm>
            <a:off x="1120530" y="5348783"/>
            <a:ext cx="1006143" cy="1006143"/>
          </a:xfrm>
          <a:prstGeom prst="rect">
            <a:avLst/>
          </a:prstGeom>
        </p:spPr>
      </p:pic>
      <p:pic>
        <p:nvPicPr>
          <p:cNvPr id="83" name="Bildobjekt 82"/>
          <p:cNvPicPr>
            <a:picLocks noChangeAspect="1"/>
          </p:cNvPicPr>
          <p:nvPr/>
        </p:nvPicPr>
        <p:blipFill>
          <a:blip r:embed="rId33"/>
          <a:stretch>
            <a:fillRect/>
          </a:stretch>
        </p:blipFill>
        <p:spPr>
          <a:xfrm>
            <a:off x="2284249" y="5876327"/>
            <a:ext cx="1006143" cy="1006143"/>
          </a:xfrm>
          <a:prstGeom prst="rect">
            <a:avLst/>
          </a:prstGeom>
        </p:spPr>
      </p:pic>
      <p:pic>
        <p:nvPicPr>
          <p:cNvPr id="84" name="Bildobjekt 83"/>
          <p:cNvPicPr>
            <a:picLocks noChangeAspect="1"/>
          </p:cNvPicPr>
          <p:nvPr/>
        </p:nvPicPr>
        <p:blipFill>
          <a:blip r:embed="rId34"/>
          <a:stretch>
            <a:fillRect/>
          </a:stretch>
        </p:blipFill>
        <p:spPr>
          <a:xfrm>
            <a:off x="4581159" y="5898034"/>
            <a:ext cx="1006143" cy="1006143"/>
          </a:xfrm>
          <a:prstGeom prst="rect">
            <a:avLst/>
          </a:prstGeom>
        </p:spPr>
      </p:pic>
      <p:pic>
        <p:nvPicPr>
          <p:cNvPr id="85" name="Bildobjekt 84"/>
          <p:cNvPicPr>
            <a:picLocks noChangeAspect="1"/>
          </p:cNvPicPr>
          <p:nvPr/>
        </p:nvPicPr>
        <p:blipFill>
          <a:blip r:embed="rId35"/>
          <a:stretch>
            <a:fillRect/>
          </a:stretch>
        </p:blipFill>
        <p:spPr>
          <a:xfrm>
            <a:off x="3425817" y="5257559"/>
            <a:ext cx="1006143" cy="1006143"/>
          </a:xfrm>
          <a:prstGeom prst="rect">
            <a:avLst/>
          </a:prstGeom>
        </p:spPr>
      </p:pic>
      <p:pic>
        <p:nvPicPr>
          <p:cNvPr id="86" name="Bildobjekt 85"/>
          <p:cNvPicPr>
            <a:picLocks noChangeAspect="1"/>
          </p:cNvPicPr>
          <p:nvPr/>
        </p:nvPicPr>
        <p:blipFill>
          <a:blip r:embed="rId36"/>
          <a:stretch>
            <a:fillRect/>
          </a:stretch>
        </p:blipFill>
        <p:spPr>
          <a:xfrm>
            <a:off x="5679930" y="5224001"/>
            <a:ext cx="1006143" cy="1006143"/>
          </a:xfrm>
          <a:prstGeom prst="rect">
            <a:avLst/>
          </a:prstGeom>
        </p:spPr>
      </p:pic>
      <p:pic>
        <p:nvPicPr>
          <p:cNvPr id="87" name="Bildobjekt 86"/>
          <p:cNvPicPr>
            <a:picLocks noChangeAspect="1"/>
          </p:cNvPicPr>
          <p:nvPr/>
        </p:nvPicPr>
        <p:blipFill>
          <a:blip r:embed="rId37"/>
          <a:stretch>
            <a:fillRect/>
          </a:stretch>
        </p:blipFill>
        <p:spPr>
          <a:xfrm>
            <a:off x="8092026" y="5295845"/>
            <a:ext cx="1006143" cy="1006143"/>
          </a:xfrm>
          <a:prstGeom prst="rect">
            <a:avLst/>
          </a:prstGeom>
        </p:spPr>
      </p:pic>
      <p:pic>
        <p:nvPicPr>
          <p:cNvPr id="88" name="Bildobjekt 87"/>
          <p:cNvPicPr>
            <a:picLocks noChangeAspect="1"/>
          </p:cNvPicPr>
          <p:nvPr/>
        </p:nvPicPr>
        <p:blipFill>
          <a:blip r:embed="rId38"/>
          <a:stretch>
            <a:fillRect/>
          </a:stretch>
        </p:blipFill>
        <p:spPr>
          <a:xfrm>
            <a:off x="10236089" y="5102379"/>
            <a:ext cx="1006143" cy="1006143"/>
          </a:xfrm>
          <a:prstGeom prst="rect">
            <a:avLst/>
          </a:prstGeom>
        </p:spPr>
      </p:pic>
      <p:pic>
        <p:nvPicPr>
          <p:cNvPr id="89" name="Bildobjekt 88"/>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1060326" y="5801099"/>
            <a:ext cx="1006143" cy="1006143"/>
          </a:xfrm>
          <a:prstGeom prst="rect">
            <a:avLst/>
          </a:prstGeom>
        </p:spPr>
      </p:pic>
      <p:pic>
        <p:nvPicPr>
          <p:cNvPr id="90" name="Bildobjekt 89"/>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8904814" y="5940141"/>
            <a:ext cx="1006143" cy="1006143"/>
          </a:xfrm>
          <a:prstGeom prst="rect">
            <a:avLst/>
          </a:prstGeom>
        </p:spPr>
      </p:pic>
      <p:pic>
        <p:nvPicPr>
          <p:cNvPr id="92" name="Bildobjekt 91"/>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6497551" y="5898034"/>
            <a:ext cx="1001309" cy="1001309"/>
          </a:xfrm>
          <a:prstGeom prst="rect">
            <a:avLst/>
          </a:prstGeom>
        </p:spPr>
      </p:pic>
      <p:pic>
        <p:nvPicPr>
          <p:cNvPr id="93" name="Bildobjekt 92"/>
          <p:cNvPicPr>
            <a:picLocks noChangeAspect="1"/>
          </p:cNvPicPr>
          <p:nvPr/>
        </p:nvPicPr>
        <p:blipFill>
          <a:blip r:embed="rId42"/>
          <a:stretch>
            <a:fillRect/>
          </a:stretch>
        </p:blipFill>
        <p:spPr>
          <a:xfrm>
            <a:off x="100235" y="725152"/>
            <a:ext cx="1232093" cy="1232093"/>
          </a:xfrm>
          <a:prstGeom prst="rect">
            <a:avLst/>
          </a:prstGeom>
        </p:spPr>
      </p:pic>
      <p:pic>
        <p:nvPicPr>
          <p:cNvPr id="3" name="Bildobjekt 2">
            <a:extLst>
              <a:ext uri="{FF2B5EF4-FFF2-40B4-BE49-F238E27FC236}">
                <a16:creationId xmlns:a16="http://schemas.microsoft.com/office/drawing/2014/main" id="{DAE01941-DCE0-4BC9-9DD1-F2F57EFFBCC3}"/>
              </a:ext>
            </a:extLst>
          </p:cNvPr>
          <p:cNvPicPr>
            <a:picLocks noChangeAspect="1"/>
          </p:cNvPicPr>
          <p:nvPr/>
        </p:nvPicPr>
        <p:blipFill>
          <a:blip r:embed="rId43"/>
          <a:stretch>
            <a:fillRect/>
          </a:stretch>
        </p:blipFill>
        <p:spPr>
          <a:xfrm>
            <a:off x="1157742" y="1546085"/>
            <a:ext cx="1652727" cy="699415"/>
          </a:xfrm>
          <a:prstGeom prst="rect">
            <a:avLst/>
          </a:prstGeom>
        </p:spPr>
      </p:pic>
    </p:spTree>
    <p:extLst>
      <p:ext uri="{BB962C8B-B14F-4D97-AF65-F5344CB8AC3E}">
        <p14:creationId xmlns:p14="http://schemas.microsoft.com/office/powerpoint/2010/main" val="325575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5719"/>
            <a:ext cx="12192000" cy="1143000"/>
          </a:xfrm>
        </p:spPr>
        <p:txBody>
          <a:bodyPr>
            <a:normAutofit/>
          </a:bodyPr>
          <a:lstStyle/>
          <a:p>
            <a:r>
              <a:rPr lang="sv-SE" sz="3200" dirty="0">
                <a:solidFill>
                  <a:prstClr val="black"/>
                </a:solidFill>
                <a:latin typeface="Arial" panose="020B0604020202020204" pitchFamily="34" charset="0"/>
                <a:cs typeface="Arial" panose="020B0604020202020204" pitchFamily="34" charset="0"/>
              </a:rPr>
              <a:t>BLUE SCIENCE PARK – för ny Kunskap, Innovation och Marknad</a:t>
            </a:r>
            <a:endParaRPr lang="sv-SE" dirty="0">
              <a:latin typeface="Arial" panose="020B0604020202020204" pitchFamily="34" charset="0"/>
              <a:cs typeface="Arial" panose="020B0604020202020204" pitchFamily="34" charset="0"/>
            </a:endParaRPr>
          </a:p>
        </p:txBody>
      </p:sp>
      <p:pic>
        <p:nvPicPr>
          <p:cNvPr id="31"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11" y="6123712"/>
            <a:ext cx="2016860" cy="584101"/>
          </a:xfrm>
          <a:prstGeom prst="rect">
            <a:avLst/>
          </a:prstGeom>
        </p:spPr>
      </p:pic>
      <p:grpSp>
        <p:nvGrpSpPr>
          <p:cNvPr id="32" name="Grupp 31"/>
          <p:cNvGrpSpPr/>
          <p:nvPr/>
        </p:nvGrpSpPr>
        <p:grpSpPr>
          <a:xfrm>
            <a:off x="1393039" y="806232"/>
            <a:ext cx="8880236" cy="5554370"/>
            <a:chOff x="1393039" y="1090712"/>
            <a:chExt cx="8880234" cy="5554368"/>
          </a:xfrm>
        </p:grpSpPr>
        <p:grpSp>
          <p:nvGrpSpPr>
            <p:cNvPr id="3" name="Grupp 2"/>
            <p:cNvGrpSpPr/>
            <p:nvPr/>
          </p:nvGrpSpPr>
          <p:grpSpPr>
            <a:xfrm>
              <a:off x="2032721" y="1238665"/>
              <a:ext cx="8240552" cy="5406415"/>
              <a:chOff x="1524541" y="928998"/>
              <a:chExt cx="6180415" cy="4054811"/>
            </a:xfrm>
          </p:grpSpPr>
          <p:sp>
            <p:nvSpPr>
              <p:cNvPr id="4" name="Flödesschema: Koppling 3"/>
              <p:cNvSpPr/>
              <p:nvPr/>
            </p:nvSpPr>
            <p:spPr>
              <a:xfrm>
                <a:off x="4056953" y="1410626"/>
                <a:ext cx="1062153" cy="1037063"/>
              </a:xfrm>
              <a:prstGeom prst="flowChartConnector">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a:solidFill>
                    <a:prstClr val="white"/>
                  </a:solidFill>
                  <a:latin typeface="Calibri"/>
                </a:endParaRPr>
              </a:p>
            </p:txBody>
          </p:sp>
          <p:sp>
            <p:nvSpPr>
              <p:cNvPr id="6" name="Flödesschema: Koppling 5"/>
              <p:cNvSpPr/>
              <p:nvPr/>
            </p:nvSpPr>
            <p:spPr>
              <a:xfrm>
                <a:off x="3343973" y="3525498"/>
                <a:ext cx="1062153" cy="1037063"/>
              </a:xfrm>
              <a:prstGeom prst="flowChartConnector">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a:solidFill>
                    <a:prstClr val="white"/>
                  </a:solidFill>
                  <a:latin typeface="Calibri"/>
                </a:endParaRPr>
              </a:p>
            </p:txBody>
          </p:sp>
          <p:sp>
            <p:nvSpPr>
              <p:cNvPr id="7" name="Flödesschema: Koppling 6"/>
              <p:cNvSpPr/>
              <p:nvPr/>
            </p:nvSpPr>
            <p:spPr>
              <a:xfrm>
                <a:off x="2913257" y="2235820"/>
                <a:ext cx="1062153" cy="1037063"/>
              </a:xfrm>
              <a:prstGeom prst="flowChartConnector">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a:solidFill>
                    <a:prstClr val="white"/>
                  </a:solidFill>
                  <a:latin typeface="Calibri"/>
                </a:endParaRPr>
              </a:p>
            </p:txBody>
          </p:sp>
          <p:sp>
            <p:nvSpPr>
              <p:cNvPr id="8" name="Flödesschema: Koppling 7"/>
              <p:cNvSpPr/>
              <p:nvPr/>
            </p:nvSpPr>
            <p:spPr>
              <a:xfrm>
                <a:off x="4781086" y="3525499"/>
                <a:ext cx="1062153" cy="1037063"/>
              </a:xfrm>
              <a:prstGeom prst="flowChartConnector">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a:solidFill>
                    <a:prstClr val="white"/>
                  </a:solidFill>
                  <a:latin typeface="Calibri"/>
                </a:endParaRPr>
              </a:p>
            </p:txBody>
          </p:sp>
          <p:sp>
            <p:nvSpPr>
              <p:cNvPr id="9" name="Flödesschema: Koppling 8"/>
              <p:cNvSpPr/>
              <p:nvPr/>
            </p:nvSpPr>
            <p:spPr>
              <a:xfrm>
                <a:off x="5200648" y="2235820"/>
                <a:ext cx="1062153" cy="1037063"/>
              </a:xfrm>
              <a:prstGeom prst="flowChartConnector">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dirty="0">
                  <a:solidFill>
                    <a:prstClr val="white"/>
                  </a:solidFill>
                  <a:latin typeface="Calibri"/>
                </a:endParaRPr>
              </a:p>
            </p:txBody>
          </p:sp>
          <p:sp>
            <p:nvSpPr>
              <p:cNvPr id="10" name="textruta 9"/>
              <p:cNvSpPr txBox="1"/>
              <p:nvPr/>
            </p:nvSpPr>
            <p:spPr>
              <a:xfrm>
                <a:off x="4039503" y="1616692"/>
                <a:ext cx="1094443" cy="530914"/>
              </a:xfrm>
              <a:prstGeom prst="rect">
                <a:avLst/>
              </a:prstGeom>
              <a:noFill/>
            </p:spPr>
            <p:txBody>
              <a:bodyPr wrap="square" rtlCol="0">
                <a:spAutoFit/>
              </a:bodyPr>
              <a:lstStyle/>
              <a:p>
                <a:pPr algn="ctr" defTabSz="914354"/>
                <a:r>
                  <a:rPr lang="sv-SE" sz="2000" dirty="0">
                    <a:solidFill>
                      <a:prstClr val="black"/>
                    </a:solidFill>
                    <a:latin typeface="Calibri"/>
                  </a:rPr>
                  <a:t>Nätverk &amp;</a:t>
                </a:r>
              </a:p>
              <a:p>
                <a:pPr algn="ctr" defTabSz="914354"/>
                <a:r>
                  <a:rPr lang="sv-SE" sz="2000" dirty="0">
                    <a:solidFill>
                      <a:prstClr val="black"/>
                    </a:solidFill>
                    <a:latin typeface="Calibri"/>
                  </a:rPr>
                  <a:t>Mötesplats</a:t>
                </a:r>
              </a:p>
            </p:txBody>
          </p:sp>
          <p:sp>
            <p:nvSpPr>
              <p:cNvPr id="11" name="textruta 10"/>
              <p:cNvSpPr txBox="1"/>
              <p:nvPr/>
            </p:nvSpPr>
            <p:spPr>
              <a:xfrm>
                <a:off x="5203996" y="2484187"/>
                <a:ext cx="1080536" cy="530914"/>
              </a:xfrm>
              <a:prstGeom prst="rect">
                <a:avLst/>
              </a:prstGeom>
              <a:noFill/>
            </p:spPr>
            <p:txBody>
              <a:bodyPr wrap="none" rtlCol="0">
                <a:spAutoFit/>
              </a:bodyPr>
              <a:lstStyle/>
              <a:p>
                <a:pPr algn="ctr" defTabSz="914354"/>
                <a:r>
                  <a:rPr lang="sv-SE" sz="2000" dirty="0">
                    <a:solidFill>
                      <a:prstClr val="black"/>
                    </a:solidFill>
                    <a:latin typeface="Calibri"/>
                  </a:rPr>
                  <a:t>Kompetens-</a:t>
                </a:r>
              </a:p>
              <a:p>
                <a:pPr algn="ctr" defTabSz="914354"/>
                <a:r>
                  <a:rPr lang="sv-SE" sz="2000" dirty="0">
                    <a:solidFill>
                      <a:prstClr val="black"/>
                    </a:solidFill>
                    <a:latin typeface="Calibri"/>
                  </a:rPr>
                  <a:t>utveckling</a:t>
                </a:r>
              </a:p>
            </p:txBody>
          </p:sp>
          <p:sp>
            <p:nvSpPr>
              <p:cNvPr id="12" name="textruta 11"/>
              <p:cNvSpPr txBox="1"/>
              <p:nvPr/>
            </p:nvSpPr>
            <p:spPr>
              <a:xfrm>
                <a:off x="4844701" y="3778571"/>
                <a:ext cx="934919" cy="530914"/>
              </a:xfrm>
              <a:prstGeom prst="rect">
                <a:avLst/>
              </a:prstGeom>
              <a:noFill/>
            </p:spPr>
            <p:txBody>
              <a:bodyPr wrap="none" rtlCol="0">
                <a:spAutoFit/>
              </a:bodyPr>
              <a:lstStyle/>
              <a:p>
                <a:pPr algn="ctr" defTabSz="914354"/>
                <a:r>
                  <a:rPr lang="sv-SE" sz="2000" dirty="0">
                    <a:solidFill>
                      <a:prstClr val="black"/>
                    </a:solidFill>
                    <a:latin typeface="Calibri"/>
                  </a:rPr>
                  <a:t>Affärs-</a:t>
                </a:r>
              </a:p>
              <a:p>
                <a:pPr algn="ctr" defTabSz="914354"/>
                <a:r>
                  <a:rPr lang="sv-SE" sz="2000" dirty="0">
                    <a:solidFill>
                      <a:prstClr val="black"/>
                    </a:solidFill>
                    <a:latin typeface="Calibri"/>
                  </a:rPr>
                  <a:t>utveckling</a:t>
                </a:r>
              </a:p>
            </p:txBody>
          </p:sp>
          <p:sp>
            <p:nvSpPr>
              <p:cNvPr id="13" name="textruta 12"/>
              <p:cNvSpPr txBox="1"/>
              <p:nvPr/>
            </p:nvSpPr>
            <p:spPr>
              <a:xfrm>
                <a:off x="3367098" y="3893988"/>
                <a:ext cx="1068370" cy="300082"/>
              </a:xfrm>
              <a:prstGeom prst="rect">
                <a:avLst/>
              </a:prstGeom>
              <a:noFill/>
            </p:spPr>
            <p:txBody>
              <a:bodyPr wrap="none" rtlCol="0">
                <a:spAutoFit/>
              </a:bodyPr>
              <a:lstStyle/>
              <a:p>
                <a:pPr defTabSz="914354"/>
                <a:r>
                  <a:rPr lang="sv-SE" sz="2000" dirty="0">
                    <a:solidFill>
                      <a:prstClr val="black"/>
                    </a:solidFill>
                    <a:latin typeface="Calibri"/>
                  </a:rPr>
                  <a:t>FoU-projekt</a:t>
                </a:r>
              </a:p>
            </p:txBody>
          </p:sp>
          <p:sp>
            <p:nvSpPr>
              <p:cNvPr id="14" name="textruta 13"/>
              <p:cNvSpPr txBox="1"/>
              <p:nvPr/>
            </p:nvSpPr>
            <p:spPr>
              <a:xfrm>
                <a:off x="2961881" y="2509527"/>
                <a:ext cx="980076" cy="530914"/>
              </a:xfrm>
              <a:prstGeom prst="rect">
                <a:avLst/>
              </a:prstGeom>
              <a:noFill/>
            </p:spPr>
            <p:txBody>
              <a:bodyPr wrap="none" rtlCol="0">
                <a:spAutoFit/>
              </a:bodyPr>
              <a:lstStyle/>
              <a:p>
                <a:pPr algn="ctr" defTabSz="914354"/>
                <a:r>
                  <a:rPr lang="sv-SE" sz="2000" dirty="0">
                    <a:solidFill>
                      <a:prstClr val="black"/>
                    </a:solidFill>
                    <a:latin typeface="Calibri"/>
                  </a:rPr>
                  <a:t>Marknads-</a:t>
                </a:r>
              </a:p>
              <a:p>
                <a:pPr algn="ctr" defTabSz="914354"/>
                <a:r>
                  <a:rPr lang="sv-SE" sz="2000" dirty="0">
                    <a:solidFill>
                      <a:prstClr val="black"/>
                    </a:solidFill>
                    <a:latin typeface="Calibri"/>
                  </a:rPr>
                  <a:t>föring</a:t>
                </a:r>
              </a:p>
            </p:txBody>
          </p:sp>
          <p:sp>
            <p:nvSpPr>
              <p:cNvPr id="15" name="Vänsterböjd pil 14"/>
              <p:cNvSpPr/>
              <p:nvPr/>
            </p:nvSpPr>
            <p:spPr>
              <a:xfrm rot="19251473">
                <a:off x="5259193" y="1368305"/>
                <a:ext cx="548640" cy="912114"/>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a:solidFill>
                    <a:prstClr val="black"/>
                  </a:solidFill>
                  <a:latin typeface="Calibri"/>
                </a:endParaRPr>
              </a:p>
            </p:txBody>
          </p:sp>
          <p:sp>
            <p:nvSpPr>
              <p:cNvPr id="16" name="Vänsterböjd pil 15"/>
              <p:cNvSpPr/>
              <p:nvPr/>
            </p:nvSpPr>
            <p:spPr>
              <a:xfrm rot="2009176">
                <a:off x="5860590" y="3116097"/>
                <a:ext cx="548640" cy="912114"/>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a:solidFill>
                    <a:prstClr val="black"/>
                  </a:solidFill>
                  <a:latin typeface="Calibri"/>
                </a:endParaRPr>
              </a:p>
            </p:txBody>
          </p:sp>
          <p:sp>
            <p:nvSpPr>
              <p:cNvPr id="17" name="Vänsterböjd pil 16"/>
              <p:cNvSpPr/>
              <p:nvPr/>
            </p:nvSpPr>
            <p:spPr>
              <a:xfrm rot="5400000">
                <a:off x="4276256" y="4253432"/>
                <a:ext cx="548640" cy="912114"/>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a:solidFill>
                    <a:prstClr val="black"/>
                  </a:solidFill>
                  <a:latin typeface="Calibri"/>
                </a:endParaRPr>
              </a:p>
            </p:txBody>
          </p:sp>
          <p:sp>
            <p:nvSpPr>
              <p:cNvPr id="18" name="Vänsterböjd pil 17"/>
              <p:cNvSpPr/>
              <p:nvPr/>
            </p:nvSpPr>
            <p:spPr>
              <a:xfrm rot="9625295">
                <a:off x="2740183" y="3096786"/>
                <a:ext cx="548640" cy="912114"/>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a:solidFill>
                    <a:prstClr val="black"/>
                  </a:solidFill>
                  <a:latin typeface="Calibri"/>
                </a:endParaRPr>
              </a:p>
            </p:txBody>
          </p:sp>
          <p:sp>
            <p:nvSpPr>
              <p:cNvPr id="19" name="Vänsterböjd pil 18"/>
              <p:cNvSpPr/>
              <p:nvPr/>
            </p:nvSpPr>
            <p:spPr>
              <a:xfrm rot="14292324">
                <a:off x="3389334" y="1347587"/>
                <a:ext cx="548640" cy="912114"/>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354"/>
                <a:endParaRPr lang="sv-SE">
                  <a:solidFill>
                    <a:prstClr val="black"/>
                  </a:solidFill>
                  <a:latin typeface="Calibri"/>
                </a:endParaRPr>
              </a:p>
            </p:txBody>
          </p:sp>
          <p:sp>
            <p:nvSpPr>
              <p:cNvPr id="20" name="textruta 19"/>
              <p:cNvSpPr txBox="1"/>
              <p:nvPr/>
            </p:nvSpPr>
            <p:spPr>
              <a:xfrm>
                <a:off x="3826309" y="928998"/>
                <a:ext cx="1523446" cy="484748"/>
              </a:xfrm>
              <a:prstGeom prst="rect">
                <a:avLst/>
              </a:prstGeom>
              <a:noFill/>
            </p:spPr>
            <p:txBody>
              <a:bodyPr wrap="none" rtlCol="0">
                <a:spAutoFit/>
              </a:bodyPr>
              <a:lstStyle/>
              <a:p>
                <a:pPr algn="ctr" defTabSz="914354"/>
                <a:r>
                  <a:rPr lang="sv-SE" b="1" dirty="0">
                    <a:solidFill>
                      <a:prstClr val="black"/>
                    </a:solidFill>
                    <a:latin typeface="Calibri"/>
                  </a:rPr>
                  <a:t>den kreativa miljön</a:t>
                </a:r>
              </a:p>
              <a:p>
                <a:pPr algn="ctr" defTabSz="914354"/>
                <a:r>
                  <a:rPr lang="sv-SE" dirty="0">
                    <a:solidFill>
                      <a:prstClr val="black"/>
                    </a:solidFill>
                    <a:latin typeface="Calibri"/>
                  </a:rPr>
                  <a:t>lätt att träffas</a:t>
                </a:r>
              </a:p>
            </p:txBody>
          </p:sp>
          <p:sp>
            <p:nvSpPr>
              <p:cNvPr id="21" name="textruta 20"/>
              <p:cNvSpPr txBox="1"/>
              <p:nvPr/>
            </p:nvSpPr>
            <p:spPr>
              <a:xfrm>
                <a:off x="6134911" y="2138587"/>
                <a:ext cx="1570045" cy="484748"/>
              </a:xfrm>
              <a:prstGeom prst="rect">
                <a:avLst/>
              </a:prstGeom>
              <a:noFill/>
            </p:spPr>
            <p:txBody>
              <a:bodyPr wrap="none" rtlCol="0">
                <a:spAutoFit/>
              </a:bodyPr>
              <a:lstStyle/>
              <a:p>
                <a:pPr defTabSz="914354"/>
                <a:r>
                  <a:rPr lang="sv-SE" b="1" dirty="0">
                    <a:solidFill>
                      <a:prstClr val="black"/>
                    </a:solidFill>
                    <a:latin typeface="Calibri"/>
                  </a:rPr>
                  <a:t>de nya kunskaperna</a:t>
                </a:r>
              </a:p>
              <a:p>
                <a:pPr algn="ctr" defTabSz="914354"/>
                <a:r>
                  <a:rPr lang="sv-SE" dirty="0">
                    <a:solidFill>
                      <a:prstClr val="black"/>
                    </a:solidFill>
                    <a:latin typeface="Calibri"/>
                  </a:rPr>
                  <a:t>idéer föds</a:t>
                </a:r>
              </a:p>
            </p:txBody>
          </p:sp>
          <p:sp>
            <p:nvSpPr>
              <p:cNvPr id="22" name="textruta 21"/>
              <p:cNvSpPr txBox="1"/>
              <p:nvPr/>
            </p:nvSpPr>
            <p:spPr>
              <a:xfrm>
                <a:off x="5877538" y="4249744"/>
                <a:ext cx="1806745" cy="484748"/>
              </a:xfrm>
              <a:prstGeom prst="rect">
                <a:avLst/>
              </a:prstGeom>
              <a:noFill/>
            </p:spPr>
            <p:txBody>
              <a:bodyPr wrap="none" rtlCol="0">
                <a:spAutoFit/>
              </a:bodyPr>
              <a:lstStyle/>
              <a:p>
                <a:pPr algn="ctr" defTabSz="914354"/>
                <a:r>
                  <a:rPr lang="sv-SE" b="1" dirty="0">
                    <a:solidFill>
                      <a:prstClr val="black"/>
                    </a:solidFill>
                    <a:latin typeface="Calibri"/>
                  </a:rPr>
                  <a:t>den rätta kompetensen</a:t>
                </a:r>
              </a:p>
              <a:p>
                <a:pPr algn="ctr" defTabSz="914354"/>
                <a:r>
                  <a:rPr lang="sv-SE" dirty="0">
                    <a:solidFill>
                      <a:prstClr val="black"/>
                    </a:solidFill>
                    <a:latin typeface="Calibri"/>
                  </a:rPr>
                  <a:t>förädlas vidare</a:t>
                </a:r>
              </a:p>
            </p:txBody>
          </p:sp>
          <p:sp>
            <p:nvSpPr>
              <p:cNvPr id="23" name="textruta 22"/>
              <p:cNvSpPr txBox="1"/>
              <p:nvPr/>
            </p:nvSpPr>
            <p:spPr>
              <a:xfrm>
                <a:off x="1773927" y="4327072"/>
                <a:ext cx="1696041" cy="484748"/>
              </a:xfrm>
              <a:prstGeom prst="rect">
                <a:avLst/>
              </a:prstGeom>
              <a:noFill/>
            </p:spPr>
            <p:txBody>
              <a:bodyPr wrap="none" rtlCol="0">
                <a:spAutoFit/>
              </a:bodyPr>
              <a:lstStyle/>
              <a:p>
                <a:pPr defTabSz="914354"/>
                <a:r>
                  <a:rPr lang="sv-SE" b="1" dirty="0">
                    <a:solidFill>
                      <a:prstClr val="black"/>
                    </a:solidFill>
                    <a:latin typeface="Calibri"/>
                  </a:rPr>
                  <a:t>de nya möjligheterna</a:t>
                </a:r>
              </a:p>
              <a:p>
                <a:pPr algn="ctr" defTabSz="914354"/>
                <a:r>
                  <a:rPr lang="sv-SE" dirty="0">
                    <a:solidFill>
                      <a:prstClr val="black"/>
                    </a:solidFill>
                    <a:latin typeface="Calibri"/>
                  </a:rPr>
                  <a:t>blir till resultat</a:t>
                </a:r>
              </a:p>
            </p:txBody>
          </p:sp>
          <p:sp>
            <p:nvSpPr>
              <p:cNvPr id="24" name="textruta 23"/>
              <p:cNvSpPr txBox="1"/>
              <p:nvPr/>
            </p:nvSpPr>
            <p:spPr>
              <a:xfrm>
                <a:off x="1524541" y="2170690"/>
                <a:ext cx="1368547" cy="484748"/>
              </a:xfrm>
              <a:prstGeom prst="rect">
                <a:avLst/>
              </a:prstGeom>
              <a:noFill/>
            </p:spPr>
            <p:txBody>
              <a:bodyPr wrap="none" rtlCol="0">
                <a:spAutoFit/>
              </a:bodyPr>
              <a:lstStyle/>
              <a:p>
                <a:pPr defTabSz="914354"/>
                <a:r>
                  <a:rPr lang="sv-SE" b="1" dirty="0">
                    <a:solidFill>
                      <a:prstClr val="black"/>
                    </a:solidFill>
                    <a:latin typeface="Calibri"/>
                  </a:rPr>
                  <a:t>de nya kanalerna</a:t>
                </a:r>
              </a:p>
              <a:p>
                <a:pPr defTabSz="914354"/>
                <a:r>
                  <a:rPr lang="sv-SE" dirty="0">
                    <a:solidFill>
                      <a:prstClr val="black"/>
                    </a:solidFill>
                    <a:latin typeface="Calibri"/>
                  </a:rPr>
                  <a:t>som sprids vidare</a:t>
                </a:r>
              </a:p>
            </p:txBody>
          </p:sp>
        </p:grpSp>
        <p:pic>
          <p:nvPicPr>
            <p:cNvPr id="5" name="Bildobjekt 4"/>
            <p:cNvPicPr>
              <a:picLocks noChangeAspect="1"/>
            </p:cNvPicPr>
            <p:nvPr/>
          </p:nvPicPr>
          <p:blipFill>
            <a:blip r:embed="rId4"/>
            <a:stretch>
              <a:fillRect/>
            </a:stretch>
          </p:blipFill>
          <p:spPr>
            <a:xfrm>
              <a:off x="7185059" y="1090712"/>
              <a:ext cx="914479" cy="914479"/>
            </a:xfrm>
            <a:prstGeom prst="rect">
              <a:avLst/>
            </a:prstGeom>
          </p:spPr>
        </p:pic>
        <p:pic>
          <p:nvPicPr>
            <p:cNvPr id="25" name="Bild 24" descr="Megafon"/>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68837" y="2186527"/>
              <a:ext cx="914400" cy="914400"/>
            </a:xfrm>
            <a:prstGeom prst="rect">
              <a:avLst/>
            </a:prstGeom>
          </p:spPr>
        </p:pic>
        <p:pic>
          <p:nvPicPr>
            <p:cNvPr id="26" name="Bild 25" descr="Glödlampa"/>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20429" y="2066694"/>
              <a:ext cx="914400" cy="914400"/>
            </a:xfrm>
            <a:prstGeom prst="rect">
              <a:avLst/>
            </a:prstGeom>
          </p:spPr>
        </p:pic>
        <p:pic>
          <p:nvPicPr>
            <p:cNvPr id="27" name="Bild 26" descr="Mynt"/>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3039" y="5075092"/>
              <a:ext cx="914400" cy="914400"/>
            </a:xfrm>
            <a:prstGeom prst="rect">
              <a:avLst/>
            </a:prstGeom>
          </p:spPr>
        </p:pic>
        <p:sp>
          <p:nvSpPr>
            <p:cNvPr id="28" name="textruta 27"/>
            <p:cNvSpPr txBox="1"/>
            <p:nvPr/>
          </p:nvSpPr>
          <p:spPr>
            <a:xfrm>
              <a:off x="3015533" y="5191984"/>
              <a:ext cx="1342933" cy="707886"/>
            </a:xfrm>
            <a:prstGeom prst="rect">
              <a:avLst/>
            </a:prstGeom>
            <a:noFill/>
          </p:spPr>
          <p:txBody>
            <a:bodyPr wrap="square" rtlCol="0">
              <a:spAutoFit/>
            </a:bodyPr>
            <a:lstStyle/>
            <a:p>
              <a:pPr defTabSz="914354"/>
              <a:r>
                <a:rPr lang="sv-SE" sz="4000" b="1" dirty="0">
                  <a:solidFill>
                    <a:prstClr val="black"/>
                  </a:solidFill>
                  <a:latin typeface="Calibri"/>
                </a:rPr>
                <a:t>? -&gt; !</a:t>
              </a:r>
            </a:p>
          </p:txBody>
        </p:sp>
        <p:sp>
          <p:nvSpPr>
            <p:cNvPr id="30" name="textruta 29"/>
            <p:cNvSpPr txBox="1"/>
            <p:nvPr/>
          </p:nvSpPr>
          <p:spPr>
            <a:xfrm>
              <a:off x="8419128" y="5115344"/>
              <a:ext cx="1315700" cy="707886"/>
            </a:xfrm>
            <a:prstGeom prst="rect">
              <a:avLst/>
            </a:prstGeom>
            <a:noFill/>
          </p:spPr>
          <p:txBody>
            <a:bodyPr wrap="square" rtlCol="0">
              <a:spAutoFit/>
            </a:bodyPr>
            <a:lstStyle/>
            <a:p>
              <a:pPr defTabSz="914354"/>
              <a:r>
                <a:rPr lang="sv-SE" sz="4000" b="1" dirty="0">
                  <a:solidFill>
                    <a:prstClr val="black"/>
                  </a:solidFill>
                  <a:latin typeface="Calibri"/>
                </a:rPr>
                <a:t>? -&gt; !</a:t>
              </a:r>
            </a:p>
          </p:txBody>
        </p:sp>
        <p:pic>
          <p:nvPicPr>
            <p:cNvPr id="29" name="Bildobjekt 28"/>
            <p:cNvPicPr>
              <a:picLocks noChangeAspect="1"/>
            </p:cNvPicPr>
            <p:nvPr/>
          </p:nvPicPr>
          <p:blipFill>
            <a:blip r:embed="rId11"/>
            <a:stretch>
              <a:fillRect/>
            </a:stretch>
          </p:blipFill>
          <p:spPr>
            <a:xfrm>
              <a:off x="2254665" y="4953218"/>
              <a:ext cx="914479" cy="914479"/>
            </a:xfrm>
            <a:prstGeom prst="rect">
              <a:avLst/>
            </a:prstGeom>
          </p:spPr>
        </p:pic>
      </p:grpSp>
      <p:sp>
        <p:nvSpPr>
          <p:cNvPr id="33" name="textruta 32">
            <a:extLst>
              <a:ext uri="{FF2B5EF4-FFF2-40B4-BE49-F238E27FC236}">
                <a16:creationId xmlns:a16="http://schemas.microsoft.com/office/drawing/2014/main" id="{02C3F39E-ABFB-405D-A51B-A5341E95D806}"/>
              </a:ext>
            </a:extLst>
          </p:cNvPr>
          <p:cNvSpPr txBox="1"/>
          <p:nvPr/>
        </p:nvSpPr>
        <p:spPr>
          <a:xfrm>
            <a:off x="8319426" y="1070140"/>
            <a:ext cx="1624419" cy="523220"/>
          </a:xfrm>
          <a:prstGeom prst="rect">
            <a:avLst/>
          </a:prstGeom>
          <a:noFill/>
          <a:ln>
            <a:solidFill>
              <a:schemeClr val="tx1"/>
            </a:solidFill>
          </a:ln>
        </p:spPr>
        <p:txBody>
          <a:bodyPr wrap="none" rtlCol="0">
            <a:spAutoFit/>
          </a:bodyPr>
          <a:lstStyle/>
          <a:p>
            <a:r>
              <a:rPr lang="sv-SE" sz="2800" b="1" dirty="0"/>
              <a:t>KUNSKAP</a:t>
            </a:r>
          </a:p>
        </p:txBody>
      </p:sp>
      <p:sp>
        <p:nvSpPr>
          <p:cNvPr id="34" name="textruta 33">
            <a:extLst>
              <a:ext uri="{FF2B5EF4-FFF2-40B4-BE49-F238E27FC236}">
                <a16:creationId xmlns:a16="http://schemas.microsoft.com/office/drawing/2014/main" id="{297B73FD-AD32-4645-9473-9C193492FED0}"/>
              </a:ext>
            </a:extLst>
          </p:cNvPr>
          <p:cNvSpPr txBox="1"/>
          <p:nvPr/>
        </p:nvSpPr>
        <p:spPr>
          <a:xfrm>
            <a:off x="2878582" y="1071376"/>
            <a:ext cx="1797287" cy="523220"/>
          </a:xfrm>
          <a:prstGeom prst="rect">
            <a:avLst/>
          </a:prstGeom>
          <a:noFill/>
          <a:ln>
            <a:solidFill>
              <a:schemeClr val="tx1"/>
            </a:solidFill>
          </a:ln>
        </p:spPr>
        <p:txBody>
          <a:bodyPr wrap="none" rtlCol="0">
            <a:spAutoFit/>
          </a:bodyPr>
          <a:lstStyle/>
          <a:p>
            <a:r>
              <a:rPr lang="sv-SE" sz="2800" b="1" dirty="0"/>
              <a:t>MARKNAD</a:t>
            </a:r>
          </a:p>
        </p:txBody>
      </p:sp>
      <p:sp>
        <p:nvSpPr>
          <p:cNvPr id="35" name="textruta 34">
            <a:extLst>
              <a:ext uri="{FF2B5EF4-FFF2-40B4-BE49-F238E27FC236}">
                <a16:creationId xmlns:a16="http://schemas.microsoft.com/office/drawing/2014/main" id="{20CAF76F-97E2-4B33-AE86-09D704839D4F}"/>
              </a:ext>
            </a:extLst>
          </p:cNvPr>
          <p:cNvSpPr txBox="1"/>
          <p:nvPr/>
        </p:nvSpPr>
        <p:spPr>
          <a:xfrm>
            <a:off x="5058005" y="6207660"/>
            <a:ext cx="2127057" cy="523220"/>
          </a:xfrm>
          <a:prstGeom prst="rect">
            <a:avLst/>
          </a:prstGeom>
          <a:solidFill>
            <a:schemeClr val="bg1"/>
          </a:solidFill>
          <a:ln>
            <a:solidFill>
              <a:schemeClr val="tx1"/>
            </a:solidFill>
          </a:ln>
        </p:spPr>
        <p:txBody>
          <a:bodyPr wrap="none" rtlCol="0">
            <a:spAutoFit/>
          </a:bodyPr>
          <a:lstStyle/>
          <a:p>
            <a:r>
              <a:rPr lang="sv-SE" sz="2800" b="1" dirty="0"/>
              <a:t>INNOVATION</a:t>
            </a:r>
          </a:p>
        </p:txBody>
      </p:sp>
      <p:sp>
        <p:nvSpPr>
          <p:cNvPr id="38" name="textruta 37">
            <a:extLst>
              <a:ext uri="{FF2B5EF4-FFF2-40B4-BE49-F238E27FC236}">
                <a16:creationId xmlns:a16="http://schemas.microsoft.com/office/drawing/2014/main" id="{60C19D06-8A4C-432C-89EC-56A550D70E4D}"/>
              </a:ext>
            </a:extLst>
          </p:cNvPr>
          <p:cNvSpPr txBox="1"/>
          <p:nvPr/>
        </p:nvSpPr>
        <p:spPr>
          <a:xfrm rot="20026386">
            <a:off x="177420" y="1211810"/>
            <a:ext cx="2527493" cy="1323439"/>
          </a:xfrm>
          <a:prstGeom prst="rect">
            <a:avLst/>
          </a:prstGeom>
          <a:solidFill>
            <a:schemeClr val="bg1"/>
          </a:solidFill>
          <a:ln w="28575">
            <a:solidFill>
              <a:srgbClr val="269BCA"/>
            </a:solidFill>
          </a:ln>
        </p:spPr>
        <p:txBody>
          <a:bodyPr wrap="square" rtlCol="0">
            <a:spAutoFit/>
          </a:bodyPr>
          <a:lstStyle/>
          <a:p>
            <a:r>
              <a:rPr lang="sv-SE" sz="1600" dirty="0"/>
              <a:t>Vi förenklar </a:t>
            </a:r>
            <a:r>
              <a:rPr lang="sv-SE" sz="1600" dirty="0" err="1"/>
              <a:t>kommunika</a:t>
            </a:r>
            <a:r>
              <a:rPr lang="sv-SE" sz="1600" dirty="0"/>
              <a:t>-</a:t>
            </a:r>
          </a:p>
          <a:p>
            <a:r>
              <a:rPr lang="sv-SE" sz="1600" dirty="0" err="1"/>
              <a:t>tionen</a:t>
            </a:r>
            <a:r>
              <a:rPr lang="sv-SE" sz="1600" dirty="0"/>
              <a:t> runt erbjudandet:</a:t>
            </a:r>
          </a:p>
          <a:p>
            <a:r>
              <a:rPr lang="sv-SE" sz="1600" dirty="0"/>
              <a:t>Blue Science Park</a:t>
            </a:r>
          </a:p>
          <a:p>
            <a:r>
              <a:rPr lang="sv-SE" sz="1600" dirty="0"/>
              <a:t>-  för ny Kunskap, Innovation och Marknad</a:t>
            </a:r>
          </a:p>
        </p:txBody>
      </p:sp>
    </p:spTree>
    <p:extLst>
      <p:ext uri="{BB962C8B-B14F-4D97-AF65-F5344CB8AC3E}">
        <p14:creationId xmlns:p14="http://schemas.microsoft.com/office/powerpoint/2010/main" val="766982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2963</TotalTime>
  <Words>1616</Words>
  <Application>Microsoft Office PowerPoint</Application>
  <PresentationFormat>Bredbild</PresentationFormat>
  <Paragraphs>268</Paragraphs>
  <Slides>32</Slides>
  <Notes>30</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32</vt:i4>
      </vt:variant>
    </vt:vector>
  </HeadingPairs>
  <TitlesOfParts>
    <vt:vector size="41" baseType="lpstr">
      <vt:lpstr>ＭＳ Ｐゴシック</vt:lpstr>
      <vt:lpstr>Arial</vt:lpstr>
      <vt:lpstr>Calibri</vt:lpstr>
      <vt:lpstr>Calibri Light</vt:lpstr>
      <vt:lpstr>Helvetica Light</vt:lpstr>
      <vt:lpstr>JustlefthandOT</vt:lpstr>
      <vt:lpstr>Mangal</vt:lpstr>
      <vt:lpstr>Verdana</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Några av våra ca 80 medlemmar</vt:lpstr>
      <vt:lpstr>BLUE SCIENCE PARK – för ny Kunskap, Innovation och Marknad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Delprojekt 5</vt:lpstr>
      <vt:lpstr>Delprojekt 6 Ny teknik för äldre – ICT för personer med kronisk hjärtsvikt Självlärande och individanpassad beslutstöd för Patient och Vårdgivare!</vt:lpstr>
      <vt:lpstr>PowerPoint-presentation</vt:lpstr>
      <vt:lpstr>PowerPoint-presentation</vt:lpstr>
      <vt:lpstr>På tal om innovationer…</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SCIENCE PARK</dc:title>
  <dc:creator>Magnus Olsson</dc:creator>
  <cp:lastModifiedBy>Klas Alexandersson</cp:lastModifiedBy>
  <cp:revision>197</cp:revision>
  <cp:lastPrinted>2018-05-22T19:50:13Z</cp:lastPrinted>
  <dcterms:created xsi:type="dcterms:W3CDTF">2017-06-15T07:30:29Z</dcterms:created>
  <dcterms:modified xsi:type="dcterms:W3CDTF">2018-09-24T09:31:31Z</dcterms:modified>
</cp:coreProperties>
</file>