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2" r:id="rId4"/>
    <p:sldId id="312" r:id="rId5"/>
    <p:sldId id="313" r:id="rId6"/>
    <p:sldId id="274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8" r:id="rId15"/>
    <p:sldId id="309" r:id="rId16"/>
    <p:sldId id="310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77" r:id="rId31"/>
  </p:sldIdLst>
  <p:sldSz cx="9144000" cy="5143500" type="screen16x9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8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E76A9-ED72-0148-926C-DA51605CED45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9715F-4031-6F44-9E03-8BDAB8757298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717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Forskningen visar tydligt att den som vet mer om sin sjukdom och sin hälsa också mår bättre. Därför är det viktigt att engagera sig i den egna vården och hälsan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139CF-8556-5749-9D98-7DEA1C07E72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84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Ibeat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EA4AF-4FB8-C54E-92E7-EB50BAE45E7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536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KTrack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EA4AF-4FB8-C54E-92E7-EB50BAE45E7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7348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Mediciner, påminnelser, humör, smärta, anteckningar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139CF-8556-5749-9D98-7DEA1C07E72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752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1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30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669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riangel"/>
          <p:cNvSpPr/>
          <p:nvPr/>
        </p:nvSpPr>
        <p:spPr>
          <a:xfrm>
            <a:off x="1410891" y="2571750"/>
            <a:ext cx="29934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101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95" name="Triangel"/>
          <p:cNvSpPr/>
          <p:nvPr/>
        </p:nvSpPr>
        <p:spPr>
          <a:xfrm>
            <a:off x="1410891" y="1460004"/>
            <a:ext cx="299337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algn="l" defTabSz="241101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96" name="Lorem Ipsum Dolor"/>
          <p:cNvSpPr>
            <a:spLocks noGrp="1"/>
          </p:cNvSpPr>
          <p:nvPr>
            <p:ph type="body" sz="quarter" idx="13"/>
          </p:nvPr>
        </p:nvSpPr>
        <p:spPr>
          <a:xfrm>
            <a:off x="1410891" y="1093807"/>
            <a:ext cx="2993678" cy="319317"/>
          </a:xfrm>
          <a:prstGeom prst="rect">
            <a:avLst/>
          </a:prstGeom>
        </p:spPr>
        <p:txBody>
          <a:bodyPr lIns="71437" tIns="71437" rIns="71437" bIns="71437" anchor="b">
            <a:spAutoFit/>
          </a:bodyPr>
          <a:lstStyle>
            <a:lvl1pPr algn="l" defTabSz="308074">
              <a:lnSpc>
                <a:spcPct val="110000"/>
              </a:lnSpc>
              <a:defRPr sz="1050" i="1">
                <a:solidFill>
                  <a:srgbClr val="1C1C1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97" name="Bild"/>
          <p:cNvSpPr>
            <a:spLocks noGrp="1"/>
          </p:cNvSpPr>
          <p:nvPr>
            <p:ph type="pic" sz="half" idx="14"/>
          </p:nvPr>
        </p:nvSpPr>
        <p:spPr>
          <a:xfrm>
            <a:off x="4738548" y="341561"/>
            <a:ext cx="2946797" cy="4393407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8" name="Titeltext"/>
          <p:cNvSpPr>
            <a:spLocks noGrp="1"/>
          </p:cNvSpPr>
          <p:nvPr>
            <p:ph type="title"/>
          </p:nvPr>
        </p:nvSpPr>
        <p:spPr>
          <a:xfrm>
            <a:off x="1410891" y="1480097"/>
            <a:ext cx="2993678" cy="1071563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algn="l" defTabSz="308074">
              <a:lnSpc>
                <a:spcPct val="90000"/>
              </a:lnSpc>
              <a:spcBef>
                <a:spcPts val="825"/>
              </a:spcBef>
              <a:defRPr sz="2325">
                <a:solidFill>
                  <a:srgbClr val="4EBAC2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199" name="Brödtext nivå ett…"/>
          <p:cNvSpPr>
            <a:spLocks noGrp="1"/>
          </p:cNvSpPr>
          <p:nvPr>
            <p:ph type="body" sz="quarter" idx="1"/>
          </p:nvPr>
        </p:nvSpPr>
        <p:spPr>
          <a:xfrm>
            <a:off x="1410891" y="2652117"/>
            <a:ext cx="2993678" cy="211633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l" defTabSz="308074">
              <a:defRPr sz="1200">
                <a:solidFill>
                  <a:srgbClr val="1C1C1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indent="85725" algn="l" defTabSz="308074">
              <a:defRPr sz="1200">
                <a:solidFill>
                  <a:srgbClr val="1C1C1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indent="171450" algn="l" defTabSz="308074">
              <a:defRPr sz="1200">
                <a:solidFill>
                  <a:srgbClr val="1C1C1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indent="257175" algn="l" defTabSz="308074">
              <a:defRPr sz="1200">
                <a:solidFill>
                  <a:srgbClr val="1C1C1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indent="342900" algn="l" defTabSz="308074">
              <a:defRPr sz="1200">
                <a:solidFill>
                  <a:srgbClr val="1C1C1C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00" name="Diabildsnummer"/>
          <p:cNvSpPr>
            <a:spLocks noGrp="1"/>
          </p:cNvSpPr>
          <p:nvPr>
            <p:ph type="sldNum" sz="quarter" idx="2"/>
          </p:nvPr>
        </p:nvSpPr>
        <p:spPr>
          <a:xfrm>
            <a:off x="4482333" y="4882307"/>
            <a:ext cx="172641" cy="205979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308074"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497703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. Quote + Photo –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CC72820-00E2-444F-88D8-E2806C269804}"/>
              </a:ext>
            </a:extLst>
          </p:cNvPr>
          <p:cNvCxnSpPr/>
          <p:nvPr userDrawn="1"/>
        </p:nvCxnSpPr>
        <p:spPr>
          <a:xfrm>
            <a:off x="521495" y="4690875"/>
            <a:ext cx="81010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6">
            <a:extLst>
              <a:ext uri="{FF2B5EF4-FFF2-40B4-BE49-F238E27FC236}">
                <a16:creationId xmlns="" xmlns:a16="http://schemas.microsoft.com/office/drawing/2014/main" id="{51885EC2-9C1A-E043-BD60-9B9D65EE5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494" y="1583491"/>
            <a:ext cx="3282304" cy="110719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r>
              <a:rPr lang="en-US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  <a:t/>
            </a:r>
            <a:br>
              <a:rPr lang="en-US" dirty="0">
                <a:latin typeface="Palatino" pitchFamily="2" charset="77"/>
                <a:ea typeface="Palatino" pitchFamily="2" charset="77"/>
                <a:cs typeface="Calibri" panose="020F0502020204030204" pitchFamily="34" charset="0"/>
              </a:rPr>
            </a:br>
            <a:r>
              <a:rPr lang="sv-SE" dirty="0"/>
              <a:t/>
            </a:r>
            <a:br>
              <a:rPr lang="sv-SE" dirty="0"/>
            </a:br>
            <a:r>
              <a:rPr lang="en-US" dirty="0"/>
              <a:t/>
            </a:r>
            <a:br>
              <a:rPr lang="en-US" dirty="0"/>
            </a:br>
            <a:endParaRPr lang="sv-SE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73E04C66-B8E0-AD43-A81E-5286BE494F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494" y="2829892"/>
            <a:ext cx="2636376" cy="3107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>
                <a:latin typeface="Calibri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name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="" xmlns:a16="http://schemas.microsoft.com/office/drawing/2014/main" id="{EBA254BA-E3D4-3740-B5E4-E05552A0D0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50606" y="797902"/>
            <a:ext cx="3771900" cy="3679581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" y="1051093"/>
            <a:ext cx="514350" cy="3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33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.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494" y="1140620"/>
            <a:ext cx="2322910" cy="3051572"/>
          </a:xfrm>
        </p:spPr>
        <p:txBody>
          <a:bodyPr tIns="0" anchor="t" anchorCtr="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5954" y="1248032"/>
            <a:ext cx="4276487" cy="294415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CC72820-00E2-444F-88D8-E2806C269804}"/>
              </a:ext>
            </a:extLst>
          </p:cNvPr>
          <p:cNvCxnSpPr/>
          <p:nvPr userDrawn="1"/>
        </p:nvCxnSpPr>
        <p:spPr>
          <a:xfrm>
            <a:off x="521495" y="4690875"/>
            <a:ext cx="81010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007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. Title + Content – big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1494" y="1140618"/>
            <a:ext cx="2322910" cy="3051573"/>
          </a:xfrm>
        </p:spPr>
        <p:txBody>
          <a:bodyPr tIns="0" rIns="0" bIns="0" anchor="t" anchorCtr="0">
            <a:normAutofit/>
          </a:bodyPr>
          <a:lstStyle>
            <a:lvl1pPr algn="l"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5954" y="1192428"/>
            <a:ext cx="3996928" cy="313883"/>
          </a:xfrm>
        </p:spPr>
        <p:txBody>
          <a:bodyPr>
            <a:noAutofit/>
          </a:bodyPr>
          <a:lstStyle>
            <a:lvl1pPr marL="0" indent="0" algn="l">
              <a:buNone/>
              <a:defRPr sz="2400" b="1" i="0" spc="-20" baseline="0">
                <a:solidFill>
                  <a:schemeClr val="tx1"/>
                </a:solidFill>
                <a:latin typeface="Palatino Bold" pitchFamily="2" charset="77"/>
                <a:ea typeface="Palatino Bold" pitchFamily="2" charset="77"/>
                <a:cs typeface="Palatino 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0"/>
          </p:nvPr>
        </p:nvSpPr>
        <p:spPr>
          <a:xfrm>
            <a:off x="3815954" y="1631092"/>
            <a:ext cx="4276487" cy="256109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0" indent="0">
              <a:buFont typeface="Arial" charset="0"/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3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6.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7" y="4352912"/>
            <a:ext cx="1298234" cy="28621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CCF06B97-C26A-43F8-A4A5-EDD46D69CD7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3291" y="1558260"/>
            <a:ext cx="3969543" cy="1116361"/>
          </a:xfrm>
        </p:spPr>
        <p:txBody>
          <a:bodyPr>
            <a:noAutofit/>
          </a:bodyPr>
          <a:lstStyle>
            <a:lvl1pPr marL="0" indent="0" algn="l">
              <a:buNone/>
              <a:defRPr sz="2000" b="0" i="0" spc="30" baseline="0">
                <a:latin typeface="Calibri Regular"/>
                <a:ea typeface="Calibri Regular"/>
                <a:cs typeface="Calibri Regular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contact</a:t>
            </a:r>
          </a:p>
        </p:txBody>
      </p:sp>
    </p:spTree>
    <p:extLst>
      <p:ext uri="{BB962C8B-B14F-4D97-AF65-F5344CB8AC3E}">
        <p14:creationId xmlns:p14="http://schemas.microsoft.com/office/powerpoint/2010/main" val="326664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94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660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0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267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334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003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586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67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34AB4-0F4A-1A4E-9051-317BB7D4B229}" type="datetimeFigureOut">
              <a:rPr lang="sv-SE" smtClean="0"/>
              <a:t>18-09-27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17DC-C5E5-024D-BB6B-D970691E522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05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://www.neuroreg.se/sv.html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vardanalys.se/Support/Press/Pressmeddelanden/Vardens-framtida-utmaningar-ar-redan-har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799" y="1597819"/>
            <a:ext cx="7923614" cy="1889537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Helvetica Neue Thin"/>
                <a:cs typeface="Helvetica Neue Thin"/>
              </a:rPr>
              <a:t>”</a:t>
            </a:r>
            <a:r>
              <a:rPr lang="sv-SE" dirty="0" err="1" smtClean="0">
                <a:latin typeface="Helvetica Neue Thin"/>
                <a:cs typeface="Helvetica Neue Thin"/>
              </a:rPr>
              <a:t>ehälsa</a:t>
            </a:r>
            <a:r>
              <a:rPr lang="sv-SE" dirty="0" smtClean="0">
                <a:latin typeface="Helvetica Neue Thin"/>
                <a:cs typeface="Helvetica Neue Thin"/>
              </a:rPr>
              <a:t/>
            </a:r>
            <a:br>
              <a:rPr lang="sv-SE" dirty="0" smtClean="0">
                <a:latin typeface="Helvetica Neue Thin"/>
                <a:cs typeface="Helvetica Neue Thin"/>
              </a:rPr>
            </a:br>
            <a:r>
              <a:rPr lang="sv-SE" dirty="0" smtClean="0">
                <a:latin typeface="Helvetica Neue Thin"/>
                <a:cs typeface="Helvetica Neue Thin"/>
              </a:rPr>
              <a:t> är hälsa för mig”</a:t>
            </a:r>
            <a:br>
              <a:rPr lang="sv-SE" dirty="0" smtClean="0">
                <a:latin typeface="Helvetica Neue Thin"/>
                <a:cs typeface="Helvetica Neue Thin"/>
              </a:rPr>
            </a:br>
            <a:r>
              <a:rPr lang="sv-SE" dirty="0" smtClean="0">
                <a:latin typeface="Helvetica Neue Thin"/>
                <a:cs typeface="Helvetica Neue Thin"/>
              </a:rPr>
              <a:t/>
            </a:r>
            <a:br>
              <a:rPr lang="sv-SE" dirty="0" smtClean="0">
                <a:latin typeface="Helvetica Neue Thin"/>
                <a:cs typeface="Helvetica Neue Thin"/>
              </a:rPr>
            </a:br>
            <a:r>
              <a:rPr lang="sv-SE" sz="3600" dirty="0" smtClean="0">
                <a:latin typeface="Helvetica Neue Thin"/>
                <a:cs typeface="Helvetica Neue Thin"/>
              </a:rPr>
              <a:t>Ett patientperspektiv</a:t>
            </a:r>
            <a:endParaRPr lang="sv-SE" sz="3600" dirty="0">
              <a:latin typeface="Helvetica Neue Thin"/>
              <a:cs typeface="Helvetica Neue Thin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882979" cy="1889218"/>
          </a:xfrm>
        </p:spPr>
        <p:txBody>
          <a:bodyPr>
            <a:normAutofit lnSpcReduction="10000"/>
          </a:bodyPr>
          <a:lstStyle/>
          <a:p>
            <a:endParaRPr lang="sv-SE" sz="2800" dirty="0" smtClean="0">
              <a:latin typeface="Helvetica Neue Thin"/>
              <a:cs typeface="Helvetica Neue Thin"/>
            </a:endParaRPr>
          </a:p>
          <a:p>
            <a:endParaRPr lang="sv-SE" sz="2800" dirty="0" smtClean="0">
              <a:latin typeface="Helvetica Neue Thin"/>
              <a:cs typeface="Helvetica Neue Thin"/>
            </a:endParaRPr>
          </a:p>
          <a:p>
            <a:r>
              <a:rPr lang="sv-SE" sz="2800" dirty="0" smtClean="0">
                <a:latin typeface="Helvetica Neue Thin"/>
                <a:cs typeface="Helvetica Neue Thin"/>
              </a:rPr>
              <a:t>Eva Helmersson</a:t>
            </a:r>
          </a:p>
          <a:p>
            <a:r>
              <a:rPr lang="sv-SE" sz="2800" dirty="0" err="1" smtClean="0">
                <a:latin typeface="Helvetica Neue Thin"/>
                <a:cs typeface="Helvetica Neue Thin"/>
              </a:rPr>
              <a:t>Neurodagen</a:t>
            </a:r>
            <a:r>
              <a:rPr lang="sv-SE" sz="2800" dirty="0" smtClean="0">
                <a:latin typeface="Helvetica Neue Thin"/>
                <a:cs typeface="Helvetica Neue Thin"/>
              </a:rPr>
              <a:t> Blekinge 24 september 2018</a:t>
            </a:r>
            <a:endParaRPr lang="sv-SE" sz="2800" dirty="0"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11821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246dbe0e0a09db63a1e53c1c3b000546_origi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02" r="-48002"/>
          <a:stretch>
            <a:fillRect/>
          </a:stretch>
        </p:blipFill>
        <p:spPr>
          <a:xfrm>
            <a:off x="-476583" y="364142"/>
            <a:ext cx="10290384" cy="4244486"/>
          </a:xfrm>
        </p:spPr>
      </p:pic>
    </p:spTree>
    <p:extLst>
      <p:ext uri="{BB962C8B-B14F-4D97-AF65-F5344CB8AC3E}">
        <p14:creationId xmlns:p14="http://schemas.microsoft.com/office/powerpoint/2010/main" val="107398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brsbinrvtf0j3jredgf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21032" y="882343"/>
            <a:ext cx="9000096" cy="3712280"/>
          </a:xfrm>
        </p:spPr>
      </p:pic>
    </p:spTree>
    <p:extLst>
      <p:ext uri="{BB962C8B-B14F-4D97-AF65-F5344CB8AC3E}">
        <p14:creationId xmlns:p14="http://schemas.microsoft.com/office/powerpoint/2010/main" val="392393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glucosepn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42"/>
            <a:ext cx="9144000" cy="49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4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-22093"/>
            <a:ext cx="8229600" cy="34289"/>
          </a:xfrm>
        </p:spPr>
        <p:txBody>
          <a:bodyPr>
            <a:normAutofit fontScale="90000"/>
          </a:bodyPr>
          <a:lstStyle/>
          <a:p>
            <a:endParaRPr lang="sv-SE" dirty="0">
              <a:latin typeface="Lucida Calligraphy"/>
              <a:cs typeface="Lucida Calligraphy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florence_a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08" y="-141970"/>
            <a:ext cx="10649219" cy="53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 txBox="1">
            <a:spLocks/>
          </p:cNvSpPr>
          <p:nvPr/>
        </p:nvSpPr>
        <p:spPr>
          <a:xfrm>
            <a:off x="1016001" y="446485"/>
            <a:ext cx="6645275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457200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 i="0" kern="1200" spc="-50" baseline="0">
                <a:solidFill>
                  <a:srgbClr val="57575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sv-SE" dirty="0" smtClean="0"/>
              <a:t>6 PROM skalor för MS</a:t>
            </a:r>
            <a:endParaRPr lang="sv-SE" dirty="0"/>
          </a:p>
        </p:txBody>
      </p:sp>
      <p:pic>
        <p:nvPicPr>
          <p:cNvPr id="15363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1283494"/>
            <a:ext cx="9096375" cy="316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sv-SE">
              <a:latin typeface="Calibri Light" charset="0"/>
            </a:endParaRPr>
          </a:p>
        </p:txBody>
      </p:sp>
      <p:sp>
        <p:nvSpPr>
          <p:cNvPr id="16387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sv-SE">
              <a:latin typeface="Calibri" charset="0"/>
            </a:endParaRPr>
          </a:p>
        </p:txBody>
      </p:sp>
      <p:pic>
        <p:nvPicPr>
          <p:cNvPr id="16388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1772"/>
            <a:ext cx="9066213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v-SE">
              <a:latin typeface="Calibri" charset="0"/>
            </a:endParaRPr>
          </a:p>
        </p:txBody>
      </p:sp>
      <p:pic>
        <p:nvPicPr>
          <p:cNvPr id="22531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178"/>
            <a:ext cx="9144000" cy="32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4AD4A411-F248-4509-8136-80DF916C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Jättebra att ni tittar på möjligheterna!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3E3BD743-9BFB-4B7E-97D6-A2011EE7B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/>
              <a:t>Citat från Neuros enkät till medlemmar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EE2F5432-090D-4512-8617-301995C37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7" t="8844" r="33572" b="6939"/>
          <a:stretch/>
        </p:blipFill>
        <p:spPr>
          <a:xfrm>
            <a:off x="4850607" y="797902"/>
            <a:ext cx="2567571" cy="3354209"/>
          </a:xfrm>
          <a:prstGeom prst="rect">
            <a:avLst/>
          </a:prstGeom>
          <a:ln>
            <a:solidFill>
              <a:srgbClr val="0000C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295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FE0D5D50-11CA-4E01-B8F5-23A50281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Vision e-hälsa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="" xmlns:a16="http://schemas.microsoft.com/office/drawing/2014/main" id="{4D8AB3A3-93E8-4EF1-9894-CAF2C6DDA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5954" y="1248032"/>
            <a:ext cx="4914809" cy="2944159"/>
          </a:xfrm>
        </p:spPr>
        <p:txBody>
          <a:bodyPr/>
          <a:lstStyle/>
          <a:p>
            <a:r>
              <a:rPr lang="sv-SE" dirty="0" err="1"/>
              <a:t>Neurorapporten</a:t>
            </a:r>
            <a:r>
              <a:rPr lang="sv-SE" dirty="0"/>
              <a:t> behandlar e-hälsa inom hälso- och sjukvård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99C1C620-79D6-4370-9B55-D8D01A6E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02" t="53771" r="20279" b="12925"/>
          <a:stretch/>
        </p:blipFill>
        <p:spPr>
          <a:xfrm>
            <a:off x="3754407" y="1723292"/>
            <a:ext cx="4157416" cy="24892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2E232356-ADEC-4E57-A8B6-9A3556513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96" t="48643" r="13214" b="21405"/>
          <a:stretch/>
        </p:blipFill>
        <p:spPr>
          <a:xfrm>
            <a:off x="521495" y="1723295"/>
            <a:ext cx="2595859" cy="178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15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E73CE71-A5ED-4FAF-A627-71C4DAD7E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4" y="1140618"/>
            <a:ext cx="3021806" cy="3051573"/>
          </a:xfrm>
        </p:spPr>
        <p:txBody>
          <a:bodyPr>
            <a:normAutofit fontScale="90000"/>
          </a:bodyPr>
          <a:lstStyle/>
          <a:p>
            <a:r>
              <a:rPr lang="sv-SE" dirty="0"/>
              <a:t>Stämmer det att Sverige är väl rustat för e-hälsa?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endParaRPr lang="sv-SE" sz="3200" b="0" dirty="0"/>
          </a:p>
        </p:txBody>
      </p:sp>
      <p:sp>
        <p:nvSpPr>
          <p:cNvPr id="3" name="Underrubrik 2">
            <a:extLst>
              <a:ext uri="{FF2B5EF4-FFF2-40B4-BE49-F238E27FC236}">
                <a16:creationId xmlns="" xmlns:a16="http://schemas.microsoft.com/office/drawing/2014/main" id="{1A25ECFF-6D14-445D-A937-E1B5E93FE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5954" y="1192428"/>
            <a:ext cx="4176254" cy="313883"/>
          </a:xfrm>
        </p:spPr>
        <p:txBody>
          <a:bodyPr/>
          <a:lstStyle/>
          <a:p>
            <a:r>
              <a:rPr lang="sv-SE" b="0" dirty="0"/>
              <a:t>- Nej, inte hela landet, det är en ”postnummerfråga”!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D50827F3-1C4A-4811-8515-3B926449B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55" y="2287924"/>
            <a:ext cx="2721769" cy="12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7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dagenspatient_webb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580" r="-85732"/>
          <a:stretch/>
        </p:blipFill>
        <p:spPr>
          <a:xfrm>
            <a:off x="-2020205" y="311086"/>
            <a:ext cx="8181980" cy="4798327"/>
          </a:xfrm>
        </p:spPr>
      </p:pic>
      <p:pic>
        <p:nvPicPr>
          <p:cNvPr id="6" name="Bildobjekt 5" descr="neuroförbundet-700p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12" y="529567"/>
            <a:ext cx="2633997" cy="728112"/>
          </a:xfrm>
          <a:prstGeom prst="rect">
            <a:avLst/>
          </a:prstGeom>
        </p:spPr>
      </p:pic>
      <p:pic>
        <p:nvPicPr>
          <p:cNvPr id="8" name="Bild 1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44" y="2431625"/>
            <a:ext cx="2707950" cy="48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Eva\Desktop\Bokomsla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823">
            <a:off x="7235988" y="3580969"/>
            <a:ext cx="1066607" cy="1073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4479667" y="2433251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	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3822073" y="1554603"/>
            <a:ext cx="532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tx2">
                    <a:lumMod val="75000"/>
                  </a:schemeClr>
                </a:solidFill>
                <a:latin typeface="Helvetica Neue Thin"/>
                <a:cs typeface="Helvetica Neue Thin"/>
              </a:rPr>
              <a:t>	Inspiration &amp; Kommunikation AB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4314044" y="2018339"/>
            <a:ext cx="212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COMBAT-MS</a:t>
            </a:r>
            <a:endParaRPr lang="sv-SE" sz="2400" dirty="0"/>
          </a:p>
        </p:txBody>
      </p:sp>
      <p:sp>
        <p:nvSpPr>
          <p:cNvPr id="12" name="textruta 11"/>
          <p:cNvSpPr txBox="1"/>
          <p:nvPr/>
        </p:nvSpPr>
        <p:spPr>
          <a:xfrm>
            <a:off x="4267366" y="3025176"/>
            <a:ext cx="351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Helvetica"/>
                <a:cs typeface="Helvetica"/>
              </a:rPr>
              <a:t>Stiftelsen </a:t>
            </a:r>
            <a:r>
              <a:rPr lang="sv-SE" dirty="0" err="1" smtClean="0">
                <a:latin typeface="Helvetica"/>
                <a:cs typeface="Helvetica"/>
              </a:rPr>
              <a:t>Selfcare</a:t>
            </a:r>
            <a:r>
              <a:rPr lang="sv-SE" dirty="0" smtClean="0">
                <a:latin typeface="Helvetica"/>
                <a:cs typeface="Helvetica"/>
              </a:rPr>
              <a:t> Academy</a:t>
            </a:r>
            <a:endParaRPr lang="sv-SE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8957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60DD5D4F-3AFD-4ED5-A9CA-346DC8AE5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Stämmer det att invånarna är väl rustade för e-hälsa?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="" xmlns:a16="http://schemas.microsoft.com/office/drawing/2014/main" id="{273F93CC-80A8-4971-A885-8AD96AD94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b="0" dirty="0"/>
              <a:t>- Nej, inte alla invånare och inte alla patienter!</a:t>
            </a:r>
          </a:p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8B165456-59B5-469D-85ED-221131A4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766" y="2208517"/>
            <a:ext cx="2814638" cy="12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91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="" xmlns:a16="http://schemas.microsoft.com/office/drawing/2014/main" id="{73239C52-3B95-4A2B-AEFB-2B281602A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7" t="19047" r="30051" b="19592"/>
          <a:stretch/>
        </p:blipFill>
        <p:spPr>
          <a:xfrm>
            <a:off x="1707502" y="638682"/>
            <a:ext cx="6235182" cy="40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98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75185F3E-A47E-4112-8EF7-D2C271E9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140620"/>
            <a:ext cx="2322910" cy="2901508"/>
          </a:xfrm>
        </p:spPr>
        <p:txBody>
          <a:bodyPr/>
          <a:lstStyle/>
          <a:p>
            <a:r>
              <a:rPr lang="sv-SE" dirty="0"/>
              <a:t>Rusta patienterna för e-hälsa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3DC191F4-2F2D-4545-A4D7-4FE5FE26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90" t="30612" r="13980" b="42177"/>
          <a:stretch/>
        </p:blipFill>
        <p:spPr>
          <a:xfrm>
            <a:off x="3669137" y="1140620"/>
            <a:ext cx="3992190" cy="268834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7477EC55-6D18-42F8-9DF8-BC6F248CC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5" y="2484790"/>
            <a:ext cx="2486025" cy="15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29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33450C55-29EE-469A-8DFB-52D7CC498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Vision </a:t>
            </a:r>
            <a:br>
              <a:rPr lang="sv-SE" dirty="0"/>
            </a:br>
            <a:r>
              <a:rPr lang="sv-SE" dirty="0"/>
              <a:t>e-patient 2025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4DAF2108-4C34-4A1D-8AEB-B5F3A613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56" y="2294890"/>
            <a:ext cx="7393565" cy="181981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98075709-8A11-4036-89E0-2B9F045F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082" y="1028894"/>
            <a:ext cx="3064669" cy="8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70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ECE3AF9C-1587-4CF6-9858-1DB006FD9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Fokusgrupp</a:t>
            </a:r>
            <a:br>
              <a:rPr lang="sv-SE" dirty="0"/>
            </a:br>
            <a:r>
              <a:rPr lang="sv-SE" dirty="0"/>
              <a:t>Dörröppnare</a:t>
            </a:r>
          </a:p>
        </p:txBody>
      </p:sp>
      <p:pic>
        <p:nvPicPr>
          <p:cNvPr id="5" name="Platshållare för bild 2">
            <a:extLst>
              <a:ext uri="{FF2B5EF4-FFF2-40B4-BE49-F238E27FC236}">
                <a16:creationId xmlns="" xmlns:a16="http://schemas.microsoft.com/office/drawing/2014/main" id="{151DEBE8-3943-4E5E-944A-EBDD3845D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1" t="15366" r="30735" b="10577"/>
          <a:stretch/>
        </p:blipFill>
        <p:spPr>
          <a:xfrm>
            <a:off x="2939142" y="675573"/>
            <a:ext cx="5605366" cy="396084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F983649B-E159-4531-9E70-8A64F9135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56" y="2408818"/>
            <a:ext cx="2164556" cy="8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96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5995CFD4-2CB3-4832-B3B6-07C69C078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5" y="1140618"/>
            <a:ext cx="2599775" cy="3051573"/>
          </a:xfrm>
        </p:spPr>
        <p:txBody>
          <a:bodyPr/>
          <a:lstStyle/>
          <a:p>
            <a:r>
              <a:rPr lang="sv-SE" dirty="0"/>
              <a:t>Medlemsenkät</a:t>
            </a:r>
            <a:r>
              <a:rPr lang="sv-SE" dirty="0">
                <a:latin typeface="Calibri" panose="020F0502020204030204" pitchFamily="34" charset="0"/>
              </a:rPr>
              <a:t/>
            </a:r>
            <a:br>
              <a:rPr lang="sv-SE" dirty="0">
                <a:latin typeface="Calibri" panose="020F0502020204030204" pitchFamily="34" charset="0"/>
              </a:rPr>
            </a:br>
            <a:r>
              <a:rPr lang="sv-SE" b="0" dirty="0">
                <a:latin typeface="Calibri Light" panose="020F0302020204030204" pitchFamily="34" charset="0"/>
              </a:rPr>
              <a:t>- endast via e-mail</a:t>
            </a:r>
            <a:br>
              <a:rPr lang="sv-SE" b="0" dirty="0">
                <a:latin typeface="Calibri Light" panose="020F0302020204030204" pitchFamily="34" charset="0"/>
              </a:rPr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="" xmlns:a16="http://schemas.microsoft.com/office/drawing/2014/main" id="{19901D9A-FDA3-4164-9BD0-20109D257C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Heterogen patientgrupp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="" xmlns:a16="http://schemas.microsoft.com/office/drawing/2014/main" id="{7F5BE65B-5866-4875-A5C1-6B8D7662B3A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76 % använder e-legitimation, av dem som inte använder e-legitimation tycker 26 % att det är för svårt.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74 % använder smart telefon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70 % använder 1177 vårdguiden, av dem använder 67 % 1177:s tjänster.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14 % använder </a:t>
            </a:r>
            <a:r>
              <a:rPr lang="sv-SE" dirty="0" err="1"/>
              <a:t>hälsoappar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9925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30C2C9B7-127C-454A-8BF6-82FD7F68F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Begripsam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="" xmlns:a16="http://schemas.microsoft.com/office/drawing/2014/main" id="{AE5EEF2E-E833-4C62-B1FB-1E54578071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Internet är svårt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5A2B17C8-4E39-4F1F-B9F8-4C717C097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12" t="40407" r="13520" b="11157"/>
          <a:stretch/>
        </p:blipFill>
        <p:spPr>
          <a:xfrm>
            <a:off x="3815954" y="1738546"/>
            <a:ext cx="4555672" cy="2566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="" xmlns:a16="http://schemas.microsoft.com/office/drawing/2014/main" id="{CA2DDEAB-2BF1-4E41-BC51-BB017BF0B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" y="1930600"/>
            <a:ext cx="2521744" cy="7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4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19B4CCA3-BC99-4678-9A9B-F0DF16E6CF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Heterogen patientgrupp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D4FFCAE6-45C0-4A52-99E1-71DBF669C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1" t="14286" r="35178" b="29082"/>
          <a:stretch/>
        </p:blipFill>
        <p:spPr>
          <a:xfrm>
            <a:off x="3774611" y="1140618"/>
            <a:ext cx="2951504" cy="205102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0F803117-2E1B-4A4D-867B-C3761616B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64" y="2398684"/>
            <a:ext cx="2293144" cy="79295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="" xmlns:a16="http://schemas.microsoft.com/office/drawing/2014/main" id="{A23A7336-F042-46EF-AAAC-6665C8F66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917" y="3465544"/>
            <a:ext cx="2407444" cy="85010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="" xmlns:a16="http://schemas.microsoft.com/office/drawing/2014/main" id="{1738BB62-BC4D-40E8-8329-8FA518049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760" y="2418347"/>
            <a:ext cx="2143125" cy="10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03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="" xmlns:a16="http://schemas.microsoft.com/office/drawing/2014/main" id="{C2F01DE4-7F47-496D-99D0-B45EBA2F5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64" t="19183" r="28750" b="7348"/>
          <a:stretch/>
        </p:blipFill>
        <p:spPr>
          <a:xfrm>
            <a:off x="4627456" y="677558"/>
            <a:ext cx="3953846" cy="391039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110A36BC-4F46-4632-99D1-A20F3F591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6953">
            <a:off x="497775" y="1453268"/>
            <a:ext cx="4103850" cy="23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95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="" xmlns:a16="http://schemas.microsoft.com/office/drawing/2014/main" id="{511F17F4-30B2-452A-B987-CF19E7B0E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pc="10" dirty="0">
                <a:ea typeface="Trebuchet MS" charset="0"/>
                <a:cs typeface="Trebuchet MS" charset="0"/>
              </a:rPr>
              <a:t>Tel: 08-677 70 10</a:t>
            </a:r>
          </a:p>
          <a:p>
            <a:pPr>
              <a:lnSpc>
                <a:spcPct val="100000"/>
              </a:lnSpc>
            </a:pPr>
            <a:r>
              <a:rPr lang="en-US" spc="10" dirty="0" err="1">
                <a:ea typeface="Trebuchet MS" charset="0"/>
                <a:cs typeface="Trebuchet MS" charset="0"/>
              </a:rPr>
              <a:t>Mejl</a:t>
            </a:r>
            <a:r>
              <a:rPr lang="en-US" spc="10" dirty="0">
                <a:ea typeface="Trebuchet MS" charset="0"/>
                <a:cs typeface="Trebuchet MS" charset="0"/>
              </a:rPr>
              <a:t>: info@neuro.se</a:t>
            </a:r>
          </a:p>
          <a:p>
            <a:pPr>
              <a:lnSpc>
                <a:spcPct val="100000"/>
              </a:lnSpc>
            </a:pPr>
            <a:r>
              <a:rPr lang="en-US" spc="10" dirty="0">
                <a:ea typeface="Trebuchet MS" charset="0"/>
                <a:cs typeface="Trebuchet MS" charset="0"/>
              </a:rPr>
              <a:t>Webb:  neuro.se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005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Helvetica Neue Thin"/>
                <a:cs typeface="Helvetica Neue Thin"/>
              </a:rPr>
              <a:t>Vad är hälsa</a:t>
            </a:r>
            <a:endParaRPr lang="sv-SE" dirty="0">
              <a:latin typeface="Helvetica Neue Thin"/>
              <a:cs typeface="Helvetica Neue Thin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sz="2800" i="1" dirty="0" smtClean="0"/>
          </a:p>
          <a:p>
            <a:endParaRPr lang="sv-SE" sz="2800" i="1" dirty="0"/>
          </a:p>
          <a:p>
            <a:endParaRPr lang="sv-SE" sz="2800" i="1" dirty="0" smtClean="0"/>
          </a:p>
          <a:p>
            <a:r>
              <a:rPr lang="sv-SE" sz="2800" dirty="0" smtClean="0">
                <a:latin typeface="Helvetica Neue Thin"/>
                <a:cs typeface="Helvetica Neue Thin"/>
              </a:rPr>
              <a:t>”Hälsa är ett tillstånd av fullkomligt fysiskt, psykiskt och socialt välbefinnande och inte bara frånvaro av sjukdom och svaghet”</a:t>
            </a:r>
          </a:p>
          <a:p>
            <a:pPr algn="r"/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9711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4898198" y="3642995"/>
            <a:ext cx="4245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dirty="0" smtClean="0">
                <a:solidFill>
                  <a:srgbClr val="2862AA"/>
                </a:solidFill>
                <a:latin typeface="Helvetica Neue Thin"/>
                <a:cs typeface="Helvetica Neue Thin"/>
              </a:rPr>
              <a:t>Eva Helmersson</a:t>
            </a:r>
          </a:p>
          <a:p>
            <a:pPr algn="r"/>
            <a:r>
              <a:rPr lang="sv-SE" dirty="0" smtClean="0">
                <a:solidFill>
                  <a:srgbClr val="2862AA"/>
                </a:solidFill>
                <a:latin typeface="Helvetica Neue Thin"/>
                <a:cs typeface="Helvetica Neue Thin"/>
              </a:rPr>
              <a:t>+46708455425</a:t>
            </a:r>
          </a:p>
          <a:p>
            <a:pPr algn="r"/>
            <a:r>
              <a:rPr lang="sv-SE" dirty="0" err="1">
                <a:solidFill>
                  <a:srgbClr val="2862AA"/>
                </a:solidFill>
                <a:latin typeface="Helvetica Neue Thin"/>
                <a:cs typeface="Helvetica Neue Thin"/>
              </a:rPr>
              <a:t>e</a:t>
            </a:r>
            <a:r>
              <a:rPr lang="sv-SE" dirty="0" err="1" smtClean="0">
                <a:solidFill>
                  <a:srgbClr val="2862AA"/>
                </a:solidFill>
                <a:latin typeface="Helvetica Neue Thin"/>
                <a:cs typeface="Helvetica Neue Thin"/>
              </a:rPr>
              <a:t>va.helmersson@neuro.se</a:t>
            </a:r>
            <a:endParaRPr lang="sv-SE" dirty="0" smtClean="0">
              <a:solidFill>
                <a:srgbClr val="2862AA"/>
              </a:solidFill>
              <a:latin typeface="Helvetica Neue Thin"/>
              <a:cs typeface="Helvetica Neue Thin"/>
            </a:endParaRPr>
          </a:p>
          <a:p>
            <a:pPr algn="r"/>
            <a:r>
              <a:rPr lang="sv-SE" dirty="0" err="1" smtClean="0">
                <a:solidFill>
                  <a:srgbClr val="2862AA"/>
                </a:solidFill>
                <a:latin typeface="Helvetica Neue Thin"/>
                <a:cs typeface="Helvetica Neue Thin"/>
              </a:rPr>
              <a:t>eva@inspirerad.se</a:t>
            </a:r>
            <a:endParaRPr lang="sv-SE" dirty="0" smtClean="0">
              <a:solidFill>
                <a:srgbClr val="2862AA"/>
              </a:solidFill>
              <a:latin typeface="Helvetica Neue Thin"/>
              <a:cs typeface="Helvetica Neue Thin"/>
            </a:endParaRPr>
          </a:p>
          <a:p>
            <a:pPr algn="r"/>
            <a:r>
              <a:rPr lang="sv-SE" dirty="0" smtClean="0">
                <a:solidFill>
                  <a:srgbClr val="2862AA"/>
                </a:solidFill>
                <a:latin typeface="Helvetica Neue Thin"/>
                <a:cs typeface="Helvetica Neue Thin"/>
              </a:rPr>
              <a:t>@evainspirerad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1172218" y="1758701"/>
            <a:ext cx="2051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 smtClean="0">
                <a:solidFill>
                  <a:schemeClr val="accent2">
                    <a:lumMod val="75000"/>
                  </a:schemeClr>
                </a:solidFill>
                <a:latin typeface="Helvetica Neue Thin"/>
                <a:cs typeface="Helvetica Neue Thin"/>
              </a:rPr>
              <a:t>Tack</a:t>
            </a:r>
            <a:r>
              <a:rPr lang="sv-SE" sz="4400" dirty="0" smtClean="0">
                <a:solidFill>
                  <a:srgbClr val="EF00D9"/>
                </a:solidFill>
                <a:latin typeface="Helvetica Neue Thin"/>
                <a:cs typeface="Helvetica Neue Thin"/>
              </a:rPr>
              <a:t>!</a:t>
            </a:r>
            <a:endParaRPr lang="sv-SE" sz="4400" dirty="0">
              <a:solidFill>
                <a:srgbClr val="EF00D9"/>
              </a:solidFill>
              <a:latin typeface="Helvetica Neue Thin"/>
              <a:cs typeface="Helvetica Neue Thin"/>
            </a:endParaRPr>
          </a:p>
        </p:txBody>
      </p:sp>
      <p:pic>
        <p:nvPicPr>
          <p:cNvPr id="6" name="Lady.jpg"/>
          <p:cNvPicPr>
            <a:picLocks noChangeAspect="1"/>
          </p:cNvPicPr>
          <p:nvPr/>
        </p:nvPicPr>
        <p:blipFill rotWithShape="1">
          <a:blip r:embed="rId2">
            <a:extLst/>
          </a:blip>
          <a:srcRect t="8670" b="17372"/>
          <a:stretch/>
        </p:blipFill>
        <p:spPr>
          <a:xfrm>
            <a:off x="0" y="0"/>
            <a:ext cx="9144000" cy="337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COMBAT MS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dirty="0" smtClean="0"/>
              <a:t>Det viktigaste för en person med MS är att ha bra livskvalitet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smtClean="0"/>
              <a:t>Det viktigaste enligt läkarna är att kunna förhindra permanent funktionsnedsättning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smtClean="0"/>
              <a:t>Genom COMBAT-MS studien kommer man få fram information om vilken behandling som fungerar bäst enligt både neurologer och patienter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144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Quality_of_life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r="9583"/>
          <a:stretch>
            <a:fillRect/>
          </a:stretch>
        </p:blipFill>
        <p:spPr>
          <a:xfrm>
            <a:off x="321236" y="158762"/>
            <a:ext cx="8394665" cy="5022818"/>
          </a:xfrm>
        </p:spPr>
      </p:pic>
    </p:spTree>
    <p:extLst>
      <p:ext uri="{BB962C8B-B14F-4D97-AF65-F5344CB8AC3E}">
        <p14:creationId xmlns:p14="http://schemas.microsoft.com/office/powerpoint/2010/main" val="164014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sv-SE" i="1" dirty="0" smtClean="0"/>
          </a:p>
          <a:p>
            <a:pPr marL="0" indent="0" algn="ctr">
              <a:buNone/>
            </a:pPr>
            <a:endParaRPr lang="sv-SE" i="1" dirty="0"/>
          </a:p>
          <a:p>
            <a:pPr marL="0" indent="0" algn="ctr">
              <a:buNone/>
            </a:pPr>
            <a:r>
              <a:rPr lang="sv-SE" i="1" dirty="0" smtClean="0"/>
              <a:t>Aktiva och engagerade patienter mår bättre</a:t>
            </a:r>
          </a:p>
          <a:p>
            <a:pPr marL="0" indent="0" algn="ctr">
              <a:buNone/>
            </a:pPr>
            <a:endParaRPr lang="sv-SE" i="1" dirty="0" smtClean="0"/>
          </a:p>
          <a:p>
            <a:pPr marL="0" indent="0" algn="ctr">
              <a:buNone/>
            </a:pPr>
            <a:endParaRPr lang="sv-SE" i="1" dirty="0" smtClean="0"/>
          </a:p>
          <a:p>
            <a:pPr marL="0" indent="0" algn="ctr">
              <a:buNone/>
            </a:pPr>
            <a:endParaRPr lang="sv-SE" i="1" dirty="0"/>
          </a:p>
          <a:p>
            <a:r>
              <a:rPr lang="sv-SE" sz="1050" b="1" dirty="0"/>
              <a:t>Referenser:</a:t>
            </a:r>
            <a:endParaRPr lang="sv-SE" sz="1050" dirty="0"/>
          </a:p>
          <a:p>
            <a:r>
              <a:rPr lang="sv-SE" sz="1050" dirty="0"/>
              <a:t>(1) Health </a:t>
            </a:r>
            <a:r>
              <a:rPr lang="sv-SE" sz="1050" dirty="0" err="1"/>
              <a:t>Technology</a:t>
            </a:r>
            <a:r>
              <a:rPr lang="sv-SE" sz="1050" dirty="0"/>
              <a:t> </a:t>
            </a:r>
            <a:r>
              <a:rPr lang="sv-SE" sz="1050" dirty="0" err="1"/>
              <a:t>Assessment</a:t>
            </a:r>
            <a:r>
              <a:rPr lang="sv-SE" sz="1050" dirty="0"/>
              <a:t> 2003; Vol. 7: No. 28. </a:t>
            </a:r>
            <a:r>
              <a:rPr lang="sv-SE" sz="1050" dirty="0" err="1"/>
              <a:t>A.Kennedy</a:t>
            </a:r>
            <a:endParaRPr lang="sv-SE" sz="1050" dirty="0"/>
          </a:p>
          <a:p>
            <a:r>
              <a:rPr lang="sv-SE" sz="1050" dirty="0"/>
              <a:t>(2) Medical Care</a:t>
            </a:r>
            <a:r>
              <a:rPr lang="sv-SE" sz="1050" b="1" dirty="0"/>
              <a:t> </a:t>
            </a:r>
            <a:r>
              <a:rPr lang="sv-SE" sz="1050" dirty="0" err="1"/>
              <a:t>Issue</a:t>
            </a:r>
            <a:r>
              <a:rPr lang="sv-SE" sz="1050" dirty="0"/>
              <a:t>: </a:t>
            </a:r>
            <a:r>
              <a:rPr lang="sv-SE" sz="1050" dirty="0" err="1"/>
              <a:t>Volume</a:t>
            </a:r>
            <a:r>
              <a:rPr lang="sv-SE" sz="1050" dirty="0"/>
              <a:t> 37(1), </a:t>
            </a:r>
            <a:r>
              <a:rPr lang="sv-SE" sz="1050" dirty="0" err="1"/>
              <a:t>January</a:t>
            </a:r>
            <a:r>
              <a:rPr lang="sv-SE" sz="1050" dirty="0"/>
              <a:t> 1999, </a:t>
            </a:r>
            <a:r>
              <a:rPr lang="sv-SE" sz="1050" dirty="0" err="1"/>
              <a:t>pp</a:t>
            </a:r>
            <a:r>
              <a:rPr lang="sv-SE" sz="1050" dirty="0"/>
              <a:t> 5-14. </a:t>
            </a:r>
            <a:r>
              <a:rPr lang="sv-SE" sz="1050" dirty="0" err="1"/>
              <a:t>Lorig</a:t>
            </a:r>
            <a:endParaRPr lang="sv-SE" sz="1050" dirty="0"/>
          </a:p>
          <a:p>
            <a:r>
              <a:rPr lang="sv-SE" sz="1050" dirty="0"/>
              <a:t>(3) Vårdanalys-Myndigheten för vård- och omsorgsanalys, 2015-10-05 </a:t>
            </a:r>
            <a:r>
              <a:rPr lang="sv-SE" sz="1050" dirty="0">
                <a:hlinkClick r:id="rId3"/>
              </a:rPr>
              <a:t>http://www.vardanalys.se/Support/Press/Pressmeddelanden/Vardens-framtida-utmaningar-ar-redan-har/</a:t>
            </a:r>
            <a:endParaRPr lang="sv-SE" sz="1050" dirty="0"/>
          </a:p>
        </p:txBody>
      </p:sp>
      <p:sp>
        <p:nvSpPr>
          <p:cNvPr id="4" name="textruta 3"/>
          <p:cNvSpPr txBox="1"/>
          <p:nvPr/>
        </p:nvSpPr>
        <p:spPr>
          <a:xfrm>
            <a:off x="1967413" y="38370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897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210" y="0"/>
            <a:ext cx="4489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bild 7" descr="f896.jpeg"/>
          <p:cNvPicPr>
            <a:picLocks noGrp="1" noChangeAspect="1"/>
          </p:cNvPicPr>
          <p:nvPr>
            <p:ph type="pic" sz="half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r="555"/>
          <a:stretch/>
        </p:blipFill>
        <p:spPr>
          <a:xfrm>
            <a:off x="1410892" y="386496"/>
            <a:ext cx="6246691" cy="4348621"/>
          </a:xfrm>
        </p:spPr>
      </p:pic>
    </p:spTree>
    <p:extLst>
      <p:ext uri="{BB962C8B-B14F-4D97-AF65-F5344CB8AC3E}">
        <p14:creationId xmlns:p14="http://schemas.microsoft.com/office/powerpoint/2010/main" val="587426797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he tools we use"/>
          <p:cNvSpPr>
            <a:spLocks noGrp="1"/>
          </p:cNvSpPr>
          <p:nvPr>
            <p:ph type="body" idx="13"/>
          </p:nvPr>
        </p:nvSpPr>
        <p:spPr>
          <a:xfrm>
            <a:off x="395536" y="92194"/>
            <a:ext cx="2993678" cy="319317"/>
          </a:xfrm>
          <a:prstGeom prst="rect">
            <a:avLst/>
          </a:prstGeom>
        </p:spPr>
        <p:txBody>
          <a:bodyPr lIns="72000"/>
          <a:lstStyle>
            <a:lvl1pPr>
              <a:defRPr>
                <a:solidFill>
                  <a:srgbClr val="444444"/>
                </a:solidFill>
              </a:defRPr>
            </a:lvl1pPr>
          </a:lstStyle>
          <a:p>
            <a:pPr marL="0" indent="0">
              <a:buNone/>
            </a:pPr>
            <a:r>
              <a:rPr lang="sv-SE" dirty="0" err="1" smtClean="0"/>
              <a:t>Hosit</a:t>
            </a:r>
            <a:r>
              <a:rPr lang="sv-SE" dirty="0" smtClean="0"/>
              <a:t> 201</a:t>
            </a:r>
            <a:endParaRPr lang="sv-SE" dirty="0"/>
          </a:p>
        </p:txBody>
      </p:sp>
      <p:sp>
        <p:nvSpPr>
          <p:cNvPr id="187" name="Technology"/>
          <p:cNvSpPr>
            <a:spLocks noGrp="1"/>
          </p:cNvSpPr>
          <p:nvPr>
            <p:ph type="title"/>
          </p:nvPr>
        </p:nvSpPr>
        <p:spPr>
          <a:xfrm>
            <a:off x="395536" y="51471"/>
            <a:ext cx="8208912" cy="1071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dirty="0" smtClean="0"/>
              <a:t>Mina prover</a:t>
            </a:r>
            <a:endParaRPr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25" y="1598376"/>
            <a:ext cx="4115334" cy="19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346</Words>
  <Application>Microsoft Macintosh PowerPoint</Application>
  <PresentationFormat>Bildspel på skärmen (16:9)</PresentationFormat>
  <Paragraphs>70</Paragraphs>
  <Slides>30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31" baseType="lpstr">
      <vt:lpstr>Office-tema</vt:lpstr>
      <vt:lpstr>”ehälsa  är hälsa för mig”  Ett patientperspektiv</vt:lpstr>
      <vt:lpstr>PowerPoint-presentation</vt:lpstr>
      <vt:lpstr>Vad är hälsa</vt:lpstr>
      <vt:lpstr>COMBAT MS</vt:lpstr>
      <vt:lpstr>PowerPoint-presentation</vt:lpstr>
      <vt:lpstr>PowerPoint-presentation</vt:lpstr>
      <vt:lpstr>PowerPoint-presentation</vt:lpstr>
      <vt:lpstr>PowerPoint-presentation</vt:lpstr>
      <vt:lpstr>Mina prover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Jättebra att ni tittar på möjligheterna!</vt:lpstr>
      <vt:lpstr>Vision e-hälsa</vt:lpstr>
      <vt:lpstr>Stämmer det att Sverige är väl rustat för e-hälsa?  </vt:lpstr>
      <vt:lpstr>Stämmer det att invånarna är väl rustade för e-hälsa? </vt:lpstr>
      <vt:lpstr>PowerPoint-presentation</vt:lpstr>
      <vt:lpstr>Rusta patienterna för e-hälsa</vt:lpstr>
      <vt:lpstr>Vision  e-patient 2025</vt:lpstr>
      <vt:lpstr>Fokusgrupp Dörröppnare</vt:lpstr>
      <vt:lpstr>Medlemsenkät - endast via e-mail </vt:lpstr>
      <vt:lpstr>Begripsam</vt:lpstr>
      <vt:lpstr>Heterogen patientgrupp</vt:lpstr>
      <vt:lpstr>PowerPoint-presentation</vt:lpstr>
      <vt:lpstr>PowerPoint-presentation</vt:lpstr>
      <vt:lpstr>PowerPoint-presentation</vt:lpstr>
    </vt:vector>
  </TitlesOfParts>
  <Company>Nerve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ehälsa  ett patientperspektiv</dc:title>
  <dc:creator>Eva Helmersson</dc:creator>
  <cp:lastModifiedBy>Eva Helmersson</cp:lastModifiedBy>
  <cp:revision>13</cp:revision>
  <dcterms:created xsi:type="dcterms:W3CDTF">2018-09-23T15:52:57Z</dcterms:created>
  <dcterms:modified xsi:type="dcterms:W3CDTF">2018-09-27T13:00:11Z</dcterms:modified>
</cp:coreProperties>
</file>