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7" r:id="rId3"/>
    <p:sldId id="295" r:id="rId4"/>
    <p:sldId id="296" r:id="rId5"/>
    <p:sldId id="265" r:id="rId6"/>
    <p:sldId id="311" r:id="rId7"/>
    <p:sldId id="300" r:id="rId8"/>
    <p:sldId id="302" r:id="rId9"/>
    <p:sldId id="309" r:id="rId10"/>
    <p:sldId id="310" r:id="rId11"/>
    <p:sldId id="303" r:id="rId12"/>
    <p:sldId id="304" r:id="rId13"/>
    <p:sldId id="305" r:id="rId14"/>
    <p:sldId id="313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&#228;rh&#228;lsan\Utvecklingschef\Blekinge\SCB\Befolkningsprognos%20Sverige%202017-203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726793698105176E-2"/>
          <c:y val="3.2712336234712105E-2"/>
          <c:w val="0.75057325996185142"/>
          <c:h val="0.89159957535208612"/>
        </c:manualLayout>
      </c:layout>
      <c:lineChart>
        <c:grouping val="standard"/>
        <c:varyColors val="0"/>
        <c:ser>
          <c:idx val="0"/>
          <c:order val="0"/>
          <c:tx>
            <c:strRef>
              <c:f>Diagram!$E$6</c:f>
              <c:strCache>
                <c:ptCount val="1"/>
                <c:pt idx="0">
                  <c:v>0-19 år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Diagram!$F$5:$X$5</c:f>
              <c:numCache>
                <c:formatCode>General</c:formatCode>
                <c:ptCount val="1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</c:numCache>
            </c:numRef>
          </c:cat>
          <c:val>
            <c:numRef>
              <c:f>Diagram!$F$6:$X$6</c:f>
              <c:numCache>
                <c:formatCode>0%</c:formatCode>
                <c:ptCount val="19"/>
                <c:pt idx="0">
                  <c:v>0</c:v>
                </c:pt>
                <c:pt idx="1">
                  <c:v>1.7180613725329173E-2</c:v>
                </c:pt>
                <c:pt idx="2">
                  <c:v>3.5556274123347296E-2</c:v>
                </c:pt>
                <c:pt idx="3">
                  <c:v>5.3756997481590976E-2</c:v>
                </c:pt>
                <c:pt idx="4">
                  <c:v>7.3563805398154991E-2</c:v>
                </c:pt>
                <c:pt idx="5">
                  <c:v>9.0984797158577643E-2</c:v>
                </c:pt>
                <c:pt idx="6">
                  <c:v>0.10643828187019244</c:v>
                </c:pt>
                <c:pt idx="7">
                  <c:v>0.12010775095124689</c:v>
                </c:pt>
                <c:pt idx="8">
                  <c:v>0.13251288289398044</c:v>
                </c:pt>
                <c:pt idx="9">
                  <c:v>0.1416925864334401</c:v>
                </c:pt>
                <c:pt idx="10">
                  <c:v>0.14939751512414115</c:v>
                </c:pt>
                <c:pt idx="11">
                  <c:v>0.15546513577509513</c:v>
                </c:pt>
                <c:pt idx="12">
                  <c:v>0.15992068380279761</c:v>
                </c:pt>
                <c:pt idx="13">
                  <c:v>0.16220470285510935</c:v>
                </c:pt>
                <c:pt idx="14">
                  <c:v>0.16580053584626755</c:v>
                </c:pt>
                <c:pt idx="15">
                  <c:v>0.16865042703457336</c:v>
                </c:pt>
                <c:pt idx="16">
                  <c:v>0.17156960868851112</c:v>
                </c:pt>
                <c:pt idx="17">
                  <c:v>0.17412351838164847</c:v>
                </c:pt>
                <c:pt idx="18">
                  <c:v>0.17709231543073006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19-47AB-873A-7CFC64A89E96}"/>
            </c:ext>
          </c:extLst>
        </c:ser>
        <c:ser>
          <c:idx val="1"/>
          <c:order val="1"/>
          <c:tx>
            <c:strRef>
              <c:f>Diagram!$E$7</c:f>
              <c:strCache>
                <c:ptCount val="1"/>
                <c:pt idx="0">
                  <c:v>20-64 år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Diagram!$F$5:$X$5</c:f>
              <c:numCache>
                <c:formatCode>General</c:formatCode>
                <c:ptCount val="1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</c:numCache>
            </c:numRef>
          </c:cat>
          <c:val>
            <c:numRef>
              <c:f>Diagram!$F$7:$X$7</c:f>
              <c:numCache>
                <c:formatCode>0%</c:formatCode>
                <c:ptCount val="19"/>
                <c:pt idx="0">
                  <c:v>0</c:v>
                </c:pt>
                <c:pt idx="1">
                  <c:v>5.2807557032508046E-3</c:v>
                </c:pt>
                <c:pt idx="2">
                  <c:v>1.0859111481889009E-2</c:v>
                </c:pt>
                <c:pt idx="3">
                  <c:v>1.662749478247132E-2</c:v>
                </c:pt>
                <c:pt idx="4">
                  <c:v>2.3184743474971105E-2</c:v>
                </c:pt>
                <c:pt idx="5">
                  <c:v>3.0179211370193706E-2</c:v>
                </c:pt>
                <c:pt idx="6">
                  <c:v>3.7291298852836587E-2</c:v>
                </c:pt>
                <c:pt idx="7">
                  <c:v>4.4264806556486506E-2</c:v>
                </c:pt>
                <c:pt idx="8">
                  <c:v>5.0965312095520271E-2</c:v>
                </c:pt>
                <c:pt idx="9">
                  <c:v>5.7494844832221462E-2</c:v>
                </c:pt>
                <c:pt idx="10">
                  <c:v>6.3258897514710241E-2</c:v>
                </c:pt>
                <c:pt idx="11">
                  <c:v>6.8117158116756241E-2</c:v>
                </c:pt>
                <c:pt idx="12">
                  <c:v>7.153505514089406E-2</c:v>
                </c:pt>
                <c:pt idx="13">
                  <c:v>7.5272378555610683E-2</c:v>
                </c:pt>
                <c:pt idx="14">
                  <c:v>7.8167136914050056E-2</c:v>
                </c:pt>
                <c:pt idx="15">
                  <c:v>8.1212254332696784E-2</c:v>
                </c:pt>
                <c:pt idx="16">
                  <c:v>8.5006222232076781E-2</c:v>
                </c:pt>
                <c:pt idx="17">
                  <c:v>8.9577103017436113E-2</c:v>
                </c:pt>
                <c:pt idx="18">
                  <c:v>9.3417841592226228E-2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19-47AB-873A-7CFC64A89E96}"/>
            </c:ext>
          </c:extLst>
        </c:ser>
        <c:ser>
          <c:idx val="2"/>
          <c:order val="2"/>
          <c:tx>
            <c:strRef>
              <c:f>Diagram!$E$8</c:f>
              <c:strCache>
                <c:ptCount val="1"/>
                <c:pt idx="0">
                  <c:v>65-79 år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Diagram!$F$5:$X$5</c:f>
              <c:numCache>
                <c:formatCode>General</c:formatCode>
                <c:ptCount val="1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</c:numCache>
            </c:numRef>
          </c:cat>
          <c:val>
            <c:numRef>
              <c:f>Diagram!$F$8:$X$8</c:f>
              <c:numCache>
                <c:formatCode>0%</c:formatCode>
                <c:ptCount val="19"/>
                <c:pt idx="0">
                  <c:v>0</c:v>
                </c:pt>
                <c:pt idx="1">
                  <c:v>1.4400870395512057E-2</c:v>
                </c:pt>
                <c:pt idx="2">
                  <c:v>2.5229960929893949E-2</c:v>
                </c:pt>
                <c:pt idx="3">
                  <c:v>3.752576960882386E-2</c:v>
                </c:pt>
                <c:pt idx="4">
                  <c:v>4.8743620746299919E-2</c:v>
                </c:pt>
                <c:pt idx="5">
                  <c:v>5.3758030315297564E-2</c:v>
                </c:pt>
                <c:pt idx="6">
                  <c:v>5.342882168066361E-2</c:v>
                </c:pt>
                <c:pt idx="7">
                  <c:v>4.9510435980630221E-2</c:v>
                </c:pt>
                <c:pt idx="8">
                  <c:v>4.434881929858487E-2</c:v>
                </c:pt>
                <c:pt idx="9">
                  <c:v>3.9941973632529562E-2</c:v>
                </c:pt>
                <c:pt idx="10">
                  <c:v>3.9136349250213955E-2</c:v>
                </c:pt>
                <c:pt idx="11">
                  <c:v>4.2909535206923019E-2</c:v>
                </c:pt>
                <c:pt idx="12">
                  <c:v>5.5068173621422113E-2</c:v>
                </c:pt>
                <c:pt idx="13">
                  <c:v>6.9992298391494637E-2</c:v>
                </c:pt>
                <c:pt idx="14">
                  <c:v>8.7481172544802824E-2</c:v>
                </c:pt>
                <c:pt idx="15">
                  <c:v>0.10375692626194971</c:v>
                </c:pt>
                <c:pt idx="16">
                  <c:v>0.11565594485889194</c:v>
                </c:pt>
                <c:pt idx="17">
                  <c:v>0.12581725039863018</c:v>
                </c:pt>
                <c:pt idx="18">
                  <c:v>0.13639006673166085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19-47AB-873A-7CFC64A89E96}"/>
            </c:ext>
          </c:extLst>
        </c:ser>
        <c:ser>
          <c:idx val="3"/>
          <c:order val="3"/>
          <c:tx>
            <c:strRef>
              <c:f>Diagram!$E$9</c:f>
              <c:strCache>
                <c:ptCount val="1"/>
                <c:pt idx="0">
                  <c:v>80+</c:v>
                </c:pt>
              </c:strCache>
            </c:strRef>
          </c:tx>
          <c:spPr>
            <a:ln w="38100">
              <a:solidFill>
                <a:schemeClr val="tx2"/>
              </a:solidFill>
              <a:prstDash val="sysDash"/>
            </a:ln>
          </c:spPr>
          <c:marker>
            <c:symbol val="none"/>
          </c:marker>
          <c:cat>
            <c:numRef>
              <c:f>Diagram!$F$5:$X$5</c:f>
              <c:numCache>
                <c:formatCode>General</c:formatCode>
                <c:ptCount val="1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</c:numCache>
            </c:numRef>
          </c:cat>
          <c:val>
            <c:numRef>
              <c:f>Diagram!$F$9:$X$9</c:f>
              <c:numCache>
                <c:formatCode>0%</c:formatCode>
                <c:ptCount val="19"/>
                <c:pt idx="0">
                  <c:v>0</c:v>
                </c:pt>
                <c:pt idx="1">
                  <c:v>1.9298344660298127E-2</c:v>
                </c:pt>
                <c:pt idx="2">
                  <c:v>4.3109305372504972E-2</c:v>
                </c:pt>
                <c:pt idx="3">
                  <c:v>6.6044218965057397E-2</c:v>
                </c:pt>
                <c:pt idx="4">
                  <c:v>9.4753256461820895E-2</c:v>
                </c:pt>
                <c:pt idx="5">
                  <c:v>0.14007214734723197</c:v>
                </c:pt>
                <c:pt idx="6">
                  <c:v>0.19728386457479594</c:v>
                </c:pt>
                <c:pt idx="7">
                  <c:v>0.26374469261453343</c:v>
                </c:pt>
                <c:pt idx="8">
                  <c:v>0.33118279988552984</c:v>
                </c:pt>
                <c:pt idx="9">
                  <c:v>0.39715109476688387</c:v>
                </c:pt>
                <c:pt idx="10">
                  <c:v>0.45785142630204939</c:v>
                </c:pt>
                <c:pt idx="11">
                  <c:v>0.51365952136678927</c:v>
                </c:pt>
                <c:pt idx="12">
                  <c:v>0.56001993493890057</c:v>
                </c:pt>
                <c:pt idx="13">
                  <c:v>0.59698717661693967</c:v>
                </c:pt>
                <c:pt idx="14">
                  <c:v>0.62367157188161293</c:v>
                </c:pt>
                <c:pt idx="15">
                  <c:v>0.64937090082951932</c:v>
                </c:pt>
                <c:pt idx="16">
                  <c:v>0.67365103344358546</c:v>
                </c:pt>
                <c:pt idx="17">
                  <c:v>0.69134134494647348</c:v>
                </c:pt>
                <c:pt idx="18">
                  <c:v>0.71032041910094201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419-47AB-873A-7CFC64A89E96}"/>
            </c:ext>
          </c:extLst>
        </c:ser>
        <c:ser>
          <c:idx val="4"/>
          <c:order val="4"/>
          <c:tx>
            <c:strRef>
              <c:f>Diagram!$E$10</c:f>
              <c:strCache>
                <c:ptCount val="1"/>
                <c:pt idx="0">
                  <c:v>LtB 20-64 år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Diagram!$F$5:$X$5</c:f>
              <c:numCache>
                <c:formatCode>General</c:formatCode>
                <c:ptCount val="19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</c:numCache>
            </c:numRef>
          </c:cat>
          <c:val>
            <c:numRef>
              <c:f>Diagram!$F$10:$X$10</c:f>
              <c:numCache>
                <c:formatCode>0%</c:formatCode>
                <c:ptCount val="19"/>
                <c:pt idx="0">
                  <c:v>1E-3</c:v>
                </c:pt>
                <c:pt idx="1">
                  <c:v>2E-3</c:v>
                </c:pt>
                <c:pt idx="2">
                  <c:v>3.0000000000000001E-3</c:v>
                </c:pt>
                <c:pt idx="3">
                  <c:v>4.0000000000000001E-3</c:v>
                </c:pt>
                <c:pt idx="4">
                  <c:v>5.0000000000000001E-3</c:v>
                </c:pt>
                <c:pt idx="5">
                  <c:v>6.0000000000000001E-3</c:v>
                </c:pt>
                <c:pt idx="6">
                  <c:v>7.0000000000000001E-3</c:v>
                </c:pt>
                <c:pt idx="7">
                  <c:v>8.0000000000000002E-3</c:v>
                </c:pt>
                <c:pt idx="8">
                  <c:v>9.0000000000000011E-3</c:v>
                </c:pt>
                <c:pt idx="9">
                  <c:v>1.0000000000000002E-2</c:v>
                </c:pt>
                <c:pt idx="10">
                  <c:v>1.1000000000000003E-2</c:v>
                </c:pt>
                <c:pt idx="11">
                  <c:v>1.2000000000000004E-2</c:v>
                </c:pt>
                <c:pt idx="12">
                  <c:v>1.3000000000000005E-2</c:v>
                </c:pt>
                <c:pt idx="13">
                  <c:v>1.4000000000000005E-2</c:v>
                </c:pt>
                <c:pt idx="14">
                  <c:v>1.5000000000000006E-2</c:v>
                </c:pt>
                <c:pt idx="15">
                  <c:v>1.6000000000000007E-2</c:v>
                </c:pt>
                <c:pt idx="16">
                  <c:v>1.7000000000000008E-2</c:v>
                </c:pt>
                <c:pt idx="17">
                  <c:v>1.8000000000000009E-2</c:v>
                </c:pt>
                <c:pt idx="18">
                  <c:v>1.900000000000001E-2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419-47AB-873A-7CFC64A89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850560"/>
        <c:axId val="82852096"/>
      </c:lineChart>
      <c:catAx>
        <c:axId val="8285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2852096"/>
        <c:crosses val="autoZero"/>
        <c:auto val="1"/>
        <c:lblAlgn val="ctr"/>
        <c:lblOffset val="100"/>
        <c:noMultiLvlLbl val="0"/>
      </c:catAx>
      <c:valAx>
        <c:axId val="828520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2850560"/>
        <c:crosses val="autoZero"/>
        <c:crossBetween val="between"/>
      </c:valAx>
      <c:spPr>
        <a:ln>
          <a:noFill/>
        </a:ln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128DA5-F2FF-4E5D-82EA-A5151CD45EA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4A41A89D-5ACF-4C26-BC08-3890A6D1D151}">
      <dgm:prSet phldrT="[Text]" custT="1"/>
      <dgm:spPr>
        <a:solidFill>
          <a:srgbClr val="00B050"/>
        </a:solidFill>
      </dgm:spPr>
      <dgm:t>
        <a:bodyPr/>
        <a:lstStyle/>
        <a:p>
          <a:r>
            <a:rPr lang="sv-SE" sz="1400" dirty="0"/>
            <a:t>Egenvård  &amp;  Avancerad egenvård</a:t>
          </a:r>
        </a:p>
      </dgm:t>
    </dgm:pt>
    <dgm:pt modelId="{2F1FD1DA-F900-43E5-B072-B03EB03B94DE}" type="parTrans" cxnId="{228CEB9B-F358-4BFE-A15D-F3079DAE7067}">
      <dgm:prSet/>
      <dgm:spPr/>
      <dgm:t>
        <a:bodyPr/>
        <a:lstStyle/>
        <a:p>
          <a:endParaRPr lang="sv-SE" sz="1400"/>
        </a:p>
      </dgm:t>
    </dgm:pt>
    <dgm:pt modelId="{67595FF9-B9BB-4D32-8D7E-162BCBB3C7DF}" type="sibTrans" cxnId="{228CEB9B-F358-4BFE-A15D-F3079DAE7067}">
      <dgm:prSet/>
      <dgm:spPr/>
      <dgm:t>
        <a:bodyPr/>
        <a:lstStyle/>
        <a:p>
          <a:endParaRPr lang="sv-SE" sz="1400"/>
        </a:p>
      </dgm:t>
    </dgm:pt>
    <dgm:pt modelId="{D51A0460-1DC2-487A-A5FD-191DB9A15922}">
      <dgm:prSet phldrT="[Text]" custT="1"/>
      <dgm:spPr>
        <a:solidFill>
          <a:srgbClr val="FFFF00"/>
        </a:solidFill>
      </dgm:spPr>
      <dgm:t>
        <a:bodyPr/>
        <a:lstStyle/>
        <a:p>
          <a:r>
            <a:rPr lang="sv-SE" sz="1600" b="1" dirty="0"/>
            <a:t>Primärvård</a:t>
          </a:r>
        </a:p>
        <a:p>
          <a:r>
            <a:rPr lang="sv-SE" sz="1400" dirty="0"/>
            <a:t>Landsting/region </a:t>
          </a:r>
        </a:p>
        <a:p>
          <a:r>
            <a:rPr lang="sv-SE" sz="1400" dirty="0"/>
            <a:t>Kommun</a:t>
          </a:r>
        </a:p>
      </dgm:t>
    </dgm:pt>
    <dgm:pt modelId="{18608BE6-C184-4A77-A607-20236CB24EBF}" type="parTrans" cxnId="{10CB35A2-E2AC-4D0D-85BB-0D3F061DD5BF}">
      <dgm:prSet/>
      <dgm:spPr/>
      <dgm:t>
        <a:bodyPr/>
        <a:lstStyle/>
        <a:p>
          <a:endParaRPr lang="sv-SE" sz="1400"/>
        </a:p>
      </dgm:t>
    </dgm:pt>
    <dgm:pt modelId="{C73EAA95-9F27-452E-96C8-0427376CBCF6}" type="sibTrans" cxnId="{10CB35A2-E2AC-4D0D-85BB-0D3F061DD5BF}">
      <dgm:prSet/>
      <dgm:spPr/>
      <dgm:t>
        <a:bodyPr/>
        <a:lstStyle/>
        <a:p>
          <a:endParaRPr lang="sv-SE" sz="1400"/>
        </a:p>
      </dgm:t>
    </dgm:pt>
    <dgm:pt modelId="{A94B47EC-DBF5-421B-84C4-C7659498AE9D}">
      <dgm:prSet phldrT="[Text]" custT="1"/>
      <dgm:spPr>
        <a:solidFill>
          <a:srgbClr val="C00000"/>
        </a:solidFill>
      </dgm:spPr>
      <dgm:t>
        <a:bodyPr/>
        <a:lstStyle/>
        <a:p>
          <a:r>
            <a:rPr lang="sv-SE" sz="1400" dirty="0"/>
            <a:t>Hög-</a:t>
          </a:r>
        </a:p>
        <a:p>
          <a:r>
            <a:rPr lang="sv-SE" sz="1400" dirty="0"/>
            <a:t>specialiserad </a:t>
          </a:r>
        </a:p>
        <a:p>
          <a:r>
            <a:rPr lang="sv-SE" sz="1400" dirty="0"/>
            <a:t>vård</a:t>
          </a:r>
        </a:p>
      </dgm:t>
    </dgm:pt>
    <dgm:pt modelId="{ED618E2C-0F71-4BDB-BA13-71195C39065E}" type="parTrans" cxnId="{D3A61942-43E8-43B0-B975-12FC74EBE81B}">
      <dgm:prSet/>
      <dgm:spPr/>
      <dgm:t>
        <a:bodyPr/>
        <a:lstStyle/>
        <a:p>
          <a:endParaRPr lang="sv-SE" sz="1400"/>
        </a:p>
      </dgm:t>
    </dgm:pt>
    <dgm:pt modelId="{B0261DD3-410C-4B7B-AA6F-F3739A360542}" type="sibTrans" cxnId="{D3A61942-43E8-43B0-B975-12FC74EBE81B}">
      <dgm:prSet/>
      <dgm:spPr/>
      <dgm:t>
        <a:bodyPr/>
        <a:lstStyle/>
        <a:p>
          <a:endParaRPr lang="sv-SE" sz="1400"/>
        </a:p>
      </dgm:t>
    </dgm:pt>
    <dgm:pt modelId="{BA09B0DF-9347-47E9-9529-B1F8CCDA4075}">
      <dgm:prSet custT="1"/>
      <dgm:spPr>
        <a:solidFill>
          <a:srgbClr val="FF0000"/>
        </a:solidFill>
      </dgm:spPr>
      <dgm:t>
        <a:bodyPr/>
        <a:lstStyle/>
        <a:p>
          <a:r>
            <a:rPr lang="sv-SE" sz="1400" dirty="0"/>
            <a:t>Akutsjukvård / Specialiserad vård</a:t>
          </a:r>
        </a:p>
      </dgm:t>
    </dgm:pt>
    <dgm:pt modelId="{2DC64627-1A4D-4218-94F1-34DA0BDD87BA}" type="parTrans" cxnId="{A9415DEE-0CF5-4C9D-811B-FF4D90979263}">
      <dgm:prSet/>
      <dgm:spPr/>
      <dgm:t>
        <a:bodyPr/>
        <a:lstStyle/>
        <a:p>
          <a:endParaRPr lang="sv-SE" sz="1400"/>
        </a:p>
      </dgm:t>
    </dgm:pt>
    <dgm:pt modelId="{DD0AF948-C96F-43A9-9C70-E71F2AA5DE89}" type="sibTrans" cxnId="{A9415DEE-0CF5-4C9D-811B-FF4D90979263}">
      <dgm:prSet/>
      <dgm:spPr/>
      <dgm:t>
        <a:bodyPr/>
        <a:lstStyle/>
        <a:p>
          <a:endParaRPr lang="sv-SE" sz="1400"/>
        </a:p>
      </dgm:t>
    </dgm:pt>
    <dgm:pt modelId="{8C3EDCE3-F828-4AF1-8EF7-79B7AEAD826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sv-SE" sz="1400" dirty="0"/>
            <a:t>Invånare</a:t>
          </a:r>
        </a:p>
      </dgm:t>
    </dgm:pt>
    <dgm:pt modelId="{69646BBB-DD2C-4AB4-B403-1617FB9395FF}" type="parTrans" cxnId="{66F7A418-5272-49D0-BCC9-6D71ED308F14}">
      <dgm:prSet/>
      <dgm:spPr/>
      <dgm:t>
        <a:bodyPr/>
        <a:lstStyle/>
        <a:p>
          <a:endParaRPr lang="sv-SE"/>
        </a:p>
      </dgm:t>
    </dgm:pt>
    <dgm:pt modelId="{CFD203FC-7FD9-406D-A986-2C0E336F79E4}" type="sibTrans" cxnId="{66F7A418-5272-49D0-BCC9-6D71ED308F14}">
      <dgm:prSet/>
      <dgm:spPr/>
      <dgm:t>
        <a:bodyPr/>
        <a:lstStyle/>
        <a:p>
          <a:endParaRPr lang="sv-SE"/>
        </a:p>
      </dgm:t>
    </dgm:pt>
    <dgm:pt modelId="{64B63DCD-D48D-446B-8CB7-7B7196A7DBB3}" type="pres">
      <dgm:prSet presAssocID="{65128DA5-F2FF-4E5D-82EA-A5151CD45EA7}" presName="Name0" presStyleCnt="0">
        <dgm:presLayoutVars>
          <dgm:dir/>
          <dgm:animLvl val="lvl"/>
          <dgm:resizeHandles val="exact"/>
        </dgm:presLayoutVars>
      </dgm:prSet>
      <dgm:spPr/>
    </dgm:pt>
    <dgm:pt modelId="{2BD2BD66-DAF4-4803-9C3E-15541202542B}" type="pres">
      <dgm:prSet presAssocID="{8C3EDCE3-F828-4AF1-8EF7-79B7AEAD8260}" presName="Name8" presStyleCnt="0"/>
      <dgm:spPr/>
    </dgm:pt>
    <dgm:pt modelId="{45302582-16EE-4B91-91CC-8886FA389435}" type="pres">
      <dgm:prSet presAssocID="{8C3EDCE3-F828-4AF1-8EF7-79B7AEAD8260}" presName="level" presStyleLbl="node1" presStyleIdx="0" presStyleCnt="5">
        <dgm:presLayoutVars>
          <dgm:chMax val="1"/>
          <dgm:bulletEnabled val="1"/>
        </dgm:presLayoutVars>
      </dgm:prSet>
      <dgm:spPr/>
    </dgm:pt>
    <dgm:pt modelId="{AA2B58C6-2C0E-4D11-9524-B5A3D8B389D2}" type="pres">
      <dgm:prSet presAssocID="{8C3EDCE3-F828-4AF1-8EF7-79B7AEAD826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03BE47A-3184-42F4-9635-CCFFDEFE8DA4}" type="pres">
      <dgm:prSet presAssocID="{4A41A89D-5ACF-4C26-BC08-3890A6D1D151}" presName="Name8" presStyleCnt="0"/>
      <dgm:spPr/>
    </dgm:pt>
    <dgm:pt modelId="{D7C7D49C-89F5-4E9A-9421-9C528C8E93E6}" type="pres">
      <dgm:prSet presAssocID="{4A41A89D-5ACF-4C26-BC08-3890A6D1D151}" presName="level" presStyleLbl="node1" presStyleIdx="1" presStyleCnt="5" custLinFactNeighborX="157" custLinFactNeighborY="-1290">
        <dgm:presLayoutVars>
          <dgm:chMax val="1"/>
          <dgm:bulletEnabled val="1"/>
        </dgm:presLayoutVars>
      </dgm:prSet>
      <dgm:spPr/>
    </dgm:pt>
    <dgm:pt modelId="{69355522-20C9-4DAE-81CD-E218D8608869}" type="pres">
      <dgm:prSet presAssocID="{4A41A89D-5ACF-4C26-BC08-3890A6D1D15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A9E06D-7001-4BE8-B767-E413F33B32EB}" type="pres">
      <dgm:prSet presAssocID="{D51A0460-1DC2-487A-A5FD-191DB9A15922}" presName="Name8" presStyleCnt="0"/>
      <dgm:spPr/>
    </dgm:pt>
    <dgm:pt modelId="{E37E4284-66FA-4680-B733-9D89B9211311}" type="pres">
      <dgm:prSet presAssocID="{D51A0460-1DC2-487A-A5FD-191DB9A15922}" presName="level" presStyleLbl="node1" presStyleIdx="2" presStyleCnt="5">
        <dgm:presLayoutVars>
          <dgm:chMax val="1"/>
          <dgm:bulletEnabled val="1"/>
        </dgm:presLayoutVars>
      </dgm:prSet>
      <dgm:spPr/>
    </dgm:pt>
    <dgm:pt modelId="{42C927D0-5176-4D75-A05F-16F7BDF6C875}" type="pres">
      <dgm:prSet presAssocID="{D51A0460-1DC2-487A-A5FD-191DB9A1592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DAA70A3-BC7A-428C-A9D3-722FC57B2940}" type="pres">
      <dgm:prSet presAssocID="{BA09B0DF-9347-47E9-9529-B1F8CCDA4075}" presName="Name8" presStyleCnt="0"/>
      <dgm:spPr/>
    </dgm:pt>
    <dgm:pt modelId="{347B2776-F256-47F0-B3D9-A5B01DA2B76B}" type="pres">
      <dgm:prSet presAssocID="{BA09B0DF-9347-47E9-9529-B1F8CCDA4075}" presName="level" presStyleLbl="node1" presStyleIdx="3" presStyleCnt="5">
        <dgm:presLayoutVars>
          <dgm:chMax val="1"/>
          <dgm:bulletEnabled val="1"/>
        </dgm:presLayoutVars>
      </dgm:prSet>
      <dgm:spPr/>
    </dgm:pt>
    <dgm:pt modelId="{1F43F4AA-79F5-4354-B9C2-FC7E23D2B92C}" type="pres">
      <dgm:prSet presAssocID="{BA09B0DF-9347-47E9-9529-B1F8CCDA407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F9EEC97-5221-4F7D-BB1E-B4AFBE69CCD5}" type="pres">
      <dgm:prSet presAssocID="{A94B47EC-DBF5-421B-84C4-C7659498AE9D}" presName="Name8" presStyleCnt="0"/>
      <dgm:spPr/>
    </dgm:pt>
    <dgm:pt modelId="{EA5F46B4-4EF4-416A-B786-72AC47DEF40A}" type="pres">
      <dgm:prSet presAssocID="{A94B47EC-DBF5-421B-84C4-C7659498AE9D}" presName="level" presStyleLbl="node1" presStyleIdx="4" presStyleCnt="5">
        <dgm:presLayoutVars>
          <dgm:chMax val="1"/>
          <dgm:bulletEnabled val="1"/>
        </dgm:presLayoutVars>
      </dgm:prSet>
      <dgm:spPr/>
    </dgm:pt>
    <dgm:pt modelId="{F748A383-C731-43A3-974B-3BCB71DF4D15}" type="pres">
      <dgm:prSet presAssocID="{A94B47EC-DBF5-421B-84C4-C7659498AE9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6F7A418-5272-49D0-BCC9-6D71ED308F14}" srcId="{65128DA5-F2FF-4E5D-82EA-A5151CD45EA7}" destId="{8C3EDCE3-F828-4AF1-8EF7-79B7AEAD8260}" srcOrd="0" destOrd="0" parTransId="{69646BBB-DD2C-4AB4-B403-1617FB9395FF}" sibTransId="{CFD203FC-7FD9-406D-A986-2C0E336F79E4}"/>
    <dgm:cxn modelId="{A8382119-EF30-46BE-A55C-9CB4F37D4197}" type="presOf" srcId="{D51A0460-1DC2-487A-A5FD-191DB9A15922}" destId="{42C927D0-5176-4D75-A05F-16F7BDF6C875}" srcOrd="1" destOrd="0" presId="urn:microsoft.com/office/officeart/2005/8/layout/pyramid3"/>
    <dgm:cxn modelId="{FEC2BA1D-6433-4381-85FB-F00E1A9DB292}" type="presOf" srcId="{4A41A89D-5ACF-4C26-BC08-3890A6D1D151}" destId="{69355522-20C9-4DAE-81CD-E218D8608869}" srcOrd="1" destOrd="0" presId="urn:microsoft.com/office/officeart/2005/8/layout/pyramid3"/>
    <dgm:cxn modelId="{B83CA923-6BD3-4132-8AD6-93939CE025A7}" type="presOf" srcId="{A94B47EC-DBF5-421B-84C4-C7659498AE9D}" destId="{F748A383-C731-43A3-974B-3BCB71DF4D15}" srcOrd="1" destOrd="0" presId="urn:microsoft.com/office/officeart/2005/8/layout/pyramid3"/>
    <dgm:cxn modelId="{F2CEFD2D-FFC5-4747-BAFA-C388CBF32A59}" type="presOf" srcId="{BA09B0DF-9347-47E9-9529-B1F8CCDA4075}" destId="{1F43F4AA-79F5-4354-B9C2-FC7E23D2B92C}" srcOrd="1" destOrd="0" presId="urn:microsoft.com/office/officeart/2005/8/layout/pyramid3"/>
    <dgm:cxn modelId="{EB05453B-C2EB-499F-BADB-663F4CABEAA1}" type="presOf" srcId="{8C3EDCE3-F828-4AF1-8EF7-79B7AEAD8260}" destId="{AA2B58C6-2C0E-4D11-9524-B5A3D8B389D2}" srcOrd="1" destOrd="0" presId="urn:microsoft.com/office/officeart/2005/8/layout/pyramid3"/>
    <dgm:cxn modelId="{D3A61942-43E8-43B0-B975-12FC74EBE81B}" srcId="{65128DA5-F2FF-4E5D-82EA-A5151CD45EA7}" destId="{A94B47EC-DBF5-421B-84C4-C7659498AE9D}" srcOrd="4" destOrd="0" parTransId="{ED618E2C-0F71-4BDB-BA13-71195C39065E}" sibTransId="{B0261DD3-410C-4B7B-AA6F-F3739A360542}"/>
    <dgm:cxn modelId="{DFC6B669-CDA9-4E28-B1E0-E7BF2E751470}" type="presOf" srcId="{8C3EDCE3-F828-4AF1-8EF7-79B7AEAD8260}" destId="{45302582-16EE-4B91-91CC-8886FA389435}" srcOrd="0" destOrd="0" presId="urn:microsoft.com/office/officeart/2005/8/layout/pyramid3"/>
    <dgm:cxn modelId="{A223F775-AC68-4E7D-A841-DCC0D2DF2DA4}" type="presOf" srcId="{D51A0460-1DC2-487A-A5FD-191DB9A15922}" destId="{E37E4284-66FA-4680-B733-9D89B9211311}" srcOrd="0" destOrd="0" presId="urn:microsoft.com/office/officeart/2005/8/layout/pyramid3"/>
    <dgm:cxn modelId="{228CEB9B-F358-4BFE-A15D-F3079DAE7067}" srcId="{65128DA5-F2FF-4E5D-82EA-A5151CD45EA7}" destId="{4A41A89D-5ACF-4C26-BC08-3890A6D1D151}" srcOrd="1" destOrd="0" parTransId="{2F1FD1DA-F900-43E5-B072-B03EB03B94DE}" sibTransId="{67595FF9-B9BB-4D32-8D7E-162BCBB3C7DF}"/>
    <dgm:cxn modelId="{10CB35A2-E2AC-4D0D-85BB-0D3F061DD5BF}" srcId="{65128DA5-F2FF-4E5D-82EA-A5151CD45EA7}" destId="{D51A0460-1DC2-487A-A5FD-191DB9A15922}" srcOrd="2" destOrd="0" parTransId="{18608BE6-C184-4A77-A607-20236CB24EBF}" sibTransId="{C73EAA95-9F27-452E-96C8-0427376CBCF6}"/>
    <dgm:cxn modelId="{187BAEB1-EDA6-46F8-926A-CB49D3DB85ED}" type="presOf" srcId="{BA09B0DF-9347-47E9-9529-B1F8CCDA4075}" destId="{347B2776-F256-47F0-B3D9-A5B01DA2B76B}" srcOrd="0" destOrd="0" presId="urn:microsoft.com/office/officeart/2005/8/layout/pyramid3"/>
    <dgm:cxn modelId="{7D4562CF-B2CE-4A0B-9A21-A72B450AA2A1}" type="presOf" srcId="{A94B47EC-DBF5-421B-84C4-C7659498AE9D}" destId="{EA5F46B4-4EF4-416A-B786-72AC47DEF40A}" srcOrd="0" destOrd="0" presId="urn:microsoft.com/office/officeart/2005/8/layout/pyramid3"/>
    <dgm:cxn modelId="{A9415DEE-0CF5-4C9D-811B-FF4D90979263}" srcId="{65128DA5-F2FF-4E5D-82EA-A5151CD45EA7}" destId="{BA09B0DF-9347-47E9-9529-B1F8CCDA4075}" srcOrd="3" destOrd="0" parTransId="{2DC64627-1A4D-4218-94F1-34DA0BDD87BA}" sibTransId="{DD0AF948-C96F-43A9-9C70-E71F2AA5DE89}"/>
    <dgm:cxn modelId="{5B48A9EF-0AC9-4293-B048-CB51C832D030}" type="presOf" srcId="{65128DA5-F2FF-4E5D-82EA-A5151CD45EA7}" destId="{64B63DCD-D48D-446B-8CB7-7B7196A7DBB3}" srcOrd="0" destOrd="0" presId="urn:microsoft.com/office/officeart/2005/8/layout/pyramid3"/>
    <dgm:cxn modelId="{7DA17FF5-D5F8-42E5-9519-51CA088630F7}" type="presOf" srcId="{4A41A89D-5ACF-4C26-BC08-3890A6D1D151}" destId="{D7C7D49C-89F5-4E9A-9421-9C528C8E93E6}" srcOrd="0" destOrd="0" presId="urn:microsoft.com/office/officeart/2005/8/layout/pyramid3"/>
    <dgm:cxn modelId="{1AD883C3-2F74-43C2-BF97-7735E31B4636}" type="presParOf" srcId="{64B63DCD-D48D-446B-8CB7-7B7196A7DBB3}" destId="{2BD2BD66-DAF4-4803-9C3E-15541202542B}" srcOrd="0" destOrd="0" presId="urn:microsoft.com/office/officeart/2005/8/layout/pyramid3"/>
    <dgm:cxn modelId="{E566D4C8-D1B3-4464-9B43-B145E9828B86}" type="presParOf" srcId="{2BD2BD66-DAF4-4803-9C3E-15541202542B}" destId="{45302582-16EE-4B91-91CC-8886FA389435}" srcOrd="0" destOrd="0" presId="urn:microsoft.com/office/officeart/2005/8/layout/pyramid3"/>
    <dgm:cxn modelId="{615D2191-C90E-4644-8ADC-AF69386E1CE1}" type="presParOf" srcId="{2BD2BD66-DAF4-4803-9C3E-15541202542B}" destId="{AA2B58C6-2C0E-4D11-9524-B5A3D8B389D2}" srcOrd="1" destOrd="0" presId="urn:microsoft.com/office/officeart/2005/8/layout/pyramid3"/>
    <dgm:cxn modelId="{5F3BEA77-DBFE-4150-8B55-5F76C322898C}" type="presParOf" srcId="{64B63DCD-D48D-446B-8CB7-7B7196A7DBB3}" destId="{203BE47A-3184-42F4-9635-CCFFDEFE8DA4}" srcOrd="1" destOrd="0" presId="urn:microsoft.com/office/officeart/2005/8/layout/pyramid3"/>
    <dgm:cxn modelId="{BC2F97B4-1F16-4503-BC68-89FF4985116A}" type="presParOf" srcId="{203BE47A-3184-42F4-9635-CCFFDEFE8DA4}" destId="{D7C7D49C-89F5-4E9A-9421-9C528C8E93E6}" srcOrd="0" destOrd="0" presId="urn:microsoft.com/office/officeart/2005/8/layout/pyramid3"/>
    <dgm:cxn modelId="{3860A553-CB3D-44FC-97C4-858DA23A7068}" type="presParOf" srcId="{203BE47A-3184-42F4-9635-CCFFDEFE8DA4}" destId="{69355522-20C9-4DAE-81CD-E218D8608869}" srcOrd="1" destOrd="0" presId="urn:microsoft.com/office/officeart/2005/8/layout/pyramid3"/>
    <dgm:cxn modelId="{726E4BED-2455-4B30-B949-5672A5B1BE49}" type="presParOf" srcId="{64B63DCD-D48D-446B-8CB7-7B7196A7DBB3}" destId="{07A9E06D-7001-4BE8-B767-E413F33B32EB}" srcOrd="2" destOrd="0" presId="urn:microsoft.com/office/officeart/2005/8/layout/pyramid3"/>
    <dgm:cxn modelId="{F914D4AA-B828-4048-BD59-9201555A9C43}" type="presParOf" srcId="{07A9E06D-7001-4BE8-B767-E413F33B32EB}" destId="{E37E4284-66FA-4680-B733-9D89B9211311}" srcOrd="0" destOrd="0" presId="urn:microsoft.com/office/officeart/2005/8/layout/pyramid3"/>
    <dgm:cxn modelId="{984B11CB-8635-4272-BCC6-85ADE3ED1841}" type="presParOf" srcId="{07A9E06D-7001-4BE8-B767-E413F33B32EB}" destId="{42C927D0-5176-4D75-A05F-16F7BDF6C875}" srcOrd="1" destOrd="0" presId="urn:microsoft.com/office/officeart/2005/8/layout/pyramid3"/>
    <dgm:cxn modelId="{E1A46300-3076-453F-8C1D-6198FA7F206A}" type="presParOf" srcId="{64B63DCD-D48D-446B-8CB7-7B7196A7DBB3}" destId="{3DAA70A3-BC7A-428C-A9D3-722FC57B2940}" srcOrd="3" destOrd="0" presId="urn:microsoft.com/office/officeart/2005/8/layout/pyramid3"/>
    <dgm:cxn modelId="{4EC3BDAB-7E39-44C9-9060-89CF53B2C17C}" type="presParOf" srcId="{3DAA70A3-BC7A-428C-A9D3-722FC57B2940}" destId="{347B2776-F256-47F0-B3D9-A5B01DA2B76B}" srcOrd="0" destOrd="0" presId="urn:microsoft.com/office/officeart/2005/8/layout/pyramid3"/>
    <dgm:cxn modelId="{0A6F1027-0D6A-48FA-910C-56B3357836EE}" type="presParOf" srcId="{3DAA70A3-BC7A-428C-A9D3-722FC57B2940}" destId="{1F43F4AA-79F5-4354-B9C2-FC7E23D2B92C}" srcOrd="1" destOrd="0" presId="urn:microsoft.com/office/officeart/2005/8/layout/pyramid3"/>
    <dgm:cxn modelId="{3DE396F0-26BF-484C-B92B-BEE1759CFDA5}" type="presParOf" srcId="{64B63DCD-D48D-446B-8CB7-7B7196A7DBB3}" destId="{AF9EEC97-5221-4F7D-BB1E-B4AFBE69CCD5}" srcOrd="4" destOrd="0" presId="urn:microsoft.com/office/officeart/2005/8/layout/pyramid3"/>
    <dgm:cxn modelId="{A16EF5D2-3E73-4EE8-ABF2-D36479A85CB8}" type="presParOf" srcId="{AF9EEC97-5221-4F7D-BB1E-B4AFBE69CCD5}" destId="{EA5F46B4-4EF4-416A-B786-72AC47DEF40A}" srcOrd="0" destOrd="0" presId="urn:microsoft.com/office/officeart/2005/8/layout/pyramid3"/>
    <dgm:cxn modelId="{A957B143-FEF3-4F61-AD18-63BDFB95B74F}" type="presParOf" srcId="{AF9EEC97-5221-4F7D-BB1E-B4AFBE69CCD5}" destId="{F748A383-C731-43A3-974B-3BCB71DF4D15}" srcOrd="1" destOrd="0" presId="urn:microsoft.com/office/officeart/2005/8/layout/pyramid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8A4650-FFDB-4226-A6F3-7C2F720AD127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9A5F9D7D-7AE0-4818-AFA0-A1A725D53063}" type="pres">
      <dgm:prSet presAssocID="{7D8A4650-FFDB-4226-A6F3-7C2F720AD12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1DCD8A57-21D3-4ABA-A0E8-8E687D755271}" type="presOf" srcId="{7D8A4650-FFDB-4226-A6F3-7C2F720AD127}" destId="{9A5F9D7D-7AE0-4818-AFA0-A1A725D53063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02582-16EE-4B91-91CC-8886FA389435}">
      <dsp:nvSpPr>
        <dsp:cNvPr id="0" name=""/>
        <dsp:cNvSpPr/>
      </dsp:nvSpPr>
      <dsp:spPr>
        <a:xfrm rot="10800000">
          <a:off x="0" y="0"/>
          <a:ext cx="8402854" cy="789271"/>
        </a:xfrm>
        <a:prstGeom prst="trapezoid">
          <a:avLst>
            <a:gd name="adj" fmla="val 106463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Invånare</a:t>
          </a:r>
        </a:p>
      </dsp:txBody>
      <dsp:txXfrm rot="-10800000">
        <a:off x="1470499" y="0"/>
        <a:ext cx="5461855" cy="789271"/>
      </dsp:txXfrm>
    </dsp:sp>
    <dsp:sp modelId="{D7C7D49C-89F5-4E9A-9421-9C528C8E93E6}">
      <dsp:nvSpPr>
        <dsp:cNvPr id="0" name=""/>
        <dsp:cNvSpPr/>
      </dsp:nvSpPr>
      <dsp:spPr>
        <a:xfrm rot="10800000">
          <a:off x="850839" y="779089"/>
          <a:ext cx="6722283" cy="789271"/>
        </a:xfrm>
        <a:prstGeom prst="trapezoid">
          <a:avLst>
            <a:gd name="adj" fmla="val 106463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Egenvård  &amp;  Avancerad egenvård</a:t>
          </a:r>
        </a:p>
      </dsp:txBody>
      <dsp:txXfrm rot="-10800000">
        <a:off x="2027238" y="779089"/>
        <a:ext cx="4369484" cy="789271"/>
      </dsp:txXfrm>
    </dsp:sp>
    <dsp:sp modelId="{E37E4284-66FA-4680-B733-9D89B9211311}">
      <dsp:nvSpPr>
        <dsp:cNvPr id="0" name=""/>
        <dsp:cNvSpPr/>
      </dsp:nvSpPr>
      <dsp:spPr>
        <a:xfrm rot="10800000">
          <a:off x="1680570" y="1578543"/>
          <a:ext cx="5041712" cy="789271"/>
        </a:xfrm>
        <a:prstGeom prst="trapezoid">
          <a:avLst>
            <a:gd name="adj" fmla="val 106463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/>
            <a:t>Primärvård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Landsting/region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Kommun</a:t>
          </a:r>
        </a:p>
      </dsp:txBody>
      <dsp:txXfrm rot="-10800000">
        <a:off x="2562870" y="1578543"/>
        <a:ext cx="3277113" cy="789271"/>
      </dsp:txXfrm>
    </dsp:sp>
    <dsp:sp modelId="{347B2776-F256-47F0-B3D9-A5B01DA2B76B}">
      <dsp:nvSpPr>
        <dsp:cNvPr id="0" name=""/>
        <dsp:cNvSpPr/>
      </dsp:nvSpPr>
      <dsp:spPr>
        <a:xfrm rot="10800000">
          <a:off x="2520856" y="2367814"/>
          <a:ext cx="3361141" cy="789271"/>
        </a:xfrm>
        <a:prstGeom prst="trapezoid">
          <a:avLst>
            <a:gd name="adj" fmla="val 106463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Akutsjukvård / Specialiserad vård</a:t>
          </a:r>
        </a:p>
      </dsp:txBody>
      <dsp:txXfrm rot="-10800000">
        <a:off x="3109055" y="2367814"/>
        <a:ext cx="2184742" cy="789271"/>
      </dsp:txXfrm>
    </dsp:sp>
    <dsp:sp modelId="{EA5F46B4-4EF4-416A-B786-72AC47DEF40A}">
      <dsp:nvSpPr>
        <dsp:cNvPr id="0" name=""/>
        <dsp:cNvSpPr/>
      </dsp:nvSpPr>
      <dsp:spPr>
        <a:xfrm rot="10800000">
          <a:off x="3361141" y="3157086"/>
          <a:ext cx="1680570" cy="789271"/>
        </a:xfrm>
        <a:prstGeom prst="trapezoid">
          <a:avLst>
            <a:gd name="adj" fmla="val 106463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Hög-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specialiserad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vård</a:t>
          </a:r>
        </a:p>
      </dsp:txBody>
      <dsp:txXfrm rot="-10800000">
        <a:off x="3361141" y="3157086"/>
        <a:ext cx="1680570" cy="789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1869A-74B8-4B29-9AB5-66EB1B690B7E}" type="datetimeFigureOut">
              <a:rPr lang="sv-SE" smtClean="0"/>
              <a:t>2018-09-21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5A675-F7B0-410A-ACE7-A24210192B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636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EFDE-D4FD-469E-9B5B-4C90899ED05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8429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Denna bild visar de olika arbetssätt en framtida hälso- och sjukvårdsorganisation behöver stödja, baserat på</a:t>
            </a:r>
            <a:r>
              <a:rPr lang="sv-SE" baseline="0" dirty="0"/>
              <a:t> genomförd omvärldsbevakning, inklusive studier</a:t>
            </a:r>
            <a:r>
              <a:rPr lang="sv-SE" dirty="0"/>
              <a:t>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E8C92-BB01-4C2D-B1A1-C036BA92C49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6327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3EFDE-D4FD-469E-9B5B-4C90899ED05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7268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468C46-A1FD-4CC9-99A8-8E75B2316DC9}" type="slidenum">
              <a:rPr lang="sv-SE" altLang="sv-SE" smtClean="0"/>
              <a:pPr>
                <a:spcBef>
                  <a:spcPct val="0"/>
                </a:spcBef>
              </a:pPr>
              <a:t>14</a:t>
            </a:fld>
            <a:endParaRPr lang="sv-SE" altLang="sv-SE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00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B1C037-2171-48F2-AB1B-46B8E9073D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397148D-6E52-43EA-9890-AFACC127D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D7E5D2-6AA3-4408-A140-78C3CD93F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F745-B12E-4178-AE47-37440F2C2619}" type="datetimeFigureOut">
              <a:rPr lang="sv-SE" smtClean="0"/>
              <a:t>2018-09-21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607A899-4243-440B-BF15-92F86C6D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EA91E1B-243E-49C3-932A-B120E207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9CA9-DA90-436A-AFB7-BF3F7076BF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059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BFAA5C-8241-44F3-B4FA-D66DFD08F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7D28CA0-8A9E-4320-9762-720A84DABD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33EE12D-3885-4ADF-AAB9-24733E37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F745-B12E-4178-AE47-37440F2C2619}" type="datetimeFigureOut">
              <a:rPr lang="sv-SE" smtClean="0"/>
              <a:t>2018-09-21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04071CE-A965-4295-B691-047047603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DBC3B4-AFBC-4A3F-88AC-0788C3A1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9CA9-DA90-436A-AFB7-BF3F7076BF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764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3284220-9584-408C-944B-88B3933E1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4AD9D96-317C-40A5-9046-FB4D9277D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5D91015-C603-41EE-9C05-9A37C0C29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F745-B12E-4178-AE47-37440F2C2619}" type="datetimeFigureOut">
              <a:rPr lang="sv-SE" smtClean="0"/>
              <a:t>2018-09-21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96D49C-7B05-487C-B200-D163E8D33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FFC0817-95C4-4965-A74D-65B474C5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9CA9-DA90-436A-AFB7-BF3F7076BF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6821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2 - Första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:\Webbfix\Mallar\Bakgrund1x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677" y="0"/>
            <a:ext cx="11133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79171"/>
            <a:ext cx="8493211" cy="6687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 b="1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sv-SE" noProof="0"/>
              <a:t>Rubrik på presentationen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800452"/>
            <a:ext cx="4764505" cy="2796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Förnamn Efternamn, Datum</a:t>
            </a:r>
          </a:p>
        </p:txBody>
      </p:sp>
      <p:pic>
        <p:nvPicPr>
          <p:cNvPr id="10" name="Bildobjekt 10" descr="logo_s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87" y="5905005"/>
            <a:ext cx="2144159" cy="37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873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2 -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1" y="1160463"/>
            <a:ext cx="7963929" cy="688840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latin typeface="Arial" charset="0"/>
              </a:defRPr>
            </a:lvl1pPr>
          </a:lstStyle>
          <a:p>
            <a:r>
              <a:rPr lang="sv-SE" noProof="0" dirty="0"/>
              <a:t>Skriv en rubrik här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5401" y="1849303"/>
            <a:ext cx="7963929" cy="385940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000" b="0" i="0">
                <a:solidFill>
                  <a:schemeClr val="tx1"/>
                </a:solidFill>
                <a:latin typeface="Arial" charset="0"/>
              </a:defRPr>
            </a:lvl1pPr>
            <a:lvl2pPr marL="490538" indent="-217488">
              <a:lnSpc>
                <a:spcPct val="120000"/>
              </a:lnSpc>
              <a:tabLst/>
              <a:defRPr sz="1800" b="0" i="0">
                <a:solidFill>
                  <a:schemeClr val="tx1"/>
                </a:solidFill>
                <a:latin typeface="Arial" charset="0"/>
              </a:defRPr>
            </a:lvl2pPr>
            <a:lvl3pPr marL="763588" indent="-217488">
              <a:lnSpc>
                <a:spcPct val="120000"/>
              </a:lnSpc>
              <a:tabLst/>
              <a:defRPr sz="1600" b="0" i="0">
                <a:solidFill>
                  <a:schemeClr val="tx1"/>
                </a:solidFill>
                <a:latin typeface="Arial" charset="0"/>
              </a:defRPr>
            </a:lvl3pPr>
            <a:lvl4pPr marL="982663" indent="-177800">
              <a:lnSpc>
                <a:spcPct val="120000"/>
              </a:lnSpc>
              <a:tabLst/>
              <a:defRPr sz="1400" b="0" i="0" baseline="0">
                <a:solidFill>
                  <a:schemeClr val="tx1"/>
                </a:solidFill>
                <a:latin typeface="Arial" charset="0"/>
              </a:defRPr>
            </a:lvl4pPr>
            <a:lvl5pPr marL="1200150" indent="-176213">
              <a:lnSpc>
                <a:spcPct val="120000"/>
              </a:lnSpc>
              <a:buFont typeface="Wingdings" panose="05000000000000000000" pitchFamily="2" charset="2"/>
              <a:buChar char="§"/>
              <a:tabLst/>
              <a:defRPr sz="1400" b="0" i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skapa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punktlista</a:t>
            </a:r>
            <a:endParaRPr lang="en-US" dirty="0"/>
          </a:p>
          <a:p>
            <a:pPr lvl="1"/>
            <a:r>
              <a:rPr lang="en-US" dirty="0" err="1"/>
              <a:t>Andra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lvl="2"/>
            <a:r>
              <a:rPr lang="en-US" dirty="0" err="1"/>
              <a:t>Tredje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lvl="3"/>
            <a:r>
              <a:rPr lang="en-US" dirty="0" err="1"/>
              <a:t>Fjärde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  <a:p>
            <a:pPr lvl="4"/>
            <a:r>
              <a:rPr lang="en-US" dirty="0" err="1"/>
              <a:t>Femte</a:t>
            </a:r>
            <a:r>
              <a:rPr lang="en-US" dirty="0"/>
              <a:t> </a:t>
            </a:r>
            <a:r>
              <a:rPr lang="en-US" dirty="0" err="1"/>
              <a:t>nivån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56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2 - En kolumn text och 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0" y="1160463"/>
            <a:ext cx="5608781" cy="680694"/>
          </a:xfrm>
          <a:prstGeom prst="rect">
            <a:avLst/>
          </a:prstGeom>
        </p:spPr>
        <p:txBody>
          <a:bodyPr/>
          <a:lstStyle>
            <a:lvl1pPr>
              <a:defRPr sz="2400" b="1" i="0" baseline="0">
                <a:latin typeface="Arial" charset="0"/>
              </a:defRPr>
            </a:lvl1pPr>
          </a:lstStyle>
          <a:p>
            <a:r>
              <a:rPr lang="sv-SE" noProof="0" dirty="0"/>
              <a:t>Skriv en rubrik här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5400" y="1841157"/>
            <a:ext cx="5608781" cy="391502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2000" b="0" i="0">
                <a:latin typeface="Arial" charset="0"/>
              </a:defRPr>
            </a:lvl1pPr>
            <a:lvl2pPr marL="490538" indent="-217488">
              <a:lnSpc>
                <a:spcPct val="120000"/>
              </a:lnSpc>
              <a:tabLst/>
              <a:defRPr sz="1800" b="0" i="0">
                <a:solidFill>
                  <a:schemeClr val="tx1"/>
                </a:solidFill>
                <a:latin typeface="Arial" charset="0"/>
              </a:defRPr>
            </a:lvl2pPr>
            <a:lvl3pPr marL="763588" indent="-217488">
              <a:lnSpc>
                <a:spcPct val="120000"/>
              </a:lnSpc>
              <a:tabLst/>
              <a:defRPr sz="1600" b="0" i="0">
                <a:solidFill>
                  <a:schemeClr val="tx1"/>
                </a:solidFill>
                <a:latin typeface="Arial" charset="0"/>
              </a:defRPr>
            </a:lvl3pPr>
            <a:lvl4pPr marL="982663" indent="-177800">
              <a:lnSpc>
                <a:spcPct val="120000"/>
              </a:lnSpc>
              <a:tabLst/>
              <a:defRPr sz="1400" b="0" i="0" baseline="0">
                <a:solidFill>
                  <a:schemeClr val="tx1"/>
                </a:solidFill>
                <a:latin typeface="Arial" charset="0"/>
              </a:defRPr>
            </a:lvl4pPr>
            <a:lvl5pPr marL="1200150" indent="-176213">
              <a:lnSpc>
                <a:spcPct val="120000"/>
              </a:lnSpc>
              <a:buFont typeface="Wingdings" panose="05000000000000000000" pitchFamily="2" charset="2"/>
              <a:buChar char="§"/>
              <a:tabLst/>
              <a:defRPr sz="1400" b="0" i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sv-SE" noProof="0" dirty="0"/>
              <a:t>Klicka här för att skapa en punktlista</a:t>
            </a:r>
          </a:p>
          <a:p>
            <a:pPr lvl="1"/>
            <a:r>
              <a:rPr lang="sv-SE" noProof="0" dirty="0"/>
              <a:t>Andra nivån</a:t>
            </a:r>
          </a:p>
          <a:p>
            <a:pPr lvl="2"/>
            <a:r>
              <a:rPr lang="sv-SE" noProof="0" dirty="0"/>
              <a:t>Tredje nivån</a:t>
            </a:r>
          </a:p>
          <a:p>
            <a:pPr lvl="3"/>
            <a:r>
              <a:rPr lang="sv-SE" noProof="0" dirty="0"/>
              <a:t>Fjärde nivån</a:t>
            </a:r>
          </a:p>
          <a:p>
            <a:pPr lvl="4"/>
            <a:r>
              <a:rPr lang="sv-SE" noProof="0" dirty="0"/>
              <a:t>Femte nivån</a:t>
            </a:r>
          </a:p>
        </p:txBody>
      </p:sp>
      <p:sp>
        <p:nvSpPr>
          <p:cNvPr id="11" name="Platshållare för bild 8"/>
          <p:cNvSpPr>
            <a:spLocks noGrp="1"/>
          </p:cNvSpPr>
          <p:nvPr>
            <p:ph type="pic" sz="quarter" idx="13" hasCustomPrompt="1"/>
          </p:nvPr>
        </p:nvSpPr>
        <p:spPr>
          <a:xfrm>
            <a:off x="7152269" y="1420863"/>
            <a:ext cx="3876931" cy="4010771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20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sv-SE" dirty="0"/>
              <a:t>Klicka på ikonen för att lägga till en bild.</a:t>
            </a:r>
          </a:p>
        </p:txBody>
      </p:sp>
    </p:spTree>
    <p:extLst>
      <p:ext uri="{BB962C8B-B14F-4D97-AF65-F5344CB8AC3E}">
        <p14:creationId xmlns:p14="http://schemas.microsoft.com/office/powerpoint/2010/main" val="18634281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061672-4770-4134-8313-85827B0CA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D3EE31F-3E3D-46D9-A6C2-A3437CF0C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ECDFF42-4956-4EDA-A38C-8CC35EBCC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F745-B12E-4178-AE47-37440F2C2619}" type="datetimeFigureOut">
              <a:rPr lang="sv-SE" smtClean="0"/>
              <a:t>2018-09-21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61E9A7-BF1C-450D-95B2-E2E36C6A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8783B63-1331-427F-A58D-4AAB672C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9CA9-DA90-436A-AFB7-BF3F7076BF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5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17448E-6DC0-47DD-A090-C3D9E8257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9218277-2E46-420D-B34C-94C3E3E4F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D349622-800F-4006-98E9-BC855A7F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F745-B12E-4178-AE47-37440F2C2619}" type="datetimeFigureOut">
              <a:rPr lang="sv-SE" smtClean="0"/>
              <a:t>2018-09-21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48A593-B935-4DEE-8B30-3790C1DE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9DFD26-7B4D-4FDF-9324-822640E5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9CA9-DA90-436A-AFB7-BF3F7076BF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305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F38C49-A35D-4702-9C1F-3E592840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F78DEA-6EC2-4C68-8B57-ECE4643D6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0DFBF4B-0CEE-4491-892E-82E3809E2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EF94D1A-0220-4F8B-B427-2E5C5BCE6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F745-B12E-4178-AE47-37440F2C2619}" type="datetimeFigureOut">
              <a:rPr lang="sv-SE" smtClean="0"/>
              <a:t>2018-09-21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66B1BBD-4D5B-4CA0-8428-7A1E845C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D90D866-EA41-4F59-ADB3-54312DDA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9CA9-DA90-436A-AFB7-BF3F7076BF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397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CE0C7F-EBAF-4190-84AB-EE702E99A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9B53D11-86C3-45A7-A402-ACAD95AFD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B433E46-4324-4114-B9E6-3BEF88D34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752811C-1072-4828-B962-DEB5AB20E9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72CF4AB-F3FD-4499-A6FD-C86671DB3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5332A65-45E4-47E3-B96A-0B2BE24D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F745-B12E-4178-AE47-37440F2C2619}" type="datetimeFigureOut">
              <a:rPr lang="sv-SE" smtClean="0"/>
              <a:t>2018-09-21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4823FB3-21F1-4D2C-9E47-1C8D6C1AF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AE07FA3-323B-484A-995D-66BDD7956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9CA9-DA90-436A-AFB7-BF3F7076BF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274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A27493-827C-4108-B027-2300AE74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9413503-7B40-4BAC-9C35-B87DA602B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F745-B12E-4178-AE47-37440F2C2619}" type="datetimeFigureOut">
              <a:rPr lang="sv-SE" smtClean="0"/>
              <a:t>2018-09-21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6BBA1C5-04D1-49AB-BC7A-19D967EFF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F19FB59-FB94-410D-98D4-7BB06B73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9CA9-DA90-436A-AFB7-BF3F7076BF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6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64F5F1E-5DA8-4C55-93EA-B21F28400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F745-B12E-4178-AE47-37440F2C2619}" type="datetimeFigureOut">
              <a:rPr lang="sv-SE" smtClean="0"/>
              <a:t>2018-09-21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F7ABD95-1F95-492D-A540-A13A4BF04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609748F-EE84-45BA-B1BB-DA0F0A9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9CA9-DA90-436A-AFB7-BF3F7076BF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437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AF695A-1D28-473D-8FA8-5925FC721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95EE286-EBBD-4739-B35F-9AEB1613D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02B2B0-CDF8-42DA-BC6C-46984F820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763AF5D-25B1-44CB-AFA4-5B96718D8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F745-B12E-4178-AE47-37440F2C2619}" type="datetimeFigureOut">
              <a:rPr lang="sv-SE" smtClean="0"/>
              <a:t>2018-09-21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5C7E6D9-1547-4653-A062-2FC8A540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AC728EB-5671-4B83-8B4F-C342D7853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9CA9-DA90-436A-AFB7-BF3F7076BF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8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498738-8F75-4A5E-BD66-F2BB3FBB9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816475B-3490-4BAA-B102-5195494247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A35EAD-AC0B-4125-85A1-8FCC49FD7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FB72B44-8CAA-490F-B5A6-C7428D356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F745-B12E-4178-AE47-37440F2C2619}" type="datetimeFigureOut">
              <a:rPr lang="sv-SE" smtClean="0"/>
              <a:t>2018-09-21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EA15955-95FF-4267-AD80-7C3530612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AB1C3E9-EDF7-4B31-940B-B3728D5D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19CA9-DA90-436A-AFB7-BF3F7076BF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083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2EB19E0-98D4-44AD-BFBF-A255D39AE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D5DB182-0440-4C35-A636-0907A75C9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95CC549-FD34-4370-B1CB-4F0FF7AF11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8F745-B12E-4178-AE47-37440F2C2619}" type="datetimeFigureOut">
              <a:rPr lang="sv-SE" smtClean="0"/>
              <a:t>2018-09-21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B981ED2-A178-455D-BD05-154941AF8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76D93E-EAFA-49D1-A873-3A568C331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19CA9-DA90-436A-AFB7-BF3F7076BF7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34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and.nhs.uk/wp-content/uploads/2014/12/tecs-arran-ayr.pdf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063015" y="2416169"/>
            <a:ext cx="7998593" cy="66879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sv-SE" sz="2800" dirty="0"/>
              <a:t>Framtidens hälso- och sjukvård i Blekinge</a:t>
            </a:r>
            <a:br>
              <a:rPr lang="sv-SE" sz="2800" dirty="0"/>
            </a:br>
            <a:br>
              <a:rPr lang="sv-SE" sz="2400" dirty="0"/>
            </a:br>
            <a:r>
              <a:rPr lang="sv-SE" sz="2400" dirty="0"/>
              <a:t>- </a:t>
            </a:r>
            <a:r>
              <a:rPr lang="sv-SE" sz="2800" dirty="0"/>
              <a:t>med mål att ge </a:t>
            </a:r>
            <a:br>
              <a:rPr lang="sv-SE" sz="2800" dirty="0"/>
            </a:br>
            <a:r>
              <a:rPr lang="sv-SE" sz="2800" dirty="0"/>
              <a:t>bästa möjliga förutsättningar </a:t>
            </a:r>
            <a:br>
              <a:rPr lang="sv-SE" sz="2800" dirty="0"/>
            </a:br>
            <a:r>
              <a:rPr lang="sv-SE" sz="2800" dirty="0"/>
              <a:t>för invånare och medarbetare</a:t>
            </a:r>
          </a:p>
        </p:txBody>
      </p:sp>
    </p:spTree>
    <p:extLst>
      <p:ext uri="{BB962C8B-B14F-4D97-AF65-F5344CB8AC3E}">
        <p14:creationId xmlns:p14="http://schemas.microsoft.com/office/powerpoint/2010/main" val="373667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2101516" y="5040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416288" y="442647"/>
            <a:ext cx="4058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Exempel på huvudprocesser…..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2193881" y="1170458"/>
            <a:ext cx="7985957" cy="3915028"/>
          </a:xfrm>
        </p:spPr>
        <p:txBody>
          <a:bodyPr>
            <a:normAutofit fontScale="92500" lnSpcReduction="10000"/>
          </a:bodyPr>
          <a:lstStyle/>
          <a:p>
            <a:r>
              <a:rPr lang="sv-SE" b="1" i="1" dirty="0"/>
              <a:t>Multisjuka</a:t>
            </a:r>
            <a:r>
              <a:rPr lang="sv-SE" dirty="0"/>
              <a:t> (stor del av de ”</a:t>
            </a:r>
            <a:r>
              <a:rPr lang="sv-SE" dirty="0" err="1"/>
              <a:t>High</a:t>
            </a:r>
            <a:r>
              <a:rPr lang="sv-SE" dirty="0"/>
              <a:t> risk”-patients, 5%) </a:t>
            </a:r>
          </a:p>
          <a:p>
            <a:endParaRPr lang="sv-SE" sz="800" dirty="0"/>
          </a:p>
          <a:p>
            <a:r>
              <a:rPr lang="sv-SE" b="1" i="1" dirty="0"/>
              <a:t>Allvarlig kronisk sjukdom </a:t>
            </a:r>
            <a:r>
              <a:rPr lang="sv-SE" dirty="0"/>
              <a:t>(stor del av </a:t>
            </a:r>
            <a:r>
              <a:rPr lang="sv-SE" dirty="0" err="1"/>
              <a:t>High</a:t>
            </a:r>
            <a:r>
              <a:rPr lang="sv-SE" dirty="0"/>
              <a:t> risk”-patienter 5% , samt stor del av ”Rising-risk”-patienter 15-35%)</a:t>
            </a:r>
          </a:p>
          <a:p>
            <a:endParaRPr lang="sv-SE" sz="800" dirty="0"/>
          </a:p>
          <a:p>
            <a:r>
              <a:rPr lang="sv-SE" b="1" i="1" dirty="0"/>
              <a:t>Akuta flöden </a:t>
            </a:r>
            <a:r>
              <a:rPr lang="sv-SE" dirty="0"/>
              <a:t>(barn, </a:t>
            </a:r>
            <a:r>
              <a:rPr lang="sv-SE" dirty="0" err="1"/>
              <a:t>vx</a:t>
            </a:r>
            <a:r>
              <a:rPr lang="sv-SE" dirty="0"/>
              <a:t>, </a:t>
            </a:r>
            <a:r>
              <a:rPr lang="sv-SE" dirty="0" err="1"/>
              <a:t>resp</a:t>
            </a:r>
            <a:r>
              <a:rPr lang="sv-SE" dirty="0"/>
              <a:t> sköra äldre)</a:t>
            </a:r>
          </a:p>
          <a:p>
            <a:endParaRPr lang="sv-SE" sz="800" dirty="0"/>
          </a:p>
          <a:p>
            <a:r>
              <a:rPr lang="sv-SE" b="1" i="1" dirty="0"/>
              <a:t>Psykisk ohälsa </a:t>
            </a:r>
            <a:r>
              <a:rPr lang="sv-SE" dirty="0"/>
              <a:t>(barn, </a:t>
            </a:r>
            <a:r>
              <a:rPr lang="sv-SE" dirty="0" err="1"/>
              <a:t>vx</a:t>
            </a:r>
            <a:r>
              <a:rPr lang="sv-SE" dirty="0"/>
              <a:t>, mångsökare, </a:t>
            </a:r>
            <a:r>
              <a:rPr lang="sv-SE" dirty="0" err="1"/>
              <a:t>somatik</a:t>
            </a:r>
            <a:r>
              <a:rPr lang="sv-SE" dirty="0"/>
              <a:t>,)</a:t>
            </a:r>
          </a:p>
          <a:p>
            <a:endParaRPr lang="sv-SE" sz="800" dirty="0"/>
          </a:p>
          <a:p>
            <a:r>
              <a:rPr lang="sv-SE" b="1" i="1" dirty="0"/>
              <a:t>Egenvård och avancerad egenvård </a:t>
            </a:r>
            <a:r>
              <a:rPr lang="sv-SE" dirty="0"/>
              <a:t>(egenansvar, delaktighet, information, styra och kontrollera sin egen hälsa/ohälsa)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726131" y="104092"/>
            <a:ext cx="1425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Arbetsmaterial</a:t>
            </a:r>
          </a:p>
        </p:txBody>
      </p:sp>
      <p:sp>
        <p:nvSpPr>
          <p:cNvPr id="3" name="Ellips 2"/>
          <p:cNvSpPr/>
          <p:nvPr/>
        </p:nvSpPr>
        <p:spPr>
          <a:xfrm>
            <a:off x="1814456" y="4160329"/>
            <a:ext cx="8649149" cy="1850315"/>
          </a:xfrm>
          <a:prstGeom prst="ellipse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8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686819" y="401738"/>
            <a:ext cx="4206586" cy="680694"/>
          </a:xfrm>
        </p:spPr>
        <p:txBody>
          <a:bodyPr/>
          <a:lstStyle/>
          <a:p>
            <a:pPr algn="ctr"/>
            <a:r>
              <a:rPr lang="sv-SE" dirty="0"/>
              <a:t>Hemmonitorering: Varför 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495549" y="1178768"/>
            <a:ext cx="7604560" cy="29655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Ett stort antal studier visar;</a:t>
            </a:r>
          </a:p>
          <a:p>
            <a:r>
              <a:rPr lang="sv-SE" dirty="0"/>
              <a:t>Högre livskvalitet för brukare/klienter/patienter/invånare</a:t>
            </a:r>
          </a:p>
          <a:p>
            <a:r>
              <a:rPr lang="sv-SE" dirty="0"/>
              <a:t>Bättre medicinskt utfall, inklusive färre onödiga återinläggningar inom 30 dagar.</a:t>
            </a:r>
          </a:p>
          <a:p>
            <a:r>
              <a:rPr lang="sv-SE" dirty="0"/>
              <a:t>Färre vårddygn på sjukhus, färre och kortare besök i hemmet av hemsjukvården / i hemmet</a:t>
            </a:r>
          </a:p>
          <a:p>
            <a:r>
              <a:rPr lang="sv-SE" dirty="0"/>
              <a:t>Kostnadseffektivare vård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2523729" y="4668254"/>
            <a:ext cx="66143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RISE SICS-KOL-projektet, Per-Olof Sjöberg, KI, Sthlm, 2017</a:t>
            </a:r>
          </a:p>
          <a:p>
            <a:r>
              <a:rPr lang="sv-SE" sz="1200" dirty="0"/>
              <a:t>VIS, </a:t>
            </a:r>
            <a:r>
              <a:rPr lang="sv-SE" sz="1200" dirty="0" err="1"/>
              <a:t>Innføring</a:t>
            </a:r>
            <a:r>
              <a:rPr lang="sv-SE" sz="1200" dirty="0"/>
              <a:t> av </a:t>
            </a:r>
            <a:r>
              <a:rPr lang="sv-SE" sz="1200" dirty="0" err="1"/>
              <a:t>velferdsteknologi</a:t>
            </a:r>
            <a:r>
              <a:rPr lang="sv-SE" sz="1200" dirty="0"/>
              <a:t> i </a:t>
            </a:r>
            <a:r>
              <a:rPr lang="sv-SE" sz="1200" dirty="0" err="1"/>
              <a:t>sentrumsbydelene</a:t>
            </a:r>
            <a:r>
              <a:rPr lang="sv-SE" sz="1200" dirty="0"/>
              <a:t> i Oslo, 2016</a:t>
            </a:r>
          </a:p>
          <a:p>
            <a:r>
              <a:rPr lang="sv-SE" sz="1200" dirty="0"/>
              <a:t>Interaktiv telemedicin vid långvariga sjukdomstillstånd, 91 Systematiska översikter Region Örebro, 2018</a:t>
            </a:r>
          </a:p>
          <a:p>
            <a:r>
              <a:rPr lang="sv-SE" sz="1200" i="1" dirty="0">
                <a:hlinkClick r:id="rId2"/>
              </a:rPr>
              <a:t>https://www.england.nhs.uk/wp-content/uploads/2014/12/tecs-arran-ayr.pdf</a:t>
            </a:r>
            <a:endParaRPr lang="sv-SE" sz="1200" i="1" dirty="0"/>
          </a:p>
          <a:p>
            <a:r>
              <a:rPr lang="sv-SE" sz="1200" i="1" dirty="0"/>
              <a:t>m.fl.</a:t>
            </a:r>
          </a:p>
          <a:p>
            <a:endParaRPr lang="sv-SE" sz="1200" dirty="0"/>
          </a:p>
        </p:txBody>
      </p:sp>
      <p:sp>
        <p:nvSpPr>
          <p:cNvPr id="6" name="textruta 5"/>
          <p:cNvSpPr txBox="1"/>
          <p:nvPr/>
        </p:nvSpPr>
        <p:spPr>
          <a:xfrm>
            <a:off x="1646666" y="63184"/>
            <a:ext cx="1425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Arbetsmaterial</a:t>
            </a:r>
          </a:p>
        </p:txBody>
      </p:sp>
    </p:spTree>
    <p:extLst>
      <p:ext uri="{BB962C8B-B14F-4D97-AF65-F5344CB8AC3E}">
        <p14:creationId xmlns:p14="http://schemas.microsoft.com/office/powerpoint/2010/main" val="3069622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95551" y="505945"/>
            <a:ext cx="5972947" cy="688840"/>
          </a:xfrm>
        </p:spPr>
        <p:txBody>
          <a:bodyPr/>
          <a:lstStyle/>
          <a:p>
            <a:r>
              <a:rPr lang="sv-SE" dirty="0"/>
              <a:t>Hemmonitorering: Hur 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495551" y="982219"/>
            <a:ext cx="7113671" cy="1876484"/>
          </a:xfrm>
        </p:spPr>
        <p:txBody>
          <a:bodyPr/>
          <a:lstStyle/>
          <a:p>
            <a:r>
              <a:rPr lang="sv-SE" dirty="0"/>
              <a:t>Med hjälp av en </a:t>
            </a:r>
            <a:r>
              <a:rPr lang="sv-SE" dirty="0" err="1"/>
              <a:t>Ipad</a:t>
            </a:r>
            <a:r>
              <a:rPr lang="sv-SE" dirty="0"/>
              <a:t> eller surfplatta brukaren/patienten och trådlösa sensorer för vitalparametrar kan puls, </a:t>
            </a:r>
            <a:r>
              <a:rPr lang="sv-SE" dirty="0" err="1"/>
              <a:t>pox</a:t>
            </a:r>
            <a:r>
              <a:rPr lang="sv-SE" dirty="0"/>
              <a:t>, </a:t>
            </a:r>
            <a:r>
              <a:rPr lang="sv-SE" dirty="0" err="1"/>
              <a:t>bltr</a:t>
            </a:r>
            <a:r>
              <a:rPr lang="sv-SE" dirty="0"/>
              <a:t>, vikt, temp, det upplevda måendet  m.m. mätas när brukaren/patienten vill eller så ofta vården behöver.</a:t>
            </a:r>
          </a:p>
          <a:p>
            <a:endParaRPr lang="sv-SE" dirty="0"/>
          </a:p>
        </p:txBody>
      </p:sp>
      <p:pic>
        <p:nvPicPr>
          <p:cNvPr id="4" name="Picture 17" descr="_MG_221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437" y="2949736"/>
            <a:ext cx="4610501" cy="3147461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646666" y="2853483"/>
            <a:ext cx="1763303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sv-SE" sz="1200" dirty="0"/>
              <a:t>Obs! Bilder från en av</a:t>
            </a:r>
          </a:p>
          <a:p>
            <a:r>
              <a:rPr lang="sv-SE" sz="1200" dirty="0"/>
              <a:t>flera möjliga leverantörer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646666" y="63184"/>
            <a:ext cx="1425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Arbetsmaterial</a:t>
            </a:r>
          </a:p>
        </p:txBody>
      </p:sp>
    </p:spTree>
    <p:extLst>
      <p:ext uri="{BB962C8B-B14F-4D97-AF65-F5344CB8AC3E}">
        <p14:creationId xmlns:p14="http://schemas.microsoft.com/office/powerpoint/2010/main" val="3794521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25550"/>
            <a:ext cx="85217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1687630" y="120256"/>
            <a:ext cx="1763303" cy="46166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sv-SE" sz="1200" dirty="0"/>
              <a:t>Obs! Bilder från en av</a:t>
            </a:r>
          </a:p>
          <a:p>
            <a:r>
              <a:rPr lang="sv-SE" sz="1200" dirty="0"/>
              <a:t>flera möjliga leverantörer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4238324" y="351088"/>
            <a:ext cx="3341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Fönster i </a:t>
            </a:r>
            <a:r>
              <a:rPr lang="sv-SE" sz="2400" dirty="0" err="1"/>
              <a:t>Ipad</a:t>
            </a:r>
            <a:r>
              <a:rPr lang="sv-SE" sz="2400" dirty="0"/>
              <a:t> / surfplatta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2099502" y="2581778"/>
            <a:ext cx="7865486" cy="1631216"/>
          </a:xfrm>
          <a:prstGeom prst="rect">
            <a:avLst/>
          </a:prstGeom>
          <a:solidFill>
            <a:schemeClr val="bg1"/>
          </a:solidFill>
          <a:ln>
            <a:solidFill>
              <a:srgbClr val="02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Invånaren kan lära sig vad som är normalt respektive onormalt och själv monitorera sina läkemedel, sin kost och sitt leverne.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På invånarens egna villkor få det stöd man behöver - när man önskar - på den plats man väljer – och på det kommunikationssätt som passar.</a:t>
            </a:r>
          </a:p>
        </p:txBody>
      </p:sp>
    </p:spTree>
    <p:extLst>
      <p:ext uri="{BB962C8B-B14F-4D97-AF65-F5344CB8AC3E}">
        <p14:creationId xmlns:p14="http://schemas.microsoft.com/office/powerpoint/2010/main" val="3866169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</p:nvPr>
        </p:nvGraphicFramePr>
        <p:xfrm>
          <a:off x="2187536" y="705134"/>
          <a:ext cx="8457951" cy="564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Bildobjekt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1766" y="764705"/>
            <a:ext cx="8180698" cy="518457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6909AAF-E4B3-4FA2-B478-C227690A7B6C}"/>
              </a:ext>
            </a:extLst>
          </p:cNvPr>
          <p:cNvSpPr txBox="1"/>
          <p:nvPr/>
        </p:nvSpPr>
        <p:spPr>
          <a:xfrm>
            <a:off x="2135561" y="188641"/>
            <a:ext cx="6574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Virtuellt hälso- och sjukvårdscenter i Nära vård……. </a:t>
            </a:r>
          </a:p>
        </p:txBody>
      </p:sp>
    </p:spTree>
    <p:extLst>
      <p:ext uri="{BB962C8B-B14F-4D97-AF65-F5344CB8AC3E}">
        <p14:creationId xmlns:p14="http://schemas.microsoft.com/office/powerpoint/2010/main" val="63794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3391662" y="164984"/>
            <a:ext cx="5191506" cy="680694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/>
              <a:t>Befolkningsprognos Sverige</a:t>
            </a:r>
            <a:br>
              <a:rPr lang="sv-SE" dirty="0"/>
            </a:br>
            <a:r>
              <a:rPr lang="sv-SE" dirty="0"/>
              <a:t>2017 -2035</a:t>
            </a:r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/>
          </p:nvPr>
        </p:nvGraphicFramePr>
        <p:xfrm>
          <a:off x="2154737" y="974036"/>
          <a:ext cx="7877159" cy="4993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Ellips 8"/>
          <p:cNvSpPr/>
          <p:nvPr/>
        </p:nvSpPr>
        <p:spPr>
          <a:xfrm>
            <a:off x="5402249" y="5450222"/>
            <a:ext cx="484632" cy="457200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Rak pil 9"/>
          <p:cNvCxnSpPr/>
          <p:nvPr/>
        </p:nvCxnSpPr>
        <p:spPr>
          <a:xfrm flipH="1">
            <a:off x="6868974" y="2389660"/>
            <a:ext cx="4559" cy="3060563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7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697255" y="179309"/>
            <a:ext cx="503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Vården ska ges närmare befolkningen 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774257" y="813096"/>
            <a:ext cx="794707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Riksdagens beslutade anta propositionen 23 maj  2018:</a:t>
            </a:r>
          </a:p>
          <a:p>
            <a:r>
              <a:rPr lang="sv-SE" sz="2000" b="1" dirty="0"/>
              <a:t>( </a:t>
            </a:r>
            <a:r>
              <a:rPr lang="sv-SE" sz="2000" dirty="0"/>
              <a:t>Socialutskottets betänkande 2017/18:SoU22 </a:t>
            </a:r>
            <a:r>
              <a:rPr lang="sv-SE" sz="2000" b="1" dirty="0"/>
              <a:t>)</a:t>
            </a:r>
          </a:p>
          <a:p>
            <a:endParaRPr lang="sv-SE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i="1" dirty="0"/>
              <a:t>Landstingen ska organisera hälso- och sjukvårds-verksamheten så att vården kan ges </a:t>
            </a:r>
            <a:r>
              <a:rPr lang="sv-SE" sz="2000" b="1" i="1" u="sng" dirty="0"/>
              <a:t>nära </a:t>
            </a:r>
            <a:r>
              <a:rPr lang="sv-SE" sz="2000" b="1" i="1" dirty="0"/>
              <a:t>befolkningen</a:t>
            </a:r>
            <a:r>
              <a:rPr lang="sv-SE" sz="2000" dirty="0"/>
              <a:t>. </a:t>
            </a:r>
          </a:p>
          <a:p>
            <a:endParaRPr lang="sv-SE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i="1" dirty="0"/>
              <a:t>En person som är i behov av vård ska dessutom vara garanterad en medicinsk bedömning av läkare eller annan legitimerad personal inom en viss tid. (</a:t>
            </a:r>
            <a:r>
              <a:rPr lang="sv-SE" sz="2000" b="1" i="1" u="sng" dirty="0"/>
              <a:t>3 </a:t>
            </a:r>
            <a:r>
              <a:rPr lang="sv-SE" sz="2000" b="1" i="1" u="sng" dirty="0" err="1"/>
              <a:t>dgr</a:t>
            </a:r>
            <a:r>
              <a:rPr lang="sv-SE" sz="2000" b="1" i="1" dirty="0"/>
              <a:t>)</a:t>
            </a:r>
          </a:p>
          <a:p>
            <a:endParaRPr lang="sv-SE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i="1" dirty="0"/>
              <a:t>Förslaget är en del av regeringens arbete med en omstrukturering av vården.</a:t>
            </a:r>
          </a:p>
          <a:p>
            <a:endParaRPr lang="sv-SE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b="1" i="1" dirty="0"/>
              <a:t>Lagändringen börjar gälla den 1 januari 2019.</a:t>
            </a:r>
          </a:p>
          <a:p>
            <a:endParaRPr lang="sv-SE" b="1" i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998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730032" y="1345964"/>
            <a:ext cx="8573985" cy="4519099"/>
          </a:xfrm>
        </p:spPr>
        <p:txBody>
          <a:bodyPr/>
          <a:lstStyle/>
          <a:p>
            <a:r>
              <a:rPr lang="sv-SE" b="1" i="1" dirty="0" err="1"/>
              <a:t>Rikdagsbeslut</a:t>
            </a:r>
            <a:r>
              <a:rPr lang="sv-SE" b="1" i="1" dirty="0"/>
              <a:t> mars 2018 om ny beslutsprocess för den högspecialiserade vården. </a:t>
            </a:r>
          </a:p>
          <a:p>
            <a:r>
              <a:rPr lang="sv-SE" dirty="0"/>
              <a:t>Processen kommer att </a:t>
            </a:r>
            <a:r>
              <a:rPr lang="sv-SE" b="1" i="1" dirty="0"/>
              <a:t>ersätta systemet med rikssjukvård och den nationella nivåstruktureringen av cancervården</a:t>
            </a:r>
            <a:r>
              <a:rPr lang="sv-SE" dirty="0"/>
              <a:t>.</a:t>
            </a:r>
          </a:p>
          <a:p>
            <a:r>
              <a:rPr lang="sv-SE" b="1" i="1" dirty="0"/>
              <a:t>Lagändringarna träder i kraft den 1 juli 2018. </a:t>
            </a:r>
          </a:p>
          <a:p>
            <a:r>
              <a:rPr lang="sv-SE" b="1" i="1" dirty="0"/>
              <a:t>Rikssjukvård ersätts med </a:t>
            </a:r>
            <a:r>
              <a:rPr lang="sv-SE" b="1" i="1" u="sng" dirty="0"/>
              <a:t>nationell högspecialiserad vård </a:t>
            </a:r>
            <a:r>
              <a:rPr lang="sv-SE" b="1" i="1" dirty="0"/>
              <a:t>som är offentligt finansierad hälso- och sjukvård </a:t>
            </a:r>
            <a:r>
              <a:rPr lang="sv-SE" b="1" i="1" u="sng" dirty="0"/>
              <a:t>som behöver koncentreras till en eller flera enheter men inte till varje sjukvårdsregion</a:t>
            </a:r>
            <a:r>
              <a:rPr lang="sv-SE" b="1" i="1" dirty="0"/>
              <a:t> </a:t>
            </a:r>
            <a:r>
              <a:rPr lang="sv-SE" dirty="0"/>
              <a:t>för att kvaliteten, patientsäkerheten och kunskapsutvecklingen ska kunna upprätthållas och ett effektivt användande av hälso- och sjukvårdens resurser ska kunna uppnås. </a:t>
            </a:r>
          </a:p>
          <a:p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922033" y="293832"/>
            <a:ext cx="784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En ny beslutsprocess för den högspecialiserade vården</a:t>
            </a:r>
          </a:p>
          <a:p>
            <a:r>
              <a:rPr lang="sv-SE" sz="2000" b="1" dirty="0"/>
              <a:t>(prop. 2017/18:40)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95689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ska vi skapa förutsättningar för?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495550" y="1849303"/>
            <a:ext cx="7279565" cy="3859404"/>
          </a:xfrm>
        </p:spPr>
        <p:txBody>
          <a:bodyPr/>
          <a:lstStyle/>
          <a:p>
            <a:r>
              <a:rPr lang="sv-SE" dirty="0"/>
              <a:t>Integrerat arbetssätt mellan primärvård, sjukhusvård, psykiatri, tandvård och kommuner.</a:t>
            </a:r>
          </a:p>
          <a:p>
            <a:r>
              <a:rPr lang="sv-SE" dirty="0"/>
              <a:t>Processorienterat arbete för att göra invånarens väg genom vården bättre, minska variation och möjliggöra kunskaps-styrning.</a:t>
            </a:r>
          </a:p>
          <a:p>
            <a:r>
              <a:rPr lang="sv-SE" dirty="0"/>
              <a:t>Nya arbetssätt och strukturer som anpassas efter invånarens behov m h a nya verktyg.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866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2096907" y="883909"/>
            <a:ext cx="7956376" cy="720080"/>
          </a:xfrm>
        </p:spPr>
        <p:txBody>
          <a:bodyPr>
            <a:noAutofit/>
          </a:bodyPr>
          <a:lstStyle/>
          <a:p>
            <a:pPr algn="ctr"/>
            <a:r>
              <a:rPr lang="sv-SE" b="1" dirty="0">
                <a:solidFill>
                  <a:srgbClr val="0070C0"/>
                </a:solidFill>
              </a:rPr>
              <a:t>Invånare i Sverige:</a:t>
            </a:r>
            <a:br>
              <a:rPr lang="sv-SE" sz="2400" b="1" dirty="0">
                <a:solidFill>
                  <a:srgbClr val="0070C0"/>
                </a:solidFill>
              </a:rPr>
            </a:br>
            <a:r>
              <a:rPr lang="sv-SE" sz="2400" b="1" dirty="0">
                <a:solidFill>
                  <a:srgbClr val="0070C0"/>
                </a:solidFill>
              </a:rPr>
              <a:t>Fyra grupper av behov och förväntningar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909" y="1950274"/>
            <a:ext cx="4756144" cy="309634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7648" y="1950274"/>
            <a:ext cx="4280352" cy="3096342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2117232" y="5266402"/>
            <a:ext cx="7200900" cy="3683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hangingPunct="0"/>
            <a:r>
              <a:rPr lang="sv-SE" b="1" dirty="0"/>
              <a:t>Den tysta kunskapen tydliggörs!</a:t>
            </a:r>
            <a:endParaRPr lang="sv-SE" b="1" dirty="0">
              <a:solidFill>
                <a:srgbClr val="000000"/>
              </a:solidFill>
              <a:sym typeface="Verdana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8217511" y="5685211"/>
            <a:ext cx="1949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Ur </a:t>
            </a:r>
            <a:r>
              <a:rPr lang="sv-SE" sz="1600" dirty="0" err="1"/>
              <a:t>Flippen</a:t>
            </a:r>
            <a:r>
              <a:rPr lang="sv-SE" sz="1600" dirty="0"/>
              <a:t>, SKL, 2016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155609" y="288115"/>
            <a:ext cx="5838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/>
              <a:t>Befolkningens sätt att indela befolkningen……</a:t>
            </a:r>
          </a:p>
        </p:txBody>
      </p:sp>
    </p:spTree>
    <p:extLst>
      <p:ext uri="{BB962C8B-B14F-4D97-AF65-F5344CB8AC3E}">
        <p14:creationId xmlns:p14="http://schemas.microsoft.com/office/powerpoint/2010/main" val="216408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776289"/>
            <a:ext cx="70485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2717407" y="268029"/>
            <a:ext cx="5838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/>
              <a:t>Befolkningens sätt att indela befolkningen……</a:t>
            </a:r>
          </a:p>
        </p:txBody>
      </p:sp>
    </p:spTree>
    <p:extLst>
      <p:ext uri="{BB962C8B-B14F-4D97-AF65-F5344CB8AC3E}">
        <p14:creationId xmlns:p14="http://schemas.microsoft.com/office/powerpoint/2010/main" val="1399518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3721838" y="273370"/>
            <a:ext cx="38475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/>
              <a:t>Målbild</a:t>
            </a:r>
            <a:br>
              <a:rPr lang="sv-SE" sz="2400" dirty="0"/>
            </a:br>
            <a:r>
              <a:rPr lang="sv-SE" sz="2400" dirty="0"/>
              <a:t>Hälso- och sjukvårdssystemet</a:t>
            </a:r>
          </a:p>
          <a:p>
            <a:pPr algn="ctr"/>
            <a:r>
              <a:rPr lang="sv-SE" sz="2400" dirty="0"/>
              <a:t>i Sverige och Blekinge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726131" y="104092"/>
            <a:ext cx="1425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Arbetsmaterial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726130" y="1722922"/>
          <a:ext cx="8402854" cy="3946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Rak pil 5"/>
          <p:cNvCxnSpPr/>
          <p:nvPr/>
        </p:nvCxnSpPr>
        <p:spPr>
          <a:xfrm>
            <a:off x="5239353" y="3936734"/>
            <a:ext cx="9625" cy="3946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 8"/>
          <p:cNvCxnSpPr/>
          <p:nvPr/>
        </p:nvCxnSpPr>
        <p:spPr>
          <a:xfrm>
            <a:off x="7066549" y="3936734"/>
            <a:ext cx="9625" cy="3946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pil 9"/>
          <p:cNvCxnSpPr/>
          <p:nvPr/>
        </p:nvCxnSpPr>
        <p:spPr>
          <a:xfrm flipV="1">
            <a:off x="4267199" y="3060834"/>
            <a:ext cx="0" cy="5069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pil 14"/>
          <p:cNvCxnSpPr/>
          <p:nvPr/>
        </p:nvCxnSpPr>
        <p:spPr>
          <a:xfrm flipV="1">
            <a:off x="7528561" y="3060834"/>
            <a:ext cx="0" cy="5069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 15"/>
          <p:cNvCxnSpPr/>
          <p:nvPr/>
        </p:nvCxnSpPr>
        <p:spPr>
          <a:xfrm flipV="1">
            <a:off x="5016368" y="3920689"/>
            <a:ext cx="9625" cy="3834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pil 18"/>
          <p:cNvCxnSpPr/>
          <p:nvPr/>
        </p:nvCxnSpPr>
        <p:spPr>
          <a:xfrm flipV="1">
            <a:off x="6872440" y="3931917"/>
            <a:ext cx="9625" cy="3834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 19"/>
          <p:cNvCxnSpPr/>
          <p:nvPr/>
        </p:nvCxnSpPr>
        <p:spPr>
          <a:xfrm>
            <a:off x="4515853" y="3060834"/>
            <a:ext cx="0" cy="5069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pil 23"/>
          <p:cNvCxnSpPr/>
          <p:nvPr/>
        </p:nvCxnSpPr>
        <p:spPr>
          <a:xfrm>
            <a:off x="7770534" y="3060834"/>
            <a:ext cx="0" cy="5069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 26"/>
          <p:cNvCxnSpPr/>
          <p:nvPr/>
        </p:nvCxnSpPr>
        <p:spPr>
          <a:xfrm flipV="1">
            <a:off x="6312570" y="4714372"/>
            <a:ext cx="0" cy="2715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pil 27"/>
          <p:cNvCxnSpPr/>
          <p:nvPr/>
        </p:nvCxnSpPr>
        <p:spPr>
          <a:xfrm>
            <a:off x="6464969" y="4743248"/>
            <a:ext cx="0" cy="2783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pil 34"/>
          <p:cNvCxnSpPr/>
          <p:nvPr/>
        </p:nvCxnSpPr>
        <p:spPr>
          <a:xfrm flipV="1">
            <a:off x="5444692" y="4714371"/>
            <a:ext cx="0" cy="2715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pil 35"/>
          <p:cNvCxnSpPr/>
          <p:nvPr/>
        </p:nvCxnSpPr>
        <p:spPr>
          <a:xfrm>
            <a:off x="5577840" y="4754879"/>
            <a:ext cx="0" cy="2783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pil 36"/>
          <p:cNvCxnSpPr/>
          <p:nvPr/>
        </p:nvCxnSpPr>
        <p:spPr>
          <a:xfrm flipV="1">
            <a:off x="3668828" y="2221832"/>
            <a:ext cx="0" cy="5069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pil 37"/>
          <p:cNvCxnSpPr/>
          <p:nvPr/>
        </p:nvCxnSpPr>
        <p:spPr>
          <a:xfrm>
            <a:off x="3917483" y="2261937"/>
            <a:ext cx="0" cy="5069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pil 38"/>
          <p:cNvCxnSpPr/>
          <p:nvPr/>
        </p:nvCxnSpPr>
        <p:spPr>
          <a:xfrm>
            <a:off x="8362750" y="2261937"/>
            <a:ext cx="0" cy="5069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pil 39"/>
          <p:cNvCxnSpPr/>
          <p:nvPr/>
        </p:nvCxnSpPr>
        <p:spPr>
          <a:xfrm flipV="1">
            <a:off x="8133346" y="2249104"/>
            <a:ext cx="0" cy="5069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933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2101516" y="5040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3413129" y="407658"/>
            <a:ext cx="3887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i="1" dirty="0"/>
              <a:t>Principer för ledning, exempel</a:t>
            </a:r>
            <a:endParaRPr lang="sv-SE" sz="24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2101516" y="1272507"/>
            <a:ext cx="8082207" cy="3915028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sv-SE" b="1" i="1" dirty="0"/>
              <a:t>Hela Blekinges befolkning</a:t>
            </a:r>
          </a:p>
          <a:p>
            <a:pPr>
              <a:lnSpc>
                <a:spcPct val="200000"/>
              </a:lnSpc>
            </a:pPr>
            <a:r>
              <a:rPr lang="sv-SE" b="1" i="1" dirty="0"/>
              <a:t>Gemensamt ansvar för patientsäkerhet/kvalitet och ekonomi</a:t>
            </a:r>
          </a:p>
          <a:p>
            <a:pPr>
              <a:lnSpc>
                <a:spcPct val="200000"/>
              </a:lnSpc>
            </a:pPr>
            <a:r>
              <a:rPr lang="sv-SE" b="1" i="1" dirty="0"/>
              <a:t>Systematiskt arbetssätt (A3, PDSA, Styrdiagram </a:t>
            </a:r>
            <a:r>
              <a:rPr lang="sv-SE" b="1" i="1" dirty="0" err="1"/>
              <a:t>etc</a:t>
            </a:r>
            <a:r>
              <a:rPr lang="sv-SE" b="1" i="1" dirty="0"/>
              <a:t>)</a:t>
            </a:r>
          </a:p>
          <a:p>
            <a:pPr>
              <a:lnSpc>
                <a:spcPct val="200000"/>
              </a:lnSpc>
            </a:pPr>
            <a:r>
              <a:rPr lang="sv-SE" b="1" i="1" dirty="0"/>
              <a:t>Tillsammans i alla flöden – invånarens väg</a:t>
            </a:r>
          </a:p>
          <a:p>
            <a:pPr>
              <a:lnSpc>
                <a:spcPct val="200000"/>
              </a:lnSpc>
            </a:pPr>
            <a:r>
              <a:rPr lang="sv-SE" b="1" i="1" dirty="0"/>
              <a:t>Hemmet först – Digitalt först </a:t>
            </a:r>
          </a:p>
          <a:p>
            <a:pPr>
              <a:lnSpc>
                <a:spcPct val="200000"/>
              </a:lnSpc>
            </a:pPr>
            <a:r>
              <a:rPr lang="sv-SE" b="1" i="1" dirty="0"/>
              <a:t>Samverkan med kommunerna</a:t>
            </a:r>
          </a:p>
          <a:p>
            <a:pPr marL="0" indent="0">
              <a:lnSpc>
                <a:spcPct val="200000"/>
              </a:lnSpc>
              <a:buNone/>
            </a:pP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1726131" y="104092"/>
            <a:ext cx="14250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Arbetsmaterial</a:t>
            </a:r>
          </a:p>
        </p:txBody>
      </p:sp>
      <p:sp>
        <p:nvSpPr>
          <p:cNvPr id="3" name="Ellips 2"/>
          <p:cNvSpPr/>
          <p:nvPr/>
        </p:nvSpPr>
        <p:spPr>
          <a:xfrm>
            <a:off x="1726130" y="3313355"/>
            <a:ext cx="6284732" cy="1874180"/>
          </a:xfrm>
          <a:prstGeom prst="ellipse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936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678</Words>
  <Application>Microsoft Office PowerPoint</Application>
  <PresentationFormat>Bredbild</PresentationFormat>
  <Paragraphs>88</Paragraphs>
  <Slides>14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Wingdings</vt:lpstr>
      <vt:lpstr>Office-tema</vt:lpstr>
      <vt:lpstr>Framtidens hälso- och sjukvård i Blekinge  - med mål att ge  bästa möjliga förutsättningar  för invånare och medarbetare</vt:lpstr>
      <vt:lpstr>Befolkningsprognos Sverige 2017 -2035</vt:lpstr>
      <vt:lpstr>PowerPoint-presentation</vt:lpstr>
      <vt:lpstr>PowerPoint-presentation</vt:lpstr>
      <vt:lpstr>Vad ska vi skapa förutsättningar för?</vt:lpstr>
      <vt:lpstr>Invånare i Sverige: Fyra grupper av behov och förväntningar</vt:lpstr>
      <vt:lpstr>PowerPoint-presentation</vt:lpstr>
      <vt:lpstr>PowerPoint-presentation</vt:lpstr>
      <vt:lpstr>PowerPoint-presentation</vt:lpstr>
      <vt:lpstr>PowerPoint-presentation</vt:lpstr>
      <vt:lpstr>Hemmonitorering: Varför ?</vt:lpstr>
      <vt:lpstr>Hemmonitorering: Hur ?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Framtidens hälso- och sjukvård i Blekinge  - med mål att ge  bästa möjliga förutsättningar  för invånare och medarbetare</dc:title>
  <dc:creator>Bengt Mauritzson</dc:creator>
  <cp:lastModifiedBy>Bengt Mauritzson</cp:lastModifiedBy>
  <cp:revision>2</cp:revision>
  <dcterms:created xsi:type="dcterms:W3CDTF">2018-09-21T08:33:11Z</dcterms:created>
  <dcterms:modified xsi:type="dcterms:W3CDTF">2018-09-21T08:42:24Z</dcterms:modified>
</cp:coreProperties>
</file>